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07"/>
  </p:notesMasterIdLst>
  <p:sldIdLst>
    <p:sldId id="598" r:id="rId2"/>
    <p:sldId id="311" r:id="rId3"/>
    <p:sldId id="599" r:id="rId4"/>
    <p:sldId id="600" r:id="rId5"/>
    <p:sldId id="601" r:id="rId6"/>
    <p:sldId id="602" r:id="rId7"/>
    <p:sldId id="651" r:id="rId8"/>
    <p:sldId id="650" r:id="rId9"/>
    <p:sldId id="652" r:id="rId10"/>
    <p:sldId id="529" r:id="rId11"/>
    <p:sldId id="584" r:id="rId12"/>
    <p:sldId id="530" r:id="rId13"/>
    <p:sldId id="616" r:id="rId14"/>
    <p:sldId id="531" r:id="rId15"/>
    <p:sldId id="532" r:id="rId16"/>
    <p:sldId id="618" r:id="rId17"/>
    <p:sldId id="619" r:id="rId18"/>
    <p:sldId id="613" r:id="rId19"/>
    <p:sldId id="614" r:id="rId20"/>
    <p:sldId id="533" r:id="rId21"/>
    <p:sldId id="534" r:id="rId22"/>
    <p:sldId id="535" r:id="rId23"/>
    <p:sldId id="615" r:id="rId24"/>
    <p:sldId id="536" r:id="rId25"/>
    <p:sldId id="641" r:id="rId26"/>
    <p:sldId id="579" r:id="rId27"/>
    <p:sldId id="653" r:id="rId28"/>
    <p:sldId id="654" r:id="rId29"/>
    <p:sldId id="538" r:id="rId30"/>
    <p:sldId id="655" r:id="rId31"/>
    <p:sldId id="656" r:id="rId32"/>
    <p:sldId id="539" r:id="rId33"/>
    <p:sldId id="657" r:id="rId34"/>
    <p:sldId id="620" r:id="rId35"/>
    <p:sldId id="658" r:id="rId36"/>
    <p:sldId id="644" r:id="rId37"/>
    <p:sldId id="473" r:id="rId38"/>
    <p:sldId id="659" r:id="rId39"/>
    <p:sldId id="603" r:id="rId40"/>
    <p:sldId id="604" r:id="rId41"/>
    <p:sldId id="540" r:id="rId42"/>
    <p:sldId id="662" r:id="rId43"/>
    <p:sldId id="661" r:id="rId44"/>
    <p:sldId id="660" r:id="rId45"/>
    <p:sldId id="541" r:id="rId46"/>
    <p:sldId id="542" r:id="rId47"/>
    <p:sldId id="545" r:id="rId48"/>
    <p:sldId id="663" r:id="rId49"/>
    <p:sldId id="547" r:id="rId50"/>
    <p:sldId id="664" r:id="rId51"/>
    <p:sldId id="645" r:id="rId52"/>
    <p:sldId id="596" r:id="rId53"/>
    <p:sldId id="646" r:id="rId54"/>
    <p:sldId id="647" r:id="rId55"/>
    <p:sldId id="548" r:id="rId56"/>
    <p:sldId id="621" r:id="rId57"/>
    <p:sldId id="549" r:id="rId58"/>
    <p:sldId id="581" r:id="rId59"/>
    <p:sldId id="583" r:id="rId60"/>
    <p:sldId id="556" r:id="rId61"/>
    <p:sldId id="666" r:id="rId62"/>
    <p:sldId id="557" r:id="rId63"/>
    <p:sldId id="558" r:id="rId64"/>
    <p:sldId id="667" r:id="rId65"/>
    <p:sldId id="605" r:id="rId66"/>
    <p:sldId id="606" r:id="rId67"/>
    <p:sldId id="560" r:id="rId68"/>
    <p:sldId id="622" r:id="rId69"/>
    <p:sldId id="565" r:id="rId70"/>
    <p:sldId id="597" r:id="rId71"/>
    <p:sldId id="566" r:id="rId72"/>
    <p:sldId id="570" r:id="rId73"/>
    <p:sldId id="496" r:id="rId74"/>
    <p:sldId id="668" r:id="rId75"/>
    <p:sldId id="648" r:id="rId76"/>
    <p:sldId id="649" r:id="rId77"/>
    <p:sldId id="572" r:id="rId78"/>
    <p:sldId id="669" r:id="rId79"/>
    <p:sldId id="670" r:id="rId80"/>
    <p:sldId id="607" r:id="rId81"/>
    <p:sldId id="608" r:id="rId82"/>
    <p:sldId id="623" r:id="rId83"/>
    <p:sldId id="574" r:id="rId84"/>
    <p:sldId id="578" r:id="rId85"/>
    <p:sldId id="585" r:id="rId86"/>
    <p:sldId id="624" r:id="rId87"/>
    <p:sldId id="586" r:id="rId88"/>
    <p:sldId id="587" r:id="rId89"/>
    <p:sldId id="630" r:id="rId90"/>
    <p:sldId id="588" r:id="rId91"/>
    <p:sldId id="589" r:id="rId92"/>
    <p:sldId id="590" r:id="rId93"/>
    <p:sldId id="609" r:id="rId94"/>
    <p:sldId id="610" r:id="rId95"/>
    <p:sldId id="591" r:id="rId96"/>
    <p:sldId id="592" r:id="rId97"/>
    <p:sldId id="625" r:id="rId98"/>
    <p:sldId id="626" r:id="rId99"/>
    <p:sldId id="627" r:id="rId100"/>
    <p:sldId id="593" r:id="rId101"/>
    <p:sldId id="595" r:id="rId102"/>
    <p:sldId id="628" r:id="rId103"/>
    <p:sldId id="629" r:id="rId104"/>
    <p:sldId id="594" r:id="rId105"/>
    <p:sldId id="611" r:id="rId106"/>
  </p:sldIdLst>
  <p:sldSz cx="9144000" cy="6858000" type="screen4x3"/>
  <p:notesSz cx="6858000" cy="9144000"/>
  <p:custDataLst>
    <p:tags r:id="rId108"/>
  </p:custDataLst>
  <p:defaultTextStyle>
    <a:defPPr>
      <a:defRPr lang="en-US"/>
    </a:defPPr>
    <a:lvl1pPr algn="l" rtl="0" eaLnBrk="0" fontAlgn="base" hangingPunct="0">
      <a:spcBef>
        <a:spcPct val="0"/>
      </a:spcBef>
      <a:spcAft>
        <a:spcPct val="0"/>
      </a:spcAft>
      <a:defRPr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b="1" kern="1200">
        <a:solidFill>
          <a:schemeClr val="tx1"/>
        </a:solidFill>
        <a:latin typeface="Times New Roman" panose="02020603050405020304" pitchFamily="18" charset="0"/>
        <a:ea typeface="+mn-ea"/>
        <a:cs typeface="+mn-cs"/>
      </a:defRPr>
    </a:lvl5pPr>
    <a:lvl6pPr marL="2286000" algn="l" defTabSz="914400" rtl="0" eaLnBrk="1" latinLnBrk="0" hangingPunct="1">
      <a:defRPr b="1" kern="1200">
        <a:solidFill>
          <a:schemeClr val="tx1"/>
        </a:solidFill>
        <a:latin typeface="Times New Roman" panose="02020603050405020304" pitchFamily="18" charset="0"/>
        <a:ea typeface="+mn-ea"/>
        <a:cs typeface="+mn-cs"/>
      </a:defRPr>
    </a:lvl6pPr>
    <a:lvl7pPr marL="2743200" algn="l" defTabSz="914400" rtl="0" eaLnBrk="1" latinLnBrk="0" hangingPunct="1">
      <a:defRPr b="1" kern="1200">
        <a:solidFill>
          <a:schemeClr val="tx1"/>
        </a:solidFill>
        <a:latin typeface="Times New Roman" panose="02020603050405020304" pitchFamily="18" charset="0"/>
        <a:ea typeface="+mn-ea"/>
        <a:cs typeface="+mn-cs"/>
      </a:defRPr>
    </a:lvl7pPr>
    <a:lvl8pPr marL="3200400" algn="l" defTabSz="914400" rtl="0" eaLnBrk="1" latinLnBrk="0" hangingPunct="1">
      <a:defRPr b="1" kern="1200">
        <a:solidFill>
          <a:schemeClr val="tx1"/>
        </a:solidFill>
        <a:latin typeface="Times New Roman" panose="02020603050405020304" pitchFamily="18" charset="0"/>
        <a:ea typeface="+mn-ea"/>
        <a:cs typeface="+mn-cs"/>
      </a:defRPr>
    </a:lvl8pPr>
    <a:lvl9pPr marL="3657600" algn="l" defTabSz="914400" rtl="0" eaLnBrk="1" latinLnBrk="0" hangingPunct="1">
      <a:defRPr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FFFF99"/>
    <a:srgbClr val="FFFF66"/>
    <a:srgbClr val="CCFFCC"/>
    <a:srgbClr val="CCCC00"/>
    <a:srgbClr val="805780"/>
    <a:srgbClr val="CCFF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83758" autoAdjust="0"/>
  </p:normalViewPr>
  <p:slideViewPr>
    <p:cSldViewPr>
      <p:cViewPr varScale="1">
        <p:scale>
          <a:sx n="56" d="100"/>
          <a:sy n="56" d="100"/>
        </p:scale>
        <p:origin x="137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F8FB09C4-30A3-4BE8-BBEB-DD3ABB84AF0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ea typeface="宋体" panose="02010600030101010101" pitchFamily="2" charset="-122"/>
              </a:defRPr>
            </a:lvl1pPr>
          </a:lstStyle>
          <a:p>
            <a:endParaRPr lang="en-US" altLang="zh-CN"/>
          </a:p>
        </p:txBody>
      </p:sp>
      <p:sp>
        <p:nvSpPr>
          <p:cNvPr id="460803" name="Rectangle 3">
            <a:extLst>
              <a:ext uri="{FF2B5EF4-FFF2-40B4-BE49-F238E27FC236}">
                <a16:creationId xmlns:a16="http://schemas.microsoft.com/office/drawing/2014/main" id="{8ED4C3CA-0CDE-45CA-9383-00A3C623DAA1}"/>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ea typeface="宋体" panose="02010600030101010101" pitchFamily="2" charset="-122"/>
              </a:defRPr>
            </a:lvl1pPr>
          </a:lstStyle>
          <a:p>
            <a:endParaRPr lang="en-US" altLang="zh-CN"/>
          </a:p>
        </p:txBody>
      </p:sp>
      <p:sp>
        <p:nvSpPr>
          <p:cNvPr id="460804" name="Rectangle 4">
            <a:extLst>
              <a:ext uri="{FF2B5EF4-FFF2-40B4-BE49-F238E27FC236}">
                <a16:creationId xmlns:a16="http://schemas.microsoft.com/office/drawing/2014/main" id="{01191B22-7240-42A6-B7E5-BB2C8C376D1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05" name="Rectangle 5">
            <a:extLst>
              <a:ext uri="{FF2B5EF4-FFF2-40B4-BE49-F238E27FC236}">
                <a16:creationId xmlns:a16="http://schemas.microsoft.com/office/drawing/2014/main" id="{F30227C3-7DC7-4DD7-8FE2-C7DCD5B3F076}"/>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60806" name="Rectangle 6">
            <a:extLst>
              <a:ext uri="{FF2B5EF4-FFF2-40B4-BE49-F238E27FC236}">
                <a16:creationId xmlns:a16="http://schemas.microsoft.com/office/drawing/2014/main" id="{896BAEDE-7CF0-4165-8E0E-B30256DC442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ea typeface="宋体" panose="02010600030101010101" pitchFamily="2" charset="-122"/>
              </a:defRPr>
            </a:lvl1pPr>
          </a:lstStyle>
          <a:p>
            <a:endParaRPr lang="en-US" altLang="zh-CN"/>
          </a:p>
        </p:txBody>
      </p:sp>
      <p:sp>
        <p:nvSpPr>
          <p:cNvPr id="460807" name="Rectangle 7">
            <a:extLst>
              <a:ext uri="{FF2B5EF4-FFF2-40B4-BE49-F238E27FC236}">
                <a16:creationId xmlns:a16="http://schemas.microsoft.com/office/drawing/2014/main" id="{16A31CF9-E512-420A-A57F-B9F920ECCD8D}"/>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ea typeface="宋体" panose="02010600030101010101" pitchFamily="2" charset="-122"/>
              </a:defRPr>
            </a:lvl1pPr>
          </a:lstStyle>
          <a:p>
            <a:fld id="{BAF16F80-DD12-42B3-BA72-1BF3B7D30F4A}"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CA8CAD0-762E-4C2D-944D-4CD01189E786}"/>
              </a:ext>
            </a:extLst>
          </p:cNvPr>
          <p:cNvSpPr>
            <a:spLocks noGrp="1" noChangeArrowheads="1"/>
          </p:cNvSpPr>
          <p:nvPr>
            <p:ph type="sldNum" sz="quarter" idx="5"/>
          </p:nvPr>
        </p:nvSpPr>
        <p:spPr>
          <a:ln/>
        </p:spPr>
        <p:txBody>
          <a:bodyPr/>
          <a:lstStyle/>
          <a:p>
            <a:fld id="{6C605AA9-9AF0-43BA-A304-D165830D4BD2}" type="slidenum">
              <a:rPr lang="en-US" altLang="zh-CN"/>
              <a:pPr/>
              <a:t>1</a:t>
            </a:fld>
            <a:endParaRPr lang="en-US" altLang="zh-CN"/>
          </a:p>
        </p:txBody>
      </p:sp>
      <p:sp>
        <p:nvSpPr>
          <p:cNvPr id="633858" name="Rectangle 2">
            <a:extLst>
              <a:ext uri="{FF2B5EF4-FFF2-40B4-BE49-F238E27FC236}">
                <a16:creationId xmlns:a16="http://schemas.microsoft.com/office/drawing/2014/main" id="{F9794C8B-2BE3-4FC8-84CF-80017516C909}"/>
              </a:ext>
            </a:extLst>
          </p:cNvPr>
          <p:cNvSpPr>
            <a:spLocks noGrp="1" noRot="1" noChangeAspect="1" noChangeArrowheads="1" noTextEdit="1"/>
          </p:cNvSpPr>
          <p:nvPr>
            <p:ph type="sldImg"/>
          </p:nvPr>
        </p:nvSpPr>
        <p:spPr>
          <a:ln/>
        </p:spPr>
      </p:sp>
      <p:sp>
        <p:nvSpPr>
          <p:cNvPr id="633859" name="Rectangle 3">
            <a:extLst>
              <a:ext uri="{FF2B5EF4-FFF2-40B4-BE49-F238E27FC236}">
                <a16:creationId xmlns:a16="http://schemas.microsoft.com/office/drawing/2014/main" id="{33C8405F-226D-47BD-925D-78B67DD5E3E0}"/>
              </a:ext>
            </a:extLst>
          </p:cNvPr>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F23796-5526-48E9-A6C8-01A2AF14BE66}"/>
              </a:ext>
            </a:extLst>
          </p:cNvPr>
          <p:cNvSpPr>
            <a:spLocks noGrp="1" noChangeArrowheads="1"/>
          </p:cNvSpPr>
          <p:nvPr>
            <p:ph type="sldNum" sz="quarter" idx="5"/>
          </p:nvPr>
        </p:nvSpPr>
        <p:spPr>
          <a:ln/>
        </p:spPr>
        <p:txBody>
          <a:bodyPr/>
          <a:lstStyle/>
          <a:p>
            <a:fld id="{966FDAD1-8ABD-4159-8117-BDBB6972846A}" type="slidenum">
              <a:rPr lang="en-US" altLang="zh-CN"/>
              <a:pPr/>
              <a:t>10</a:t>
            </a:fld>
            <a:endParaRPr lang="en-US" altLang="zh-CN"/>
          </a:p>
        </p:txBody>
      </p:sp>
      <p:sp>
        <p:nvSpPr>
          <p:cNvPr id="548866" name="Rectangle 2">
            <a:extLst>
              <a:ext uri="{FF2B5EF4-FFF2-40B4-BE49-F238E27FC236}">
                <a16:creationId xmlns:a16="http://schemas.microsoft.com/office/drawing/2014/main" id="{92D91453-805B-4A47-A75C-4FD236A28D1A}"/>
              </a:ext>
            </a:extLst>
          </p:cNvPr>
          <p:cNvSpPr>
            <a:spLocks noGrp="1" noRot="1" noChangeAspect="1" noChangeArrowheads="1" noTextEdit="1"/>
          </p:cNvSpPr>
          <p:nvPr>
            <p:ph type="sldImg"/>
          </p:nvPr>
        </p:nvSpPr>
        <p:spPr>
          <a:ln/>
        </p:spPr>
      </p:sp>
      <p:sp>
        <p:nvSpPr>
          <p:cNvPr id="548867" name="Rectangle 3">
            <a:extLst>
              <a:ext uri="{FF2B5EF4-FFF2-40B4-BE49-F238E27FC236}">
                <a16:creationId xmlns:a16="http://schemas.microsoft.com/office/drawing/2014/main" id="{8E8A02B5-F645-435E-A7E2-34BC8FDE66D1}"/>
              </a:ext>
            </a:extLst>
          </p:cNvPr>
          <p:cNvSpPr>
            <a:spLocks noGrp="1" noChangeArrowheads="1"/>
          </p:cNvSpPr>
          <p:nvPr>
            <p:ph type="body" idx="1"/>
          </p:nvPr>
        </p:nvSpPr>
        <p:spPr/>
        <p:txBody>
          <a:bodyPr/>
          <a:lstStyle/>
          <a:p>
            <a:r>
              <a:rPr lang="en-US" altLang="zh-CN" dirty="0"/>
              <a:t>The standard was adopted by the American National Standards Institute (ANSI). In 1987, the International Standards Organization (ISO) also approved it as an international standard under the designation ISO 8802. </a:t>
            </a:r>
            <a:endParaRPr lang="zh-CN" altLang="zh-CN"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5F46DD-2C42-49F7-84E7-73DF16D14667}"/>
              </a:ext>
            </a:extLst>
          </p:cNvPr>
          <p:cNvSpPr>
            <a:spLocks noGrp="1" noChangeArrowheads="1"/>
          </p:cNvSpPr>
          <p:nvPr>
            <p:ph type="sldNum" sz="quarter" idx="5"/>
          </p:nvPr>
        </p:nvSpPr>
        <p:spPr>
          <a:ln/>
        </p:spPr>
        <p:txBody>
          <a:bodyPr/>
          <a:lstStyle/>
          <a:p>
            <a:fld id="{EE735DC4-3466-4681-A70D-82784F160D6D}" type="slidenum">
              <a:rPr lang="en-US" altLang="zh-CN"/>
              <a:pPr/>
              <a:t>100</a:t>
            </a:fld>
            <a:endParaRPr lang="en-US" altLang="zh-CN"/>
          </a:p>
        </p:txBody>
      </p:sp>
      <p:sp>
        <p:nvSpPr>
          <p:cNvPr id="620546" name="Rectangle 2">
            <a:extLst>
              <a:ext uri="{FF2B5EF4-FFF2-40B4-BE49-F238E27FC236}">
                <a16:creationId xmlns:a16="http://schemas.microsoft.com/office/drawing/2014/main" id="{9DA27238-BC06-4A61-8DEB-98B257022374}"/>
              </a:ext>
            </a:extLst>
          </p:cNvPr>
          <p:cNvSpPr>
            <a:spLocks noGrp="1" noRot="1" noChangeAspect="1" noChangeArrowheads="1" noTextEdit="1"/>
          </p:cNvSpPr>
          <p:nvPr>
            <p:ph type="sldImg"/>
          </p:nvPr>
        </p:nvSpPr>
        <p:spPr>
          <a:ln/>
        </p:spPr>
      </p:sp>
      <p:sp>
        <p:nvSpPr>
          <p:cNvPr id="620547" name="Rectangle 3">
            <a:extLst>
              <a:ext uri="{FF2B5EF4-FFF2-40B4-BE49-F238E27FC236}">
                <a16:creationId xmlns:a16="http://schemas.microsoft.com/office/drawing/2014/main" id="{3D382DB6-0C1D-4BEC-BB64-CB4E4AB3464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DF51357-AB4B-4872-AEAF-1EC122BB33A6}"/>
              </a:ext>
            </a:extLst>
          </p:cNvPr>
          <p:cNvSpPr>
            <a:spLocks noGrp="1" noChangeArrowheads="1"/>
          </p:cNvSpPr>
          <p:nvPr>
            <p:ph type="sldNum" sz="quarter" idx="5"/>
          </p:nvPr>
        </p:nvSpPr>
        <p:spPr>
          <a:ln/>
        </p:spPr>
        <p:txBody>
          <a:bodyPr/>
          <a:lstStyle/>
          <a:p>
            <a:fld id="{8A0EFEC1-E62F-4D2C-A011-8EF0FC156CFC}" type="slidenum">
              <a:rPr lang="en-US" altLang="zh-CN"/>
              <a:pPr/>
              <a:t>101</a:t>
            </a:fld>
            <a:endParaRPr lang="en-US" altLang="zh-CN"/>
          </a:p>
        </p:txBody>
      </p:sp>
      <p:sp>
        <p:nvSpPr>
          <p:cNvPr id="624642" name="Rectangle 2">
            <a:extLst>
              <a:ext uri="{FF2B5EF4-FFF2-40B4-BE49-F238E27FC236}">
                <a16:creationId xmlns:a16="http://schemas.microsoft.com/office/drawing/2014/main" id="{9DC90947-EE93-4298-AD3D-A94CA475808D}"/>
              </a:ext>
            </a:extLst>
          </p:cNvPr>
          <p:cNvSpPr>
            <a:spLocks noGrp="1" noRot="1" noChangeAspect="1" noChangeArrowheads="1" noTextEdit="1"/>
          </p:cNvSpPr>
          <p:nvPr>
            <p:ph type="sldImg"/>
          </p:nvPr>
        </p:nvSpPr>
        <p:spPr>
          <a:ln/>
        </p:spPr>
      </p:sp>
      <p:sp>
        <p:nvSpPr>
          <p:cNvPr id="624643" name="Rectangle 3">
            <a:extLst>
              <a:ext uri="{FF2B5EF4-FFF2-40B4-BE49-F238E27FC236}">
                <a16:creationId xmlns:a16="http://schemas.microsoft.com/office/drawing/2014/main" id="{DAB2B87A-84AE-4702-BD79-7000EBDAA9D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205A725-AFC4-428E-BCC5-041A4EED385A}"/>
              </a:ext>
            </a:extLst>
          </p:cNvPr>
          <p:cNvSpPr>
            <a:spLocks noGrp="1" noChangeArrowheads="1"/>
          </p:cNvSpPr>
          <p:nvPr>
            <p:ph type="sldNum" sz="quarter" idx="5"/>
          </p:nvPr>
        </p:nvSpPr>
        <p:spPr>
          <a:ln/>
        </p:spPr>
        <p:txBody>
          <a:bodyPr/>
          <a:lstStyle/>
          <a:p>
            <a:fld id="{8AC89FFB-2E95-4BB6-9923-0A69CF3B37F8}" type="slidenum">
              <a:rPr lang="en-US" altLang="zh-CN"/>
              <a:pPr/>
              <a:t>102</a:t>
            </a:fld>
            <a:endParaRPr lang="en-US" altLang="zh-CN"/>
          </a:p>
        </p:txBody>
      </p:sp>
      <p:sp>
        <p:nvSpPr>
          <p:cNvPr id="695298" name="Rectangle 2">
            <a:extLst>
              <a:ext uri="{FF2B5EF4-FFF2-40B4-BE49-F238E27FC236}">
                <a16:creationId xmlns:a16="http://schemas.microsoft.com/office/drawing/2014/main" id="{9C105EED-879F-4273-A02A-2B78B860837E}"/>
              </a:ext>
            </a:extLst>
          </p:cNvPr>
          <p:cNvSpPr>
            <a:spLocks noGrp="1" noRot="1" noChangeAspect="1" noChangeArrowheads="1" noTextEdit="1"/>
          </p:cNvSpPr>
          <p:nvPr>
            <p:ph type="sldImg"/>
          </p:nvPr>
        </p:nvSpPr>
        <p:spPr>
          <a:ln/>
        </p:spPr>
      </p:sp>
      <p:sp>
        <p:nvSpPr>
          <p:cNvPr id="695299" name="Rectangle 3">
            <a:extLst>
              <a:ext uri="{FF2B5EF4-FFF2-40B4-BE49-F238E27FC236}">
                <a16:creationId xmlns:a16="http://schemas.microsoft.com/office/drawing/2014/main" id="{763F08EE-B5FA-414E-9AE8-7B02C00D064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94160F-33DA-457B-837D-184DDF80B73C}"/>
              </a:ext>
            </a:extLst>
          </p:cNvPr>
          <p:cNvSpPr>
            <a:spLocks noGrp="1" noChangeArrowheads="1"/>
          </p:cNvSpPr>
          <p:nvPr>
            <p:ph type="sldNum" sz="quarter" idx="5"/>
          </p:nvPr>
        </p:nvSpPr>
        <p:spPr>
          <a:ln/>
        </p:spPr>
        <p:txBody>
          <a:bodyPr/>
          <a:lstStyle/>
          <a:p>
            <a:fld id="{568DAC05-9320-49B0-BE4A-23DAD35CFAC5}" type="slidenum">
              <a:rPr lang="en-US" altLang="zh-CN"/>
              <a:pPr/>
              <a:t>103</a:t>
            </a:fld>
            <a:endParaRPr lang="en-US" altLang="zh-CN"/>
          </a:p>
        </p:txBody>
      </p:sp>
      <p:sp>
        <p:nvSpPr>
          <p:cNvPr id="697346" name="Rectangle 2">
            <a:extLst>
              <a:ext uri="{FF2B5EF4-FFF2-40B4-BE49-F238E27FC236}">
                <a16:creationId xmlns:a16="http://schemas.microsoft.com/office/drawing/2014/main" id="{1EF0415E-0E76-49B5-A8A4-6836B9A53578}"/>
              </a:ext>
            </a:extLst>
          </p:cNvPr>
          <p:cNvSpPr>
            <a:spLocks noGrp="1" noRot="1" noChangeAspect="1" noChangeArrowheads="1" noTextEdit="1"/>
          </p:cNvSpPr>
          <p:nvPr>
            <p:ph type="sldImg"/>
          </p:nvPr>
        </p:nvSpPr>
        <p:spPr>
          <a:ln/>
        </p:spPr>
      </p:sp>
      <p:sp>
        <p:nvSpPr>
          <p:cNvPr id="697347" name="Rectangle 3">
            <a:extLst>
              <a:ext uri="{FF2B5EF4-FFF2-40B4-BE49-F238E27FC236}">
                <a16:creationId xmlns:a16="http://schemas.microsoft.com/office/drawing/2014/main" id="{617D85F9-D3C2-4C60-ACF0-61238FDC55E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C6F6D4-E49A-454C-827B-C90D05D51E9E}"/>
              </a:ext>
            </a:extLst>
          </p:cNvPr>
          <p:cNvSpPr>
            <a:spLocks noGrp="1" noChangeArrowheads="1"/>
          </p:cNvSpPr>
          <p:nvPr>
            <p:ph type="sldNum" sz="quarter" idx="5"/>
          </p:nvPr>
        </p:nvSpPr>
        <p:spPr>
          <a:ln/>
        </p:spPr>
        <p:txBody>
          <a:bodyPr/>
          <a:lstStyle/>
          <a:p>
            <a:fld id="{197EF1BC-D2E3-4314-B9A8-5E933672678A}" type="slidenum">
              <a:rPr lang="en-US" altLang="zh-CN"/>
              <a:pPr/>
              <a:t>104</a:t>
            </a:fld>
            <a:endParaRPr lang="en-US" altLang="zh-CN"/>
          </a:p>
        </p:txBody>
      </p:sp>
      <p:sp>
        <p:nvSpPr>
          <p:cNvPr id="622594" name="Rectangle 2">
            <a:extLst>
              <a:ext uri="{FF2B5EF4-FFF2-40B4-BE49-F238E27FC236}">
                <a16:creationId xmlns:a16="http://schemas.microsoft.com/office/drawing/2014/main" id="{7257C66C-01CE-4AD6-863D-075590911898}"/>
              </a:ext>
            </a:extLst>
          </p:cNvPr>
          <p:cNvSpPr>
            <a:spLocks noGrp="1" noRot="1" noChangeAspect="1" noChangeArrowheads="1" noTextEdit="1"/>
          </p:cNvSpPr>
          <p:nvPr>
            <p:ph type="sldImg"/>
          </p:nvPr>
        </p:nvSpPr>
        <p:spPr>
          <a:ln/>
        </p:spPr>
      </p:sp>
      <p:sp>
        <p:nvSpPr>
          <p:cNvPr id="622595" name="Rectangle 3">
            <a:extLst>
              <a:ext uri="{FF2B5EF4-FFF2-40B4-BE49-F238E27FC236}">
                <a16:creationId xmlns:a16="http://schemas.microsoft.com/office/drawing/2014/main" id="{C2AB2369-51D9-4660-AA48-5E7C2A5BE5E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11C6FD9-69F7-4374-9E30-7971B7D1584A}"/>
              </a:ext>
            </a:extLst>
          </p:cNvPr>
          <p:cNvSpPr>
            <a:spLocks noGrp="1" noChangeArrowheads="1"/>
          </p:cNvSpPr>
          <p:nvPr>
            <p:ph type="sldNum" sz="quarter" idx="5"/>
          </p:nvPr>
        </p:nvSpPr>
        <p:spPr>
          <a:ln/>
        </p:spPr>
        <p:txBody>
          <a:bodyPr/>
          <a:lstStyle/>
          <a:p>
            <a:fld id="{A3750328-06A4-4B20-8FEA-CC185FA9B355}" type="slidenum">
              <a:rPr lang="en-US" altLang="zh-CN"/>
              <a:pPr/>
              <a:t>105</a:t>
            </a:fld>
            <a:endParaRPr lang="en-US" altLang="zh-CN"/>
          </a:p>
        </p:txBody>
      </p:sp>
      <p:sp>
        <p:nvSpPr>
          <p:cNvPr id="660482" name="Rectangle 2">
            <a:extLst>
              <a:ext uri="{FF2B5EF4-FFF2-40B4-BE49-F238E27FC236}">
                <a16:creationId xmlns:a16="http://schemas.microsoft.com/office/drawing/2014/main" id="{7BA3DC95-E90F-41FE-8226-369569DC1A81}"/>
              </a:ext>
            </a:extLst>
          </p:cNvPr>
          <p:cNvSpPr>
            <a:spLocks noGrp="1" noRot="1" noChangeAspect="1" noChangeArrowheads="1" noTextEdit="1"/>
          </p:cNvSpPr>
          <p:nvPr>
            <p:ph type="sldImg"/>
          </p:nvPr>
        </p:nvSpPr>
        <p:spPr>
          <a:ln/>
        </p:spPr>
      </p:sp>
      <p:sp>
        <p:nvSpPr>
          <p:cNvPr id="660483" name="Rectangle 3">
            <a:extLst>
              <a:ext uri="{FF2B5EF4-FFF2-40B4-BE49-F238E27FC236}">
                <a16:creationId xmlns:a16="http://schemas.microsoft.com/office/drawing/2014/main" id="{CFECD678-EAF2-46B6-9EBB-A130ED80353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8D01692-69BA-4B74-BF5B-E79EE2D31C33}"/>
              </a:ext>
            </a:extLst>
          </p:cNvPr>
          <p:cNvSpPr>
            <a:spLocks noGrp="1" noChangeArrowheads="1"/>
          </p:cNvSpPr>
          <p:nvPr>
            <p:ph type="sldNum" sz="quarter" idx="5"/>
          </p:nvPr>
        </p:nvSpPr>
        <p:spPr>
          <a:ln/>
        </p:spPr>
        <p:txBody>
          <a:bodyPr/>
          <a:lstStyle/>
          <a:p>
            <a:fld id="{55133787-4526-4A83-8126-3D14962C704A}" type="slidenum">
              <a:rPr lang="en-US" altLang="zh-CN"/>
              <a:pPr/>
              <a:t>11</a:t>
            </a:fld>
            <a:endParaRPr lang="en-US" altLang="zh-CN"/>
          </a:p>
        </p:txBody>
      </p:sp>
      <p:sp>
        <p:nvSpPr>
          <p:cNvPr id="602114" name="Rectangle 2">
            <a:extLst>
              <a:ext uri="{FF2B5EF4-FFF2-40B4-BE49-F238E27FC236}">
                <a16:creationId xmlns:a16="http://schemas.microsoft.com/office/drawing/2014/main" id="{255EAB54-6189-4B3D-B76D-7FA1171CD8AA}"/>
              </a:ext>
            </a:extLst>
          </p:cNvPr>
          <p:cNvSpPr>
            <a:spLocks noGrp="1" noRot="1" noChangeAspect="1" noChangeArrowheads="1" noTextEdit="1"/>
          </p:cNvSpPr>
          <p:nvPr>
            <p:ph type="sldImg"/>
          </p:nvPr>
        </p:nvSpPr>
        <p:spPr>
          <a:ln/>
        </p:spPr>
      </p:sp>
      <p:sp>
        <p:nvSpPr>
          <p:cNvPr id="602115" name="Rectangle 3">
            <a:extLst>
              <a:ext uri="{FF2B5EF4-FFF2-40B4-BE49-F238E27FC236}">
                <a16:creationId xmlns:a16="http://schemas.microsoft.com/office/drawing/2014/main" id="{BDB65746-1D6E-4D24-8A1E-0D486029603A}"/>
              </a:ext>
            </a:extLst>
          </p:cNvPr>
          <p:cNvSpPr>
            <a:spLocks noGrp="1" noChangeArrowheads="1"/>
          </p:cNvSpPr>
          <p:nvPr>
            <p:ph type="body" idx="1"/>
          </p:nvPr>
        </p:nvSpPr>
        <p:spPr/>
        <p:txBody>
          <a:bodyPr/>
          <a:lstStyle/>
          <a:p>
            <a:r>
              <a:rPr lang="en-US" altLang="zh-CN" dirty="0"/>
              <a:t>The second field (1 byte: 10101011) signals the beginning of the frame. The SFD warns the station or stations that this is the last chance for synchronization. The last 2 bits are 11 and alert the receiver that the next field is the destination address. </a:t>
            </a:r>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B34DFA-6030-408D-B7BE-73DEC4AF63D0}"/>
              </a:ext>
            </a:extLst>
          </p:cNvPr>
          <p:cNvSpPr>
            <a:spLocks noGrp="1" noChangeArrowheads="1"/>
          </p:cNvSpPr>
          <p:nvPr>
            <p:ph type="sldNum" sz="quarter" idx="5"/>
          </p:nvPr>
        </p:nvSpPr>
        <p:spPr>
          <a:ln/>
        </p:spPr>
        <p:txBody>
          <a:bodyPr/>
          <a:lstStyle/>
          <a:p>
            <a:fld id="{869B50B3-ACF8-4EC2-9C10-E5CA40F28893}" type="slidenum">
              <a:rPr lang="en-US" altLang="zh-CN"/>
              <a:pPr/>
              <a:t>12</a:t>
            </a:fld>
            <a:endParaRPr lang="en-US" altLang="zh-CN"/>
          </a:p>
        </p:txBody>
      </p:sp>
      <p:sp>
        <p:nvSpPr>
          <p:cNvPr id="549890" name="Rectangle 2">
            <a:extLst>
              <a:ext uri="{FF2B5EF4-FFF2-40B4-BE49-F238E27FC236}">
                <a16:creationId xmlns:a16="http://schemas.microsoft.com/office/drawing/2014/main" id="{E59B41DE-53DE-47CF-BBFA-A9EBF7EE5EA3}"/>
              </a:ext>
            </a:extLst>
          </p:cNvPr>
          <p:cNvSpPr>
            <a:spLocks noGrp="1" noRot="1" noChangeAspect="1" noChangeArrowheads="1" noTextEdit="1"/>
          </p:cNvSpPr>
          <p:nvPr>
            <p:ph type="sldImg"/>
          </p:nvPr>
        </p:nvSpPr>
        <p:spPr>
          <a:ln/>
        </p:spPr>
      </p:sp>
      <p:sp>
        <p:nvSpPr>
          <p:cNvPr id="549891" name="Rectangle 3">
            <a:extLst>
              <a:ext uri="{FF2B5EF4-FFF2-40B4-BE49-F238E27FC236}">
                <a16:creationId xmlns:a16="http://schemas.microsoft.com/office/drawing/2014/main" id="{EFE2BD6D-E959-408E-ACC7-E6F71FA8E089}"/>
              </a:ext>
            </a:extLst>
          </p:cNvPr>
          <p:cNvSpPr>
            <a:spLocks noGrp="1" noChangeArrowheads="1"/>
          </p:cNvSpPr>
          <p:nvPr>
            <p:ph type="body" idx="1"/>
          </p:nvPr>
        </p:nvSpPr>
        <p:spPr/>
        <p:txBody>
          <a:bodyPr/>
          <a:lstStyle/>
          <a:p>
            <a:r>
              <a:rPr lang="en-US" altLang="zh-CN" dirty="0"/>
              <a:t>The minimum length restriction is required for the correct operation of CSMA/CD, as we will see shortly. </a:t>
            </a:r>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000BE7-8013-4CC2-B251-A37975DEBD68}"/>
              </a:ext>
            </a:extLst>
          </p:cNvPr>
          <p:cNvSpPr>
            <a:spLocks noGrp="1" noChangeArrowheads="1"/>
          </p:cNvSpPr>
          <p:nvPr>
            <p:ph type="sldNum" sz="quarter" idx="5"/>
          </p:nvPr>
        </p:nvSpPr>
        <p:spPr>
          <a:ln/>
        </p:spPr>
        <p:txBody>
          <a:bodyPr/>
          <a:lstStyle/>
          <a:p>
            <a:fld id="{F5850512-AB9F-4DA3-AF47-2803E35C69B0}" type="slidenum">
              <a:rPr lang="en-US" altLang="zh-CN"/>
              <a:pPr/>
              <a:t>13</a:t>
            </a:fld>
            <a:endParaRPr lang="en-US" altLang="zh-CN"/>
          </a:p>
        </p:txBody>
      </p:sp>
      <p:sp>
        <p:nvSpPr>
          <p:cNvPr id="670722" name="Rectangle 2">
            <a:extLst>
              <a:ext uri="{FF2B5EF4-FFF2-40B4-BE49-F238E27FC236}">
                <a16:creationId xmlns:a16="http://schemas.microsoft.com/office/drawing/2014/main" id="{3E0F484C-C0D6-4918-852B-CC3982927F9C}"/>
              </a:ext>
            </a:extLst>
          </p:cNvPr>
          <p:cNvSpPr>
            <a:spLocks noGrp="1" noRot="1" noChangeAspect="1" noChangeArrowheads="1" noTextEdit="1"/>
          </p:cNvSpPr>
          <p:nvPr>
            <p:ph type="sldImg"/>
          </p:nvPr>
        </p:nvSpPr>
        <p:spPr>
          <a:ln/>
        </p:spPr>
      </p:sp>
      <p:sp>
        <p:nvSpPr>
          <p:cNvPr id="670723" name="Rectangle 3">
            <a:extLst>
              <a:ext uri="{FF2B5EF4-FFF2-40B4-BE49-F238E27FC236}">
                <a16:creationId xmlns:a16="http://schemas.microsoft.com/office/drawing/2014/main" id="{F42D7F79-B700-4D58-BD32-9F62536DD13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F33F465-913E-4860-98B1-1E3BAA86F022}"/>
              </a:ext>
            </a:extLst>
          </p:cNvPr>
          <p:cNvSpPr>
            <a:spLocks noGrp="1" noChangeArrowheads="1"/>
          </p:cNvSpPr>
          <p:nvPr>
            <p:ph type="sldNum" sz="quarter" idx="5"/>
          </p:nvPr>
        </p:nvSpPr>
        <p:spPr>
          <a:ln/>
        </p:spPr>
        <p:txBody>
          <a:bodyPr/>
          <a:lstStyle/>
          <a:p>
            <a:fld id="{41E85FC2-BB63-4D7F-A871-B6A0B896D2DE}" type="slidenum">
              <a:rPr lang="en-US" altLang="zh-CN"/>
              <a:pPr/>
              <a:t>14</a:t>
            </a:fld>
            <a:endParaRPr lang="en-US" altLang="zh-CN"/>
          </a:p>
        </p:txBody>
      </p:sp>
      <p:sp>
        <p:nvSpPr>
          <p:cNvPr id="550914" name="Rectangle 2">
            <a:extLst>
              <a:ext uri="{FF2B5EF4-FFF2-40B4-BE49-F238E27FC236}">
                <a16:creationId xmlns:a16="http://schemas.microsoft.com/office/drawing/2014/main" id="{4D39C331-FCBF-4207-93FC-2DC1EB4E8175}"/>
              </a:ext>
            </a:extLst>
          </p:cNvPr>
          <p:cNvSpPr>
            <a:spLocks noGrp="1" noRot="1" noChangeAspect="1" noChangeArrowheads="1" noTextEdit="1"/>
          </p:cNvSpPr>
          <p:nvPr>
            <p:ph type="sldImg"/>
          </p:nvPr>
        </p:nvSpPr>
        <p:spPr>
          <a:ln/>
        </p:spPr>
      </p:sp>
      <p:sp>
        <p:nvSpPr>
          <p:cNvPr id="550915" name="Rectangle 3">
            <a:extLst>
              <a:ext uri="{FF2B5EF4-FFF2-40B4-BE49-F238E27FC236}">
                <a16:creationId xmlns:a16="http://schemas.microsoft.com/office/drawing/2014/main" id="{1F1E24EC-B7C5-489D-88D2-8214CCBF208B}"/>
              </a:ext>
            </a:extLst>
          </p:cNvPr>
          <p:cNvSpPr>
            <a:spLocks noGrp="1" noChangeArrowheads="1"/>
          </p:cNvSpPr>
          <p:nvPr>
            <p:ph type="body" idx="1"/>
          </p:nvPr>
        </p:nvSpPr>
        <p:spPr/>
        <p:txBody>
          <a:bodyPr/>
          <a:lstStyle/>
          <a:p>
            <a:r>
              <a:rPr lang="en-US" altLang="zh-CN" sz="1200" dirty="0">
                <a:latin typeface="Arial Unicode MS" pitchFamily="34" charset="-128"/>
                <a:ea typeface="宋体" panose="02010600030101010101" pitchFamily="2" charset="-122"/>
              </a:rPr>
              <a:t>most local area networks use a 48-bit (6-byte) physical address written as 12 hexadecimal digits</a:t>
            </a:r>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6B04F6-A52E-4506-8305-D6D90C8AAE3C}"/>
              </a:ext>
            </a:extLst>
          </p:cNvPr>
          <p:cNvSpPr>
            <a:spLocks noGrp="1" noChangeArrowheads="1"/>
          </p:cNvSpPr>
          <p:nvPr>
            <p:ph type="sldNum" sz="quarter" idx="5"/>
          </p:nvPr>
        </p:nvSpPr>
        <p:spPr>
          <a:ln/>
        </p:spPr>
        <p:txBody>
          <a:bodyPr/>
          <a:lstStyle/>
          <a:p>
            <a:fld id="{E90CE162-BE7F-4DB5-B934-6A8FC3264FB0}" type="slidenum">
              <a:rPr lang="en-US" altLang="zh-CN"/>
              <a:pPr/>
              <a:t>15</a:t>
            </a:fld>
            <a:endParaRPr lang="en-US" altLang="zh-CN"/>
          </a:p>
        </p:txBody>
      </p:sp>
      <p:sp>
        <p:nvSpPr>
          <p:cNvPr id="551938" name="Rectangle 2">
            <a:extLst>
              <a:ext uri="{FF2B5EF4-FFF2-40B4-BE49-F238E27FC236}">
                <a16:creationId xmlns:a16="http://schemas.microsoft.com/office/drawing/2014/main" id="{DA02E116-22E4-4A36-A54C-8815C73CD0A5}"/>
              </a:ext>
            </a:extLst>
          </p:cNvPr>
          <p:cNvSpPr>
            <a:spLocks noGrp="1" noRot="1" noChangeAspect="1" noChangeArrowheads="1" noTextEdit="1"/>
          </p:cNvSpPr>
          <p:nvPr>
            <p:ph type="sldImg"/>
          </p:nvPr>
        </p:nvSpPr>
        <p:spPr>
          <a:ln/>
        </p:spPr>
      </p:sp>
      <p:sp>
        <p:nvSpPr>
          <p:cNvPr id="551939" name="Rectangle 3">
            <a:extLst>
              <a:ext uri="{FF2B5EF4-FFF2-40B4-BE49-F238E27FC236}">
                <a16:creationId xmlns:a16="http://schemas.microsoft.com/office/drawing/2014/main" id="{177934A5-491A-4591-88C2-C05F31A088A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98272B-F9B1-4387-8A8E-DB602B3F1513}"/>
              </a:ext>
            </a:extLst>
          </p:cNvPr>
          <p:cNvSpPr>
            <a:spLocks noGrp="1" noChangeArrowheads="1"/>
          </p:cNvSpPr>
          <p:nvPr>
            <p:ph type="sldNum" sz="quarter" idx="5"/>
          </p:nvPr>
        </p:nvSpPr>
        <p:spPr>
          <a:ln/>
        </p:spPr>
        <p:txBody>
          <a:bodyPr/>
          <a:lstStyle/>
          <a:p>
            <a:fld id="{D386C892-65B3-4AA5-9DBB-DCDF125A15E8}" type="slidenum">
              <a:rPr lang="en-US" altLang="zh-CN"/>
              <a:pPr/>
              <a:t>16</a:t>
            </a:fld>
            <a:endParaRPr lang="en-US" altLang="zh-CN"/>
          </a:p>
        </p:txBody>
      </p:sp>
      <p:sp>
        <p:nvSpPr>
          <p:cNvPr id="674818" name="Rectangle 2">
            <a:extLst>
              <a:ext uri="{FF2B5EF4-FFF2-40B4-BE49-F238E27FC236}">
                <a16:creationId xmlns:a16="http://schemas.microsoft.com/office/drawing/2014/main" id="{2DC8E431-CF2F-40F7-9468-0EBD696EDEF3}"/>
              </a:ext>
            </a:extLst>
          </p:cNvPr>
          <p:cNvSpPr>
            <a:spLocks noGrp="1" noRot="1" noChangeAspect="1" noChangeArrowheads="1" noTextEdit="1"/>
          </p:cNvSpPr>
          <p:nvPr>
            <p:ph type="sldImg"/>
          </p:nvPr>
        </p:nvSpPr>
        <p:spPr>
          <a:ln/>
        </p:spPr>
      </p:sp>
      <p:sp>
        <p:nvSpPr>
          <p:cNvPr id="674819" name="Rectangle 3">
            <a:extLst>
              <a:ext uri="{FF2B5EF4-FFF2-40B4-BE49-F238E27FC236}">
                <a16:creationId xmlns:a16="http://schemas.microsoft.com/office/drawing/2014/main" id="{68C44DDC-F523-47A0-A522-1A3403E2338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C20BE0-53C7-4AEA-9155-C19610D9BD4B}"/>
              </a:ext>
            </a:extLst>
          </p:cNvPr>
          <p:cNvSpPr>
            <a:spLocks noGrp="1" noChangeArrowheads="1"/>
          </p:cNvSpPr>
          <p:nvPr>
            <p:ph type="sldNum" sz="quarter" idx="5"/>
          </p:nvPr>
        </p:nvSpPr>
        <p:spPr>
          <a:ln/>
        </p:spPr>
        <p:txBody>
          <a:bodyPr/>
          <a:lstStyle/>
          <a:p>
            <a:fld id="{4B8A7AFD-62A9-4516-9326-FB4C2DC8F9B5}" type="slidenum">
              <a:rPr lang="en-US" altLang="zh-CN"/>
              <a:pPr/>
              <a:t>17</a:t>
            </a:fld>
            <a:endParaRPr lang="en-US" altLang="zh-CN"/>
          </a:p>
        </p:txBody>
      </p:sp>
      <p:sp>
        <p:nvSpPr>
          <p:cNvPr id="676866" name="Rectangle 2">
            <a:extLst>
              <a:ext uri="{FF2B5EF4-FFF2-40B4-BE49-F238E27FC236}">
                <a16:creationId xmlns:a16="http://schemas.microsoft.com/office/drawing/2014/main" id="{EB9C23CD-B88E-4C45-BD44-DE07A6163D76}"/>
              </a:ext>
            </a:extLst>
          </p:cNvPr>
          <p:cNvSpPr>
            <a:spLocks noGrp="1" noRot="1" noChangeAspect="1" noChangeArrowheads="1" noTextEdit="1"/>
          </p:cNvSpPr>
          <p:nvPr>
            <p:ph type="sldImg"/>
          </p:nvPr>
        </p:nvSpPr>
        <p:spPr>
          <a:ln/>
        </p:spPr>
      </p:sp>
      <p:sp>
        <p:nvSpPr>
          <p:cNvPr id="676867" name="Rectangle 3">
            <a:extLst>
              <a:ext uri="{FF2B5EF4-FFF2-40B4-BE49-F238E27FC236}">
                <a16:creationId xmlns:a16="http://schemas.microsoft.com/office/drawing/2014/main" id="{417A9CA0-4FF7-4C84-A933-18E825493E0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21BCC9-369A-4082-8586-E325E157A6B9}"/>
              </a:ext>
            </a:extLst>
          </p:cNvPr>
          <p:cNvSpPr>
            <a:spLocks noGrp="1" noChangeArrowheads="1"/>
          </p:cNvSpPr>
          <p:nvPr>
            <p:ph type="sldNum" sz="quarter" idx="5"/>
          </p:nvPr>
        </p:nvSpPr>
        <p:spPr>
          <a:ln/>
        </p:spPr>
        <p:txBody>
          <a:bodyPr/>
          <a:lstStyle/>
          <a:p>
            <a:fld id="{4A02F438-696C-4FCB-B6B9-B012AA36C11C}" type="slidenum">
              <a:rPr lang="en-US" altLang="zh-CN"/>
              <a:pPr/>
              <a:t>18</a:t>
            </a:fld>
            <a:endParaRPr lang="en-US" altLang="zh-CN"/>
          </a:p>
        </p:txBody>
      </p:sp>
      <p:sp>
        <p:nvSpPr>
          <p:cNvPr id="664578" name="Rectangle 2">
            <a:extLst>
              <a:ext uri="{FF2B5EF4-FFF2-40B4-BE49-F238E27FC236}">
                <a16:creationId xmlns:a16="http://schemas.microsoft.com/office/drawing/2014/main" id="{4A334B08-24DE-4660-A332-E7D433115DB9}"/>
              </a:ext>
            </a:extLst>
          </p:cNvPr>
          <p:cNvSpPr>
            <a:spLocks noGrp="1" noRot="1" noChangeAspect="1" noChangeArrowheads="1" noTextEdit="1"/>
          </p:cNvSpPr>
          <p:nvPr>
            <p:ph type="sldImg"/>
          </p:nvPr>
        </p:nvSpPr>
        <p:spPr>
          <a:ln/>
        </p:spPr>
      </p:sp>
      <p:sp>
        <p:nvSpPr>
          <p:cNvPr id="664579" name="Rectangle 3">
            <a:extLst>
              <a:ext uri="{FF2B5EF4-FFF2-40B4-BE49-F238E27FC236}">
                <a16:creationId xmlns:a16="http://schemas.microsoft.com/office/drawing/2014/main" id="{5EF41B9E-2E02-4EC2-AD84-68A2BC991A6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6A3D7B-28E5-48AE-8D9A-53EF15351776}"/>
              </a:ext>
            </a:extLst>
          </p:cNvPr>
          <p:cNvSpPr>
            <a:spLocks noGrp="1" noChangeArrowheads="1"/>
          </p:cNvSpPr>
          <p:nvPr>
            <p:ph type="sldNum" sz="quarter" idx="5"/>
          </p:nvPr>
        </p:nvSpPr>
        <p:spPr>
          <a:ln/>
        </p:spPr>
        <p:txBody>
          <a:bodyPr/>
          <a:lstStyle/>
          <a:p>
            <a:fld id="{301A3A2F-BC0D-425E-BD22-DF8C9B359E8E}" type="slidenum">
              <a:rPr lang="en-US" altLang="zh-CN"/>
              <a:pPr/>
              <a:t>19</a:t>
            </a:fld>
            <a:endParaRPr lang="en-US" altLang="zh-CN"/>
          </a:p>
        </p:txBody>
      </p:sp>
      <p:sp>
        <p:nvSpPr>
          <p:cNvPr id="666626" name="Rectangle 2">
            <a:extLst>
              <a:ext uri="{FF2B5EF4-FFF2-40B4-BE49-F238E27FC236}">
                <a16:creationId xmlns:a16="http://schemas.microsoft.com/office/drawing/2014/main" id="{D913B8FF-3A40-4445-84C4-116541892804}"/>
              </a:ext>
            </a:extLst>
          </p:cNvPr>
          <p:cNvSpPr>
            <a:spLocks noGrp="1" noRot="1" noChangeAspect="1" noChangeArrowheads="1" noTextEdit="1"/>
          </p:cNvSpPr>
          <p:nvPr>
            <p:ph type="sldImg"/>
          </p:nvPr>
        </p:nvSpPr>
        <p:spPr>
          <a:ln/>
        </p:spPr>
      </p:sp>
      <p:sp>
        <p:nvSpPr>
          <p:cNvPr id="666627" name="Rectangle 3">
            <a:extLst>
              <a:ext uri="{FF2B5EF4-FFF2-40B4-BE49-F238E27FC236}">
                <a16:creationId xmlns:a16="http://schemas.microsoft.com/office/drawing/2014/main" id="{90EB0D63-33EE-4E00-952A-0E9477963E5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t>Computer networking may be considered a branch of </a:t>
            </a:r>
            <a:r>
              <a:rPr lang="en-US" altLang="zh-CN" sz="1200" dirty="0">
                <a:solidFill>
                  <a:srgbClr val="00B0F0"/>
                </a:solidFill>
              </a:rPr>
              <a:t>computer science </a:t>
            </a:r>
            <a:r>
              <a:rPr lang="en-US" altLang="zh-CN" sz="1200" dirty="0"/>
              <a:t>, </a:t>
            </a:r>
            <a:r>
              <a:rPr lang="en-US" altLang="zh-CN" sz="1200" dirty="0">
                <a:solidFill>
                  <a:srgbClr val="00B0F0"/>
                </a:solidFill>
              </a:rPr>
              <a:t>computer engineering </a:t>
            </a:r>
            <a:r>
              <a:rPr lang="en-US" altLang="zh-CN" sz="1200" dirty="0"/>
              <a:t>, and </a:t>
            </a:r>
            <a:r>
              <a:rPr lang="en-US" altLang="zh-CN" sz="1200" dirty="0">
                <a:solidFill>
                  <a:srgbClr val="00B0F0"/>
                </a:solidFill>
              </a:rPr>
              <a:t>telecommunications</a:t>
            </a:r>
            <a:r>
              <a:rPr lang="en-US" altLang="zh-CN" sz="1200" dirty="0"/>
              <a:t> , since it relies on the theoretical and practical application of the related disciplines.</a:t>
            </a:r>
          </a:p>
        </p:txBody>
      </p:sp>
      <p:sp>
        <p:nvSpPr>
          <p:cNvPr id="4" name="灯片编号占位符 3"/>
          <p:cNvSpPr>
            <a:spLocks noGrp="1"/>
          </p:cNvSpPr>
          <p:nvPr>
            <p:ph type="sldNum" sz="quarter" idx="5"/>
          </p:nvPr>
        </p:nvSpPr>
        <p:spPr/>
        <p:txBody>
          <a:bodyPr/>
          <a:lstStyle/>
          <a:p>
            <a:fld id="{BAF16F80-DD12-42B3-BA72-1BF3B7D30F4A}" type="slidenum">
              <a:rPr lang="en-US" altLang="zh-CN" smtClean="0"/>
              <a:pPr/>
              <a:t>2</a:t>
            </a:fld>
            <a:endParaRPr lang="en-US" altLang="zh-CN"/>
          </a:p>
        </p:txBody>
      </p:sp>
    </p:spTree>
    <p:extLst>
      <p:ext uri="{BB962C8B-B14F-4D97-AF65-F5344CB8AC3E}">
        <p14:creationId xmlns:p14="http://schemas.microsoft.com/office/powerpoint/2010/main" val="2223000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06C31B-492C-448E-8B70-9D0565CF8807}"/>
              </a:ext>
            </a:extLst>
          </p:cNvPr>
          <p:cNvSpPr>
            <a:spLocks noGrp="1" noChangeArrowheads="1"/>
          </p:cNvSpPr>
          <p:nvPr>
            <p:ph type="sldNum" sz="quarter" idx="5"/>
          </p:nvPr>
        </p:nvSpPr>
        <p:spPr>
          <a:ln/>
        </p:spPr>
        <p:txBody>
          <a:bodyPr/>
          <a:lstStyle/>
          <a:p>
            <a:fld id="{D1526F9B-DA7F-435D-916F-9AFB91A56B03}" type="slidenum">
              <a:rPr lang="en-US" altLang="zh-CN"/>
              <a:pPr/>
              <a:t>20</a:t>
            </a:fld>
            <a:endParaRPr lang="en-US" altLang="zh-CN"/>
          </a:p>
        </p:txBody>
      </p:sp>
      <p:sp>
        <p:nvSpPr>
          <p:cNvPr id="552962" name="Rectangle 2">
            <a:extLst>
              <a:ext uri="{FF2B5EF4-FFF2-40B4-BE49-F238E27FC236}">
                <a16:creationId xmlns:a16="http://schemas.microsoft.com/office/drawing/2014/main" id="{A073DB28-E70F-4F81-8D50-28515870633E}"/>
              </a:ext>
            </a:extLst>
          </p:cNvPr>
          <p:cNvSpPr>
            <a:spLocks noGrp="1" noRot="1" noChangeAspect="1" noChangeArrowheads="1" noTextEdit="1"/>
          </p:cNvSpPr>
          <p:nvPr>
            <p:ph type="sldImg"/>
          </p:nvPr>
        </p:nvSpPr>
        <p:spPr>
          <a:ln/>
        </p:spPr>
      </p:sp>
      <p:sp>
        <p:nvSpPr>
          <p:cNvPr id="552963" name="Rectangle 3">
            <a:extLst>
              <a:ext uri="{FF2B5EF4-FFF2-40B4-BE49-F238E27FC236}">
                <a16:creationId xmlns:a16="http://schemas.microsoft.com/office/drawing/2014/main" id="{947F386D-8E0F-4BEC-8A8C-ED0647753D6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FAB887-F7EB-4523-9C27-D43C10B58835}"/>
              </a:ext>
            </a:extLst>
          </p:cNvPr>
          <p:cNvSpPr>
            <a:spLocks noGrp="1" noChangeArrowheads="1"/>
          </p:cNvSpPr>
          <p:nvPr>
            <p:ph type="sldNum" sz="quarter" idx="5"/>
          </p:nvPr>
        </p:nvSpPr>
        <p:spPr>
          <a:ln/>
        </p:spPr>
        <p:txBody>
          <a:bodyPr/>
          <a:lstStyle/>
          <a:p>
            <a:fld id="{1B174993-A327-48D7-A6DB-5917BD6402F8}" type="slidenum">
              <a:rPr lang="en-US" altLang="zh-CN"/>
              <a:pPr/>
              <a:t>21</a:t>
            </a:fld>
            <a:endParaRPr lang="en-US" altLang="zh-CN"/>
          </a:p>
        </p:txBody>
      </p:sp>
      <p:sp>
        <p:nvSpPr>
          <p:cNvPr id="553986" name="Rectangle 2">
            <a:extLst>
              <a:ext uri="{FF2B5EF4-FFF2-40B4-BE49-F238E27FC236}">
                <a16:creationId xmlns:a16="http://schemas.microsoft.com/office/drawing/2014/main" id="{2B56DF7E-0F43-4105-A506-DD3928D48EBC}"/>
              </a:ext>
            </a:extLst>
          </p:cNvPr>
          <p:cNvSpPr>
            <a:spLocks noGrp="1" noRot="1" noChangeAspect="1" noChangeArrowheads="1" noTextEdit="1"/>
          </p:cNvSpPr>
          <p:nvPr>
            <p:ph type="sldImg"/>
          </p:nvPr>
        </p:nvSpPr>
        <p:spPr>
          <a:ln/>
        </p:spPr>
      </p:sp>
      <p:sp>
        <p:nvSpPr>
          <p:cNvPr id="553987" name="Rectangle 3">
            <a:extLst>
              <a:ext uri="{FF2B5EF4-FFF2-40B4-BE49-F238E27FC236}">
                <a16:creationId xmlns:a16="http://schemas.microsoft.com/office/drawing/2014/main" id="{8B73B702-4B33-4C80-910D-722DE8E3DC53}"/>
              </a:ext>
            </a:extLst>
          </p:cNvPr>
          <p:cNvSpPr>
            <a:spLocks noGrp="1" noChangeArrowheads="1"/>
          </p:cNvSpPr>
          <p:nvPr>
            <p:ph type="body" idx="1"/>
          </p:nvPr>
        </p:nvSpPr>
        <p:spPr/>
        <p:txBody>
          <a:bodyPr/>
          <a:lstStyle/>
          <a:p>
            <a:r>
              <a:rPr lang="en-US" altLang="zh-CN" dirty="0"/>
              <a:t>The original Ethernet with 10-Mbps data rate is now history, but we briefly discuss its characteristics to pave the way for understanding other Ethernet versions. The IEEE 802.3 standard defines carrier sense multiple access with collision detection (CSMA/CD) as the access method for traditional Ethernet. </a:t>
            </a:r>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D7E386-3560-48CC-8791-2E01D173859A}"/>
              </a:ext>
            </a:extLst>
          </p:cNvPr>
          <p:cNvSpPr>
            <a:spLocks noGrp="1" noChangeArrowheads="1"/>
          </p:cNvSpPr>
          <p:nvPr>
            <p:ph type="sldNum" sz="quarter" idx="5"/>
          </p:nvPr>
        </p:nvSpPr>
        <p:spPr>
          <a:ln/>
        </p:spPr>
        <p:txBody>
          <a:bodyPr/>
          <a:lstStyle/>
          <a:p>
            <a:fld id="{688E1469-328D-4D76-B02D-3F1941819546}" type="slidenum">
              <a:rPr lang="en-US" altLang="zh-CN"/>
              <a:pPr/>
              <a:t>22</a:t>
            </a:fld>
            <a:endParaRPr lang="en-US" altLang="zh-CN"/>
          </a:p>
        </p:txBody>
      </p:sp>
      <p:sp>
        <p:nvSpPr>
          <p:cNvPr id="555010" name="Rectangle 2">
            <a:extLst>
              <a:ext uri="{FF2B5EF4-FFF2-40B4-BE49-F238E27FC236}">
                <a16:creationId xmlns:a16="http://schemas.microsoft.com/office/drawing/2014/main" id="{ABEFDD8A-3F86-465D-8CB4-DC99E30E96FC}"/>
              </a:ext>
            </a:extLst>
          </p:cNvPr>
          <p:cNvSpPr>
            <a:spLocks noGrp="1" noRot="1" noChangeAspect="1" noChangeArrowheads="1" noTextEdit="1"/>
          </p:cNvSpPr>
          <p:nvPr>
            <p:ph type="sldImg"/>
          </p:nvPr>
        </p:nvSpPr>
        <p:spPr>
          <a:ln/>
        </p:spPr>
      </p:sp>
      <p:sp>
        <p:nvSpPr>
          <p:cNvPr id="555011" name="Rectangle 3">
            <a:extLst>
              <a:ext uri="{FF2B5EF4-FFF2-40B4-BE49-F238E27FC236}">
                <a16:creationId xmlns:a16="http://schemas.microsoft.com/office/drawing/2014/main" id="{01923042-EDA8-49B0-A912-392AFA904F9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684D7D-4DC9-4738-B18D-83AAA355D6C4}"/>
              </a:ext>
            </a:extLst>
          </p:cNvPr>
          <p:cNvSpPr>
            <a:spLocks noGrp="1" noChangeArrowheads="1"/>
          </p:cNvSpPr>
          <p:nvPr>
            <p:ph type="sldNum" sz="quarter" idx="5"/>
          </p:nvPr>
        </p:nvSpPr>
        <p:spPr>
          <a:ln/>
        </p:spPr>
        <p:txBody>
          <a:bodyPr/>
          <a:lstStyle/>
          <a:p>
            <a:fld id="{13EB09D9-8461-426E-8E17-6844C87C442F}" type="slidenum">
              <a:rPr lang="en-US" altLang="zh-CN"/>
              <a:pPr/>
              <a:t>23</a:t>
            </a:fld>
            <a:endParaRPr lang="en-US" altLang="zh-CN"/>
          </a:p>
        </p:txBody>
      </p:sp>
      <p:sp>
        <p:nvSpPr>
          <p:cNvPr id="668674" name="Rectangle 2">
            <a:extLst>
              <a:ext uri="{FF2B5EF4-FFF2-40B4-BE49-F238E27FC236}">
                <a16:creationId xmlns:a16="http://schemas.microsoft.com/office/drawing/2014/main" id="{415EE37E-D539-43D1-8C76-33D8650E2CB9}"/>
              </a:ext>
            </a:extLst>
          </p:cNvPr>
          <p:cNvSpPr>
            <a:spLocks noGrp="1" noRot="1" noChangeAspect="1" noChangeArrowheads="1" noTextEdit="1"/>
          </p:cNvSpPr>
          <p:nvPr>
            <p:ph type="sldImg"/>
          </p:nvPr>
        </p:nvSpPr>
        <p:spPr>
          <a:ln/>
        </p:spPr>
      </p:sp>
      <p:sp>
        <p:nvSpPr>
          <p:cNvPr id="668675" name="Rectangle 3">
            <a:extLst>
              <a:ext uri="{FF2B5EF4-FFF2-40B4-BE49-F238E27FC236}">
                <a16:creationId xmlns:a16="http://schemas.microsoft.com/office/drawing/2014/main" id="{C87F66E6-2C86-424C-92A7-CA11F1036DC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5B152A-463F-4C8B-91D4-90F949E6BB44}"/>
              </a:ext>
            </a:extLst>
          </p:cNvPr>
          <p:cNvSpPr>
            <a:spLocks noGrp="1" noChangeArrowheads="1"/>
          </p:cNvSpPr>
          <p:nvPr>
            <p:ph type="sldNum" sz="quarter" idx="5"/>
          </p:nvPr>
        </p:nvSpPr>
        <p:spPr>
          <a:ln/>
        </p:spPr>
        <p:txBody>
          <a:bodyPr/>
          <a:lstStyle/>
          <a:p>
            <a:fld id="{E5737956-7FD4-48A0-9F49-604A121152F7}" type="slidenum">
              <a:rPr lang="en-US" altLang="zh-CN"/>
              <a:pPr/>
              <a:t>24</a:t>
            </a:fld>
            <a:endParaRPr lang="en-US" altLang="zh-CN"/>
          </a:p>
        </p:txBody>
      </p:sp>
      <p:sp>
        <p:nvSpPr>
          <p:cNvPr id="556034" name="Rectangle 2">
            <a:extLst>
              <a:ext uri="{FF2B5EF4-FFF2-40B4-BE49-F238E27FC236}">
                <a16:creationId xmlns:a16="http://schemas.microsoft.com/office/drawing/2014/main" id="{7E9BB829-F6D7-4062-90B9-69AF0899E205}"/>
              </a:ext>
            </a:extLst>
          </p:cNvPr>
          <p:cNvSpPr>
            <a:spLocks noGrp="1" noRot="1" noChangeAspect="1" noChangeArrowheads="1" noTextEdit="1"/>
          </p:cNvSpPr>
          <p:nvPr>
            <p:ph type="sldImg"/>
          </p:nvPr>
        </p:nvSpPr>
        <p:spPr>
          <a:ln/>
        </p:spPr>
      </p:sp>
      <p:sp>
        <p:nvSpPr>
          <p:cNvPr id="556035" name="Rectangle 3">
            <a:extLst>
              <a:ext uri="{FF2B5EF4-FFF2-40B4-BE49-F238E27FC236}">
                <a16:creationId xmlns:a16="http://schemas.microsoft.com/office/drawing/2014/main" id="{DE9F107B-CC15-449C-8DCC-D93FEF2E09E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72B652-3A60-4AD1-A601-9E4FA12C9B86}"/>
              </a:ext>
            </a:extLst>
          </p:cNvPr>
          <p:cNvSpPr>
            <a:spLocks noGrp="1" noChangeArrowheads="1"/>
          </p:cNvSpPr>
          <p:nvPr>
            <p:ph type="sldNum" sz="quarter" idx="5"/>
          </p:nvPr>
        </p:nvSpPr>
        <p:spPr>
          <a:ln/>
        </p:spPr>
        <p:txBody>
          <a:bodyPr/>
          <a:lstStyle/>
          <a:p>
            <a:fld id="{CC084028-0751-42A4-B99F-B87EF4DACE5D}" type="slidenum">
              <a:rPr lang="en-US" altLang="zh-CN"/>
              <a:pPr/>
              <a:t>25</a:t>
            </a:fld>
            <a:endParaRPr lang="en-US" altLang="zh-CN"/>
          </a:p>
        </p:txBody>
      </p:sp>
      <p:sp>
        <p:nvSpPr>
          <p:cNvPr id="726018" name="Rectangle 2">
            <a:extLst>
              <a:ext uri="{FF2B5EF4-FFF2-40B4-BE49-F238E27FC236}">
                <a16:creationId xmlns:a16="http://schemas.microsoft.com/office/drawing/2014/main" id="{7B7D7465-E16B-4F89-935F-90ECDD60FB25}"/>
              </a:ext>
            </a:extLst>
          </p:cNvPr>
          <p:cNvSpPr>
            <a:spLocks noGrp="1" noRot="1" noChangeAspect="1" noChangeArrowheads="1" noTextEdit="1"/>
          </p:cNvSpPr>
          <p:nvPr>
            <p:ph type="sldImg"/>
          </p:nvPr>
        </p:nvSpPr>
        <p:spPr>
          <a:ln/>
        </p:spPr>
      </p:sp>
      <p:sp>
        <p:nvSpPr>
          <p:cNvPr id="726019" name="Rectangle 3">
            <a:extLst>
              <a:ext uri="{FF2B5EF4-FFF2-40B4-BE49-F238E27FC236}">
                <a16:creationId xmlns:a16="http://schemas.microsoft.com/office/drawing/2014/main" id="{A85F04DC-EFC9-4591-AB25-7B66A734BD41}"/>
              </a:ext>
            </a:extLst>
          </p:cNvPr>
          <p:cNvSpPr>
            <a:spLocks noGrp="1" noChangeArrowheads="1"/>
          </p:cNvSpPr>
          <p:nvPr>
            <p:ph type="body" idx="1"/>
          </p:nvPr>
        </p:nvSpPr>
        <p:spPr/>
        <p:txBody>
          <a:bodyPr/>
          <a:lstStyle/>
          <a:p>
            <a:r>
              <a:rPr lang="en-US" altLang="zh-CN" dirty="0"/>
              <a:t>The Standard Ethernet defined several implementations, but only four of them became popular during ’80s. </a:t>
            </a:r>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672891-DF20-45C7-8732-BCA73C25E3EC}"/>
              </a:ext>
            </a:extLst>
          </p:cNvPr>
          <p:cNvSpPr>
            <a:spLocks noGrp="1" noChangeArrowheads="1"/>
          </p:cNvSpPr>
          <p:nvPr>
            <p:ph type="sldNum" sz="quarter" idx="5"/>
          </p:nvPr>
        </p:nvSpPr>
        <p:spPr>
          <a:ln/>
        </p:spPr>
        <p:txBody>
          <a:bodyPr/>
          <a:lstStyle/>
          <a:p>
            <a:fld id="{3BBDB08A-6075-48A2-8944-2B81D5B70D39}" type="slidenum">
              <a:rPr lang="en-US" altLang="zh-CN"/>
              <a:pPr/>
              <a:t>26</a:t>
            </a:fld>
            <a:endParaRPr lang="en-US" altLang="zh-CN"/>
          </a:p>
        </p:txBody>
      </p:sp>
      <p:sp>
        <p:nvSpPr>
          <p:cNvPr id="557058" name="Rectangle 2">
            <a:extLst>
              <a:ext uri="{FF2B5EF4-FFF2-40B4-BE49-F238E27FC236}">
                <a16:creationId xmlns:a16="http://schemas.microsoft.com/office/drawing/2014/main" id="{2CFD54E1-5B52-4246-86B6-1A9DD0EB928E}"/>
              </a:ext>
            </a:extLst>
          </p:cNvPr>
          <p:cNvSpPr>
            <a:spLocks noGrp="1" noRot="1" noChangeAspect="1" noChangeArrowheads="1" noTextEdit="1"/>
          </p:cNvSpPr>
          <p:nvPr>
            <p:ph type="sldImg"/>
          </p:nvPr>
        </p:nvSpPr>
        <p:spPr>
          <a:ln/>
        </p:spPr>
      </p:sp>
      <p:sp>
        <p:nvSpPr>
          <p:cNvPr id="557059" name="Rectangle 3">
            <a:extLst>
              <a:ext uri="{FF2B5EF4-FFF2-40B4-BE49-F238E27FC236}">
                <a16:creationId xmlns:a16="http://schemas.microsoft.com/office/drawing/2014/main" id="{F2EC6F59-1509-4DDB-9FD0-41E7B802DF23}"/>
              </a:ext>
            </a:extLst>
          </p:cNvPr>
          <p:cNvSpPr>
            <a:spLocks noGrp="1" noChangeArrowheads="1"/>
          </p:cNvSpPr>
          <p:nvPr>
            <p:ph type="body" idx="1"/>
          </p:nvPr>
        </p:nvSpPr>
        <p:spPr/>
        <p:txBody>
          <a:bodyPr/>
          <a:lstStyle/>
          <a:p>
            <a:r>
              <a:rPr lang="en-US" altLang="zh-CN" dirty="0"/>
              <a:t>T for unshielded twisted pair cable (UTP) and F for fiber-optic</a:t>
            </a:r>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1427F4-2854-4E74-B80D-713A27004086}"/>
              </a:ext>
            </a:extLst>
          </p:cNvPr>
          <p:cNvSpPr>
            <a:spLocks noGrp="1" noChangeArrowheads="1"/>
          </p:cNvSpPr>
          <p:nvPr>
            <p:ph type="sldNum" sz="quarter" idx="5"/>
          </p:nvPr>
        </p:nvSpPr>
        <p:spPr>
          <a:ln/>
        </p:spPr>
        <p:txBody>
          <a:bodyPr/>
          <a:lstStyle/>
          <a:p>
            <a:fld id="{40B49BD3-BE0E-4DA3-B347-8371683FF8B9}" type="slidenum">
              <a:rPr lang="en-US" altLang="zh-CN"/>
              <a:pPr/>
              <a:t>27</a:t>
            </a:fld>
            <a:endParaRPr lang="en-US" altLang="zh-CN"/>
          </a:p>
        </p:txBody>
      </p:sp>
      <p:sp>
        <p:nvSpPr>
          <p:cNvPr id="728066" name="Rectangle 2">
            <a:extLst>
              <a:ext uri="{FF2B5EF4-FFF2-40B4-BE49-F238E27FC236}">
                <a16:creationId xmlns:a16="http://schemas.microsoft.com/office/drawing/2014/main" id="{E181AC80-8C0A-4D30-A7A1-0AA417C27E69}"/>
              </a:ext>
            </a:extLst>
          </p:cNvPr>
          <p:cNvSpPr>
            <a:spLocks noGrp="1" noRot="1" noChangeAspect="1" noChangeArrowheads="1" noTextEdit="1"/>
          </p:cNvSpPr>
          <p:nvPr>
            <p:ph type="sldImg"/>
          </p:nvPr>
        </p:nvSpPr>
        <p:spPr>
          <a:ln/>
        </p:spPr>
      </p:sp>
      <p:sp>
        <p:nvSpPr>
          <p:cNvPr id="728067" name="Rectangle 3">
            <a:extLst>
              <a:ext uri="{FF2B5EF4-FFF2-40B4-BE49-F238E27FC236}">
                <a16:creationId xmlns:a16="http://schemas.microsoft.com/office/drawing/2014/main" id="{5CB9FCDA-49F3-4CB4-B5B1-1CCD03E485AD}"/>
              </a:ext>
            </a:extLst>
          </p:cNvPr>
          <p:cNvSpPr>
            <a:spLocks noGrp="1" noChangeArrowheads="1"/>
          </p:cNvSpPr>
          <p:nvPr>
            <p:ph type="body" idx="1"/>
          </p:nvPr>
        </p:nvSpPr>
        <p:spPr/>
        <p:txBody>
          <a:bodyPr/>
          <a:lstStyle/>
          <a:p>
            <a:r>
              <a:rPr lang="en-US" altLang="zh-CN" dirty="0"/>
              <a:t>Fast Ethernet implementation at the physical layer can be categorized as either two-wire or four-wire. The two-wire implementation can be either shielded twisted pair, STP (100Base-TX) or fiber-optic cable (100Base-FX). The four-wire implementation is designed only for unshielded twist pair, UTP (100Base-T4)</a:t>
            </a:r>
            <a:endParaRPr lang="zh-CN" altLang="zh-CN" dirty="0"/>
          </a:p>
        </p:txBody>
      </p:sp>
    </p:spTree>
    <p:extLst>
      <p:ext uri="{BB962C8B-B14F-4D97-AF65-F5344CB8AC3E}">
        <p14:creationId xmlns:p14="http://schemas.microsoft.com/office/powerpoint/2010/main" val="3979324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1427F4-2854-4E74-B80D-713A27004086}"/>
              </a:ext>
            </a:extLst>
          </p:cNvPr>
          <p:cNvSpPr>
            <a:spLocks noGrp="1" noChangeArrowheads="1"/>
          </p:cNvSpPr>
          <p:nvPr>
            <p:ph type="sldNum" sz="quarter" idx="5"/>
          </p:nvPr>
        </p:nvSpPr>
        <p:spPr>
          <a:ln/>
        </p:spPr>
        <p:txBody>
          <a:bodyPr/>
          <a:lstStyle/>
          <a:p>
            <a:fld id="{40B49BD3-BE0E-4DA3-B347-8371683FF8B9}" type="slidenum">
              <a:rPr lang="en-US" altLang="zh-CN"/>
              <a:pPr/>
              <a:t>28</a:t>
            </a:fld>
            <a:endParaRPr lang="en-US" altLang="zh-CN"/>
          </a:p>
        </p:txBody>
      </p:sp>
      <p:sp>
        <p:nvSpPr>
          <p:cNvPr id="728066" name="Rectangle 2">
            <a:extLst>
              <a:ext uri="{FF2B5EF4-FFF2-40B4-BE49-F238E27FC236}">
                <a16:creationId xmlns:a16="http://schemas.microsoft.com/office/drawing/2014/main" id="{E181AC80-8C0A-4D30-A7A1-0AA417C27E69}"/>
              </a:ext>
            </a:extLst>
          </p:cNvPr>
          <p:cNvSpPr>
            <a:spLocks noGrp="1" noRot="1" noChangeAspect="1" noChangeArrowheads="1" noTextEdit="1"/>
          </p:cNvSpPr>
          <p:nvPr>
            <p:ph type="sldImg"/>
          </p:nvPr>
        </p:nvSpPr>
        <p:spPr>
          <a:ln/>
        </p:spPr>
      </p:sp>
      <p:sp>
        <p:nvSpPr>
          <p:cNvPr id="728067" name="Rectangle 3">
            <a:extLst>
              <a:ext uri="{FF2B5EF4-FFF2-40B4-BE49-F238E27FC236}">
                <a16:creationId xmlns:a16="http://schemas.microsoft.com/office/drawing/2014/main" id="{5CB9FCDA-49F3-4CB4-B5B1-1CCD03E485AD}"/>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73071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A8EBEE-47D9-4F80-A935-A3A595614B94}"/>
              </a:ext>
            </a:extLst>
          </p:cNvPr>
          <p:cNvSpPr>
            <a:spLocks noGrp="1" noChangeArrowheads="1"/>
          </p:cNvSpPr>
          <p:nvPr>
            <p:ph type="sldNum" sz="quarter" idx="5"/>
          </p:nvPr>
        </p:nvSpPr>
        <p:spPr>
          <a:ln/>
        </p:spPr>
        <p:txBody>
          <a:bodyPr/>
          <a:lstStyle/>
          <a:p>
            <a:fld id="{EBF31DBF-7EB7-43AC-9A5C-6CD62C562C10}" type="slidenum">
              <a:rPr lang="en-US" altLang="zh-CN"/>
              <a:pPr/>
              <a:t>29</a:t>
            </a:fld>
            <a:endParaRPr lang="en-US" altLang="zh-CN"/>
          </a:p>
        </p:txBody>
      </p:sp>
      <p:sp>
        <p:nvSpPr>
          <p:cNvPr id="558082" name="Rectangle 2">
            <a:extLst>
              <a:ext uri="{FF2B5EF4-FFF2-40B4-BE49-F238E27FC236}">
                <a16:creationId xmlns:a16="http://schemas.microsoft.com/office/drawing/2014/main" id="{8BF8243C-EA89-4A8B-8D4B-5A63658DB297}"/>
              </a:ext>
            </a:extLst>
          </p:cNvPr>
          <p:cNvSpPr>
            <a:spLocks noGrp="1" noRot="1" noChangeAspect="1" noChangeArrowheads="1" noTextEdit="1"/>
          </p:cNvSpPr>
          <p:nvPr>
            <p:ph type="sldImg"/>
          </p:nvPr>
        </p:nvSpPr>
        <p:spPr>
          <a:ln/>
        </p:spPr>
      </p:sp>
      <p:sp>
        <p:nvSpPr>
          <p:cNvPr id="558083" name="Rectangle 3">
            <a:extLst>
              <a:ext uri="{FF2B5EF4-FFF2-40B4-BE49-F238E27FC236}">
                <a16:creationId xmlns:a16="http://schemas.microsoft.com/office/drawing/2014/main" id="{4BA13A97-CC53-45FE-9C83-A6B763BB204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EA33F9-9F06-4587-AD0E-4960BB91ED18}"/>
              </a:ext>
            </a:extLst>
          </p:cNvPr>
          <p:cNvSpPr>
            <a:spLocks noGrp="1" noChangeArrowheads="1"/>
          </p:cNvSpPr>
          <p:nvPr>
            <p:ph type="sldNum" sz="quarter" idx="5"/>
          </p:nvPr>
        </p:nvSpPr>
        <p:spPr>
          <a:ln/>
        </p:spPr>
        <p:txBody>
          <a:bodyPr/>
          <a:lstStyle/>
          <a:p>
            <a:fld id="{D1640FA6-C2F5-4C41-83E4-0B1B3301F472}" type="slidenum">
              <a:rPr lang="en-US" altLang="zh-CN"/>
              <a:pPr/>
              <a:t>3</a:t>
            </a:fld>
            <a:endParaRPr lang="en-US" altLang="zh-CN"/>
          </a:p>
        </p:txBody>
      </p:sp>
      <p:sp>
        <p:nvSpPr>
          <p:cNvPr id="635906" name="Rectangle 2">
            <a:extLst>
              <a:ext uri="{FF2B5EF4-FFF2-40B4-BE49-F238E27FC236}">
                <a16:creationId xmlns:a16="http://schemas.microsoft.com/office/drawing/2014/main" id="{BA3BC10C-969C-4D57-9D49-9C14FA26E372}"/>
              </a:ext>
            </a:extLst>
          </p:cNvPr>
          <p:cNvSpPr>
            <a:spLocks noGrp="1" noRot="1" noChangeAspect="1" noChangeArrowheads="1" noTextEdit="1"/>
          </p:cNvSpPr>
          <p:nvPr>
            <p:ph type="sldImg"/>
          </p:nvPr>
        </p:nvSpPr>
        <p:spPr>
          <a:ln/>
        </p:spPr>
      </p:sp>
      <p:sp>
        <p:nvSpPr>
          <p:cNvPr id="635907" name="Rectangle 3">
            <a:extLst>
              <a:ext uri="{FF2B5EF4-FFF2-40B4-BE49-F238E27FC236}">
                <a16:creationId xmlns:a16="http://schemas.microsoft.com/office/drawing/2014/main" id="{D8508179-E8D0-44CD-ADE0-AA591927380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1427F4-2854-4E74-B80D-713A27004086}"/>
              </a:ext>
            </a:extLst>
          </p:cNvPr>
          <p:cNvSpPr>
            <a:spLocks noGrp="1" noChangeArrowheads="1"/>
          </p:cNvSpPr>
          <p:nvPr>
            <p:ph type="sldNum" sz="quarter" idx="5"/>
          </p:nvPr>
        </p:nvSpPr>
        <p:spPr>
          <a:ln/>
        </p:spPr>
        <p:txBody>
          <a:bodyPr/>
          <a:lstStyle/>
          <a:p>
            <a:fld id="{40B49BD3-BE0E-4DA3-B347-8371683FF8B9}" type="slidenum">
              <a:rPr lang="en-US" altLang="zh-CN"/>
              <a:pPr/>
              <a:t>30</a:t>
            </a:fld>
            <a:endParaRPr lang="en-US" altLang="zh-CN"/>
          </a:p>
        </p:txBody>
      </p:sp>
      <p:sp>
        <p:nvSpPr>
          <p:cNvPr id="728066" name="Rectangle 2">
            <a:extLst>
              <a:ext uri="{FF2B5EF4-FFF2-40B4-BE49-F238E27FC236}">
                <a16:creationId xmlns:a16="http://schemas.microsoft.com/office/drawing/2014/main" id="{E181AC80-8C0A-4D30-A7A1-0AA417C27E69}"/>
              </a:ext>
            </a:extLst>
          </p:cNvPr>
          <p:cNvSpPr>
            <a:spLocks noGrp="1" noRot="1" noChangeAspect="1" noChangeArrowheads="1" noTextEdit="1"/>
          </p:cNvSpPr>
          <p:nvPr>
            <p:ph type="sldImg"/>
          </p:nvPr>
        </p:nvSpPr>
        <p:spPr>
          <a:ln/>
        </p:spPr>
      </p:sp>
      <p:sp>
        <p:nvSpPr>
          <p:cNvPr id="728067" name="Rectangle 3">
            <a:extLst>
              <a:ext uri="{FF2B5EF4-FFF2-40B4-BE49-F238E27FC236}">
                <a16:creationId xmlns:a16="http://schemas.microsoft.com/office/drawing/2014/main" id="{5CB9FCDA-49F3-4CB4-B5B1-1CCD03E485AD}"/>
              </a:ext>
            </a:extLst>
          </p:cNvPr>
          <p:cNvSpPr>
            <a:spLocks noGrp="1" noChangeArrowheads="1"/>
          </p:cNvSpPr>
          <p:nvPr>
            <p:ph type="body" idx="1"/>
          </p:nvPr>
        </p:nvSpPr>
        <p:spPr/>
        <p:txBody>
          <a:bodyPr/>
          <a:lstStyle/>
          <a:p>
            <a:r>
              <a:rPr lang="en-US" altLang="zh-CN" dirty="0"/>
              <a:t>1. Upgrade the data rate to 1 Gbps.  2. Make it compatible with Standard or Fast Ethernet. 3. Use the same 48-bit address. 4. Use the same frame format. 5. Keep the same minimum and maximum frame lengths. 6. To support </a:t>
            </a:r>
            <a:r>
              <a:rPr lang="en-US" altLang="zh-CN" dirty="0" err="1"/>
              <a:t>autonegotiation</a:t>
            </a:r>
            <a:r>
              <a:rPr lang="en-US" altLang="zh-CN" dirty="0"/>
              <a:t> as defined in Fast Ethernet.</a:t>
            </a:r>
            <a:endParaRPr lang="zh-CN" altLang="zh-CN" dirty="0"/>
          </a:p>
        </p:txBody>
      </p:sp>
    </p:spTree>
    <p:extLst>
      <p:ext uri="{BB962C8B-B14F-4D97-AF65-F5344CB8AC3E}">
        <p14:creationId xmlns:p14="http://schemas.microsoft.com/office/powerpoint/2010/main" val="324003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1427F4-2854-4E74-B80D-713A27004086}"/>
              </a:ext>
            </a:extLst>
          </p:cNvPr>
          <p:cNvSpPr>
            <a:spLocks noGrp="1" noChangeArrowheads="1"/>
          </p:cNvSpPr>
          <p:nvPr>
            <p:ph type="sldNum" sz="quarter" idx="5"/>
          </p:nvPr>
        </p:nvSpPr>
        <p:spPr>
          <a:ln/>
        </p:spPr>
        <p:txBody>
          <a:bodyPr/>
          <a:lstStyle/>
          <a:p>
            <a:fld id="{40B49BD3-BE0E-4DA3-B347-8371683FF8B9}" type="slidenum">
              <a:rPr lang="en-US" altLang="zh-CN"/>
              <a:pPr/>
              <a:t>31</a:t>
            </a:fld>
            <a:endParaRPr lang="en-US" altLang="zh-CN"/>
          </a:p>
        </p:txBody>
      </p:sp>
      <p:sp>
        <p:nvSpPr>
          <p:cNvPr id="728066" name="Rectangle 2">
            <a:extLst>
              <a:ext uri="{FF2B5EF4-FFF2-40B4-BE49-F238E27FC236}">
                <a16:creationId xmlns:a16="http://schemas.microsoft.com/office/drawing/2014/main" id="{E181AC80-8C0A-4D30-A7A1-0AA417C27E69}"/>
              </a:ext>
            </a:extLst>
          </p:cNvPr>
          <p:cNvSpPr>
            <a:spLocks noGrp="1" noRot="1" noChangeAspect="1" noChangeArrowheads="1" noTextEdit="1"/>
          </p:cNvSpPr>
          <p:nvPr>
            <p:ph type="sldImg"/>
          </p:nvPr>
        </p:nvSpPr>
        <p:spPr>
          <a:ln/>
        </p:spPr>
      </p:sp>
      <p:sp>
        <p:nvSpPr>
          <p:cNvPr id="728067" name="Rectangle 3">
            <a:extLst>
              <a:ext uri="{FF2B5EF4-FFF2-40B4-BE49-F238E27FC236}">
                <a16:creationId xmlns:a16="http://schemas.microsoft.com/office/drawing/2014/main" id="{5CB9FCDA-49F3-4CB4-B5B1-1CCD03E485AD}"/>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25488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139DBD-1335-4445-A285-DAEA4754A15E}"/>
              </a:ext>
            </a:extLst>
          </p:cNvPr>
          <p:cNvSpPr>
            <a:spLocks noGrp="1" noChangeArrowheads="1"/>
          </p:cNvSpPr>
          <p:nvPr>
            <p:ph type="sldNum" sz="quarter" idx="5"/>
          </p:nvPr>
        </p:nvSpPr>
        <p:spPr>
          <a:ln/>
        </p:spPr>
        <p:txBody>
          <a:bodyPr/>
          <a:lstStyle/>
          <a:p>
            <a:fld id="{F072D5CB-005A-4EA4-BAC2-F291B7F96F09}" type="slidenum">
              <a:rPr lang="en-US" altLang="zh-CN"/>
              <a:pPr/>
              <a:t>32</a:t>
            </a:fld>
            <a:endParaRPr lang="en-US" altLang="zh-CN"/>
          </a:p>
        </p:txBody>
      </p:sp>
      <p:sp>
        <p:nvSpPr>
          <p:cNvPr id="559106" name="Rectangle 2">
            <a:extLst>
              <a:ext uri="{FF2B5EF4-FFF2-40B4-BE49-F238E27FC236}">
                <a16:creationId xmlns:a16="http://schemas.microsoft.com/office/drawing/2014/main" id="{993F8144-5FF0-4215-9C4B-900F526F8C46}"/>
              </a:ext>
            </a:extLst>
          </p:cNvPr>
          <p:cNvSpPr>
            <a:spLocks noGrp="1" noRot="1" noChangeAspect="1" noChangeArrowheads="1" noTextEdit="1"/>
          </p:cNvSpPr>
          <p:nvPr>
            <p:ph type="sldImg"/>
          </p:nvPr>
        </p:nvSpPr>
        <p:spPr>
          <a:ln/>
        </p:spPr>
      </p:sp>
      <p:sp>
        <p:nvSpPr>
          <p:cNvPr id="559107" name="Rectangle 3">
            <a:extLst>
              <a:ext uri="{FF2B5EF4-FFF2-40B4-BE49-F238E27FC236}">
                <a16:creationId xmlns:a16="http://schemas.microsoft.com/office/drawing/2014/main" id="{1DA29882-4C86-4F5F-AEA7-393269BB232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139DBD-1335-4445-A285-DAEA4754A15E}"/>
              </a:ext>
            </a:extLst>
          </p:cNvPr>
          <p:cNvSpPr>
            <a:spLocks noGrp="1" noChangeArrowheads="1"/>
          </p:cNvSpPr>
          <p:nvPr>
            <p:ph type="sldNum" sz="quarter" idx="5"/>
          </p:nvPr>
        </p:nvSpPr>
        <p:spPr>
          <a:ln/>
        </p:spPr>
        <p:txBody>
          <a:bodyPr/>
          <a:lstStyle/>
          <a:p>
            <a:fld id="{F072D5CB-005A-4EA4-BAC2-F291B7F96F09}" type="slidenum">
              <a:rPr lang="en-US" altLang="zh-CN"/>
              <a:pPr/>
              <a:t>33</a:t>
            </a:fld>
            <a:endParaRPr lang="en-US" altLang="zh-CN"/>
          </a:p>
        </p:txBody>
      </p:sp>
      <p:sp>
        <p:nvSpPr>
          <p:cNvPr id="559106" name="Rectangle 2">
            <a:extLst>
              <a:ext uri="{FF2B5EF4-FFF2-40B4-BE49-F238E27FC236}">
                <a16:creationId xmlns:a16="http://schemas.microsoft.com/office/drawing/2014/main" id="{993F8144-5FF0-4215-9C4B-900F526F8C46}"/>
              </a:ext>
            </a:extLst>
          </p:cNvPr>
          <p:cNvSpPr>
            <a:spLocks noGrp="1" noRot="1" noChangeAspect="1" noChangeArrowheads="1" noTextEdit="1"/>
          </p:cNvSpPr>
          <p:nvPr>
            <p:ph type="sldImg"/>
          </p:nvPr>
        </p:nvSpPr>
        <p:spPr>
          <a:ln/>
        </p:spPr>
      </p:sp>
      <p:sp>
        <p:nvSpPr>
          <p:cNvPr id="559107" name="Rectangle 3">
            <a:extLst>
              <a:ext uri="{FF2B5EF4-FFF2-40B4-BE49-F238E27FC236}">
                <a16:creationId xmlns:a16="http://schemas.microsoft.com/office/drawing/2014/main" id="{1DA29882-4C86-4F5F-AEA7-393269BB2328}"/>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66958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FC48BB5-4C28-46DD-9727-816481DB96A8}"/>
              </a:ext>
            </a:extLst>
          </p:cNvPr>
          <p:cNvSpPr>
            <a:spLocks noGrp="1" noChangeArrowheads="1"/>
          </p:cNvSpPr>
          <p:nvPr>
            <p:ph type="sldNum" sz="quarter" idx="5"/>
          </p:nvPr>
        </p:nvSpPr>
        <p:spPr>
          <a:ln/>
        </p:spPr>
        <p:txBody>
          <a:bodyPr/>
          <a:lstStyle/>
          <a:p>
            <a:fld id="{68C9E944-ACAF-4EDD-9ACA-77ABBB5E66E4}" type="slidenum">
              <a:rPr lang="en-US" altLang="zh-CN"/>
              <a:pPr/>
              <a:t>34</a:t>
            </a:fld>
            <a:endParaRPr lang="en-US" altLang="zh-CN"/>
          </a:p>
        </p:txBody>
      </p:sp>
      <p:sp>
        <p:nvSpPr>
          <p:cNvPr id="678914" name="Rectangle 2">
            <a:extLst>
              <a:ext uri="{FF2B5EF4-FFF2-40B4-BE49-F238E27FC236}">
                <a16:creationId xmlns:a16="http://schemas.microsoft.com/office/drawing/2014/main" id="{CBAE60D2-5F7E-4899-A8E1-C1107FF39164}"/>
              </a:ext>
            </a:extLst>
          </p:cNvPr>
          <p:cNvSpPr>
            <a:spLocks noGrp="1" noRot="1" noChangeAspect="1" noChangeArrowheads="1" noTextEdit="1"/>
          </p:cNvSpPr>
          <p:nvPr>
            <p:ph type="sldImg"/>
          </p:nvPr>
        </p:nvSpPr>
        <p:spPr>
          <a:ln/>
        </p:spPr>
      </p:sp>
      <p:sp>
        <p:nvSpPr>
          <p:cNvPr id="678915" name="Rectangle 3">
            <a:extLst>
              <a:ext uri="{FF2B5EF4-FFF2-40B4-BE49-F238E27FC236}">
                <a16:creationId xmlns:a16="http://schemas.microsoft.com/office/drawing/2014/main" id="{803D4492-9D83-44C2-A673-C2B54C54A89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214F97-1369-48B1-8061-BEFCBBB3ADE9}"/>
              </a:ext>
            </a:extLst>
          </p:cNvPr>
          <p:cNvSpPr>
            <a:spLocks noGrp="1" noChangeArrowheads="1"/>
          </p:cNvSpPr>
          <p:nvPr>
            <p:ph type="sldNum" sz="quarter" idx="5"/>
          </p:nvPr>
        </p:nvSpPr>
        <p:spPr>
          <a:ln/>
        </p:spPr>
        <p:txBody>
          <a:bodyPr/>
          <a:lstStyle/>
          <a:p>
            <a:fld id="{CB1663D4-F5CE-42C9-B1C7-CE06F209F2E0}" type="slidenum">
              <a:rPr lang="en-US" altLang="zh-CN"/>
              <a:pPr/>
              <a:t>35</a:t>
            </a:fld>
            <a:endParaRPr lang="en-US" altLang="zh-CN"/>
          </a:p>
        </p:txBody>
      </p:sp>
      <p:sp>
        <p:nvSpPr>
          <p:cNvPr id="732162" name="Rectangle 2">
            <a:extLst>
              <a:ext uri="{FF2B5EF4-FFF2-40B4-BE49-F238E27FC236}">
                <a16:creationId xmlns:a16="http://schemas.microsoft.com/office/drawing/2014/main" id="{3BD20D1D-EDE4-4C61-985E-1829A9A91A2D}"/>
              </a:ext>
            </a:extLst>
          </p:cNvPr>
          <p:cNvSpPr>
            <a:spLocks noGrp="1" noRot="1" noChangeAspect="1" noChangeArrowheads="1" noTextEdit="1"/>
          </p:cNvSpPr>
          <p:nvPr>
            <p:ph type="sldImg"/>
          </p:nvPr>
        </p:nvSpPr>
        <p:spPr>
          <a:ln/>
        </p:spPr>
      </p:sp>
      <p:sp>
        <p:nvSpPr>
          <p:cNvPr id="732163" name="Rectangle 3">
            <a:extLst>
              <a:ext uri="{FF2B5EF4-FFF2-40B4-BE49-F238E27FC236}">
                <a16:creationId xmlns:a16="http://schemas.microsoft.com/office/drawing/2014/main" id="{337B7D06-7B4E-49FC-90CA-817BC6143772}"/>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504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214F97-1369-48B1-8061-BEFCBBB3ADE9}"/>
              </a:ext>
            </a:extLst>
          </p:cNvPr>
          <p:cNvSpPr>
            <a:spLocks noGrp="1" noChangeArrowheads="1"/>
          </p:cNvSpPr>
          <p:nvPr>
            <p:ph type="sldNum" sz="quarter" idx="5"/>
          </p:nvPr>
        </p:nvSpPr>
        <p:spPr>
          <a:ln/>
        </p:spPr>
        <p:txBody>
          <a:bodyPr/>
          <a:lstStyle/>
          <a:p>
            <a:fld id="{CB1663D4-F5CE-42C9-B1C7-CE06F209F2E0}" type="slidenum">
              <a:rPr lang="en-US" altLang="zh-CN"/>
              <a:pPr/>
              <a:t>36</a:t>
            </a:fld>
            <a:endParaRPr lang="en-US" altLang="zh-CN"/>
          </a:p>
        </p:txBody>
      </p:sp>
      <p:sp>
        <p:nvSpPr>
          <p:cNvPr id="732162" name="Rectangle 2">
            <a:extLst>
              <a:ext uri="{FF2B5EF4-FFF2-40B4-BE49-F238E27FC236}">
                <a16:creationId xmlns:a16="http://schemas.microsoft.com/office/drawing/2014/main" id="{3BD20D1D-EDE4-4C61-985E-1829A9A91A2D}"/>
              </a:ext>
            </a:extLst>
          </p:cNvPr>
          <p:cNvSpPr>
            <a:spLocks noGrp="1" noRot="1" noChangeAspect="1" noChangeArrowheads="1" noTextEdit="1"/>
          </p:cNvSpPr>
          <p:nvPr>
            <p:ph type="sldImg"/>
          </p:nvPr>
        </p:nvSpPr>
        <p:spPr>
          <a:ln/>
        </p:spPr>
      </p:sp>
      <p:sp>
        <p:nvSpPr>
          <p:cNvPr id="732163" name="Rectangle 3">
            <a:extLst>
              <a:ext uri="{FF2B5EF4-FFF2-40B4-BE49-F238E27FC236}">
                <a16:creationId xmlns:a16="http://schemas.microsoft.com/office/drawing/2014/main" id="{337B7D06-7B4E-49FC-90CA-817BC6143772}"/>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模式是指一个电磁波在确定方向传播时不同的特性。 光纤中的模式是满足亥姆霍兹方程的解。并不是所有入射到光纤中的光都可以稳定的传输，只有入射角和偏振状态满足一定条件才可以传播。光纤可以传播的模式数和波长、光纤的半径、折射率有关。 </a:t>
            </a:r>
            <a:br>
              <a:rPr lang="zh-CN" altLang="en-US" dirty="0"/>
            </a:br>
            <a:r>
              <a:rPr lang="zh-CN" altLang="en-US" dirty="0"/>
              <a:t>单模光纤就是在确定的光纤参数和波长下，可以传播的光的模式只有一个。 多模光纤是指这个光纤允许多种模式的光传播。</a:t>
            </a:r>
          </a:p>
          <a:p>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309249"/>
          <p:cNvSpPr>
            <a:spLocks noGrp="1" noRot="1" noChangeAspect="1" noTextEdit="1"/>
          </p:cNvSpPr>
          <p:nvPr>
            <p:ph type="sldImg"/>
          </p:nvPr>
        </p:nvSpPr>
        <p:spPr/>
      </p:sp>
      <p:sp>
        <p:nvSpPr>
          <p:cNvPr id="309251" name="文本占位符 309250"/>
          <p:cNvSpPr>
            <a:spLocks noGrp="1"/>
          </p:cNvSpPr>
          <p:nvPr>
            <p:ph type="body" idx="1"/>
          </p:nvPr>
        </p:nvSpPr>
        <p:spPr/>
        <p:txBody>
          <a:bodyPr lIns="81431" tIns="40716" rIns="81431" bIns="40716"/>
          <a:lstStyle/>
          <a:p>
            <a:r>
              <a:rPr lang="zh-CN" altLang="en-US" dirty="0"/>
              <a:t>模式是指一个电磁波在确定方向传播时不同的特性。 光纤中的模式是满足亥姆霍兹方程的解。并不是所有入射到光纤中的光都可以稳定的传输，只有入射角和偏振状态满足一定条件才可以传播。光纤可以传播的模式数和波长、光纤的半径、折射率有关。 </a:t>
            </a:r>
            <a:br>
              <a:rPr lang="zh-CN" altLang="en-US" dirty="0"/>
            </a:br>
            <a:r>
              <a:rPr lang="zh-CN" altLang="en-US" dirty="0"/>
              <a:t>单模光纤就是在确定的光纤参数和波长下，可以传播的光的模式只有一个。 多模光纤是指这个光纤允许多种模式的光传播。</a:t>
            </a:r>
          </a:p>
        </p:txBody>
      </p:sp>
      <p:sp>
        <p:nvSpPr>
          <p:cNvPr id="2" name="灯片编号占位符 1"/>
          <p:cNvSpPr>
            <a:spLocks noGrp="1"/>
          </p:cNvSpPr>
          <p:nvPr>
            <p:ph type="sldNum" sz="quarter" idx="2"/>
          </p:nvPr>
        </p:nvSpPr>
        <p:spPr/>
        <p:txBody>
          <a:bodyPr/>
          <a:lstStyle/>
          <a:p>
            <a:pPr lvl="0" algn="r" defTabSz="808355" eaLnBrk="0" hangingPunct="0"/>
            <a:fld id="{9A0DB2DC-4C9A-4742-B13C-FB6460FD3503}" type="slidenum">
              <a:rPr lang="en-US" altLang="zh-CN" sz="900" i="1" dirty="0"/>
              <a:t>37</a:t>
            </a:fld>
            <a:endParaRPr lang="zh-CN" sz="900" i="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6D3C28-5964-4C33-A024-FA5935726D06}"/>
              </a:ext>
            </a:extLst>
          </p:cNvPr>
          <p:cNvSpPr>
            <a:spLocks noGrp="1" noChangeArrowheads="1"/>
          </p:cNvSpPr>
          <p:nvPr>
            <p:ph type="sldNum" sz="quarter" idx="5"/>
          </p:nvPr>
        </p:nvSpPr>
        <p:spPr>
          <a:ln/>
        </p:spPr>
        <p:txBody>
          <a:bodyPr/>
          <a:lstStyle/>
          <a:p>
            <a:fld id="{337A666E-82CB-43A4-8ADA-21573EF42C25}" type="slidenum">
              <a:rPr lang="en-US" altLang="zh-CN"/>
              <a:pPr/>
              <a:t>38</a:t>
            </a:fld>
            <a:endParaRPr lang="en-US" altLang="zh-CN"/>
          </a:p>
        </p:txBody>
      </p:sp>
      <p:sp>
        <p:nvSpPr>
          <p:cNvPr id="637954" name="Rectangle 2">
            <a:extLst>
              <a:ext uri="{FF2B5EF4-FFF2-40B4-BE49-F238E27FC236}">
                <a16:creationId xmlns:a16="http://schemas.microsoft.com/office/drawing/2014/main" id="{CF00742E-2B86-43F1-A9B7-D277752B1E8A}"/>
              </a:ext>
            </a:extLst>
          </p:cNvPr>
          <p:cNvSpPr>
            <a:spLocks noGrp="1" noRot="1" noChangeAspect="1" noChangeArrowheads="1" noTextEdit="1"/>
          </p:cNvSpPr>
          <p:nvPr>
            <p:ph type="sldImg"/>
          </p:nvPr>
        </p:nvSpPr>
        <p:spPr>
          <a:ln/>
        </p:spPr>
      </p:sp>
      <p:sp>
        <p:nvSpPr>
          <p:cNvPr id="637955" name="Rectangle 3">
            <a:extLst>
              <a:ext uri="{FF2B5EF4-FFF2-40B4-BE49-F238E27FC236}">
                <a16:creationId xmlns:a16="http://schemas.microsoft.com/office/drawing/2014/main" id="{189FFE18-6050-4A1E-AEAB-A342B1A402D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71032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9CF890-9D1C-4BBA-8648-FB86136B519A}"/>
              </a:ext>
            </a:extLst>
          </p:cNvPr>
          <p:cNvSpPr>
            <a:spLocks noGrp="1" noChangeArrowheads="1"/>
          </p:cNvSpPr>
          <p:nvPr>
            <p:ph type="sldNum" sz="quarter" idx="5"/>
          </p:nvPr>
        </p:nvSpPr>
        <p:spPr>
          <a:ln/>
        </p:spPr>
        <p:txBody>
          <a:bodyPr/>
          <a:lstStyle/>
          <a:p>
            <a:fld id="{8759B434-C80E-4618-9999-25290190704B}" type="slidenum">
              <a:rPr lang="en-US" altLang="zh-CN"/>
              <a:pPr/>
              <a:t>39</a:t>
            </a:fld>
            <a:endParaRPr lang="en-US" altLang="zh-CN"/>
          </a:p>
        </p:txBody>
      </p:sp>
      <p:sp>
        <p:nvSpPr>
          <p:cNvPr id="644098" name="Rectangle 2">
            <a:extLst>
              <a:ext uri="{FF2B5EF4-FFF2-40B4-BE49-F238E27FC236}">
                <a16:creationId xmlns:a16="http://schemas.microsoft.com/office/drawing/2014/main" id="{A02174DA-3807-4683-8FF9-CDD488B1C1C9}"/>
              </a:ext>
            </a:extLst>
          </p:cNvPr>
          <p:cNvSpPr>
            <a:spLocks noGrp="1" noRot="1" noChangeAspect="1" noChangeArrowheads="1" noTextEdit="1"/>
          </p:cNvSpPr>
          <p:nvPr>
            <p:ph type="sldImg"/>
          </p:nvPr>
        </p:nvSpPr>
        <p:spPr>
          <a:ln/>
        </p:spPr>
      </p:sp>
      <p:sp>
        <p:nvSpPr>
          <p:cNvPr id="644099" name="Rectangle 3">
            <a:extLst>
              <a:ext uri="{FF2B5EF4-FFF2-40B4-BE49-F238E27FC236}">
                <a16:creationId xmlns:a16="http://schemas.microsoft.com/office/drawing/2014/main" id="{7DAF2D97-ED31-42B1-A1D3-5CAF2E803D7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6D3C28-5964-4C33-A024-FA5935726D06}"/>
              </a:ext>
            </a:extLst>
          </p:cNvPr>
          <p:cNvSpPr>
            <a:spLocks noGrp="1" noChangeArrowheads="1"/>
          </p:cNvSpPr>
          <p:nvPr>
            <p:ph type="sldNum" sz="quarter" idx="5"/>
          </p:nvPr>
        </p:nvSpPr>
        <p:spPr>
          <a:ln/>
        </p:spPr>
        <p:txBody>
          <a:bodyPr/>
          <a:lstStyle/>
          <a:p>
            <a:fld id="{337A666E-82CB-43A4-8ADA-21573EF42C25}" type="slidenum">
              <a:rPr lang="en-US" altLang="zh-CN"/>
              <a:pPr/>
              <a:t>4</a:t>
            </a:fld>
            <a:endParaRPr lang="en-US" altLang="zh-CN"/>
          </a:p>
        </p:txBody>
      </p:sp>
      <p:sp>
        <p:nvSpPr>
          <p:cNvPr id="637954" name="Rectangle 2">
            <a:extLst>
              <a:ext uri="{FF2B5EF4-FFF2-40B4-BE49-F238E27FC236}">
                <a16:creationId xmlns:a16="http://schemas.microsoft.com/office/drawing/2014/main" id="{CF00742E-2B86-43F1-A9B7-D277752B1E8A}"/>
              </a:ext>
            </a:extLst>
          </p:cNvPr>
          <p:cNvSpPr>
            <a:spLocks noGrp="1" noRot="1" noChangeAspect="1" noChangeArrowheads="1" noTextEdit="1"/>
          </p:cNvSpPr>
          <p:nvPr>
            <p:ph type="sldImg"/>
          </p:nvPr>
        </p:nvSpPr>
        <p:spPr>
          <a:ln/>
        </p:spPr>
      </p:sp>
      <p:sp>
        <p:nvSpPr>
          <p:cNvPr id="637955" name="Rectangle 3">
            <a:extLst>
              <a:ext uri="{FF2B5EF4-FFF2-40B4-BE49-F238E27FC236}">
                <a16:creationId xmlns:a16="http://schemas.microsoft.com/office/drawing/2014/main" id="{189FFE18-6050-4A1E-AEAB-A342B1A402D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EBFE21-848C-42F5-8911-7CE2609CC320}"/>
              </a:ext>
            </a:extLst>
          </p:cNvPr>
          <p:cNvSpPr>
            <a:spLocks noGrp="1" noChangeArrowheads="1"/>
          </p:cNvSpPr>
          <p:nvPr>
            <p:ph type="sldNum" sz="quarter" idx="5"/>
          </p:nvPr>
        </p:nvSpPr>
        <p:spPr>
          <a:ln/>
        </p:spPr>
        <p:txBody>
          <a:bodyPr/>
          <a:lstStyle/>
          <a:p>
            <a:fld id="{196B1512-A1A3-4098-97C4-7411E1A359D5}" type="slidenum">
              <a:rPr lang="en-US" altLang="zh-CN"/>
              <a:pPr/>
              <a:t>40</a:t>
            </a:fld>
            <a:endParaRPr lang="en-US" altLang="zh-CN"/>
          </a:p>
        </p:txBody>
      </p:sp>
      <p:sp>
        <p:nvSpPr>
          <p:cNvPr id="646146" name="Rectangle 2">
            <a:extLst>
              <a:ext uri="{FF2B5EF4-FFF2-40B4-BE49-F238E27FC236}">
                <a16:creationId xmlns:a16="http://schemas.microsoft.com/office/drawing/2014/main" id="{3015CABD-4685-481B-B903-DF294252F542}"/>
              </a:ext>
            </a:extLst>
          </p:cNvPr>
          <p:cNvSpPr>
            <a:spLocks noGrp="1" noRot="1" noChangeAspect="1" noChangeArrowheads="1" noTextEdit="1"/>
          </p:cNvSpPr>
          <p:nvPr>
            <p:ph type="sldImg"/>
          </p:nvPr>
        </p:nvSpPr>
        <p:spPr>
          <a:ln/>
        </p:spPr>
      </p:sp>
      <p:sp>
        <p:nvSpPr>
          <p:cNvPr id="646147" name="Rectangle 3">
            <a:extLst>
              <a:ext uri="{FF2B5EF4-FFF2-40B4-BE49-F238E27FC236}">
                <a16:creationId xmlns:a16="http://schemas.microsoft.com/office/drawing/2014/main" id="{2F72C44D-657F-48F1-8B84-5B619827EEF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484C40-2592-46F1-9272-5885C7158D2D}"/>
              </a:ext>
            </a:extLst>
          </p:cNvPr>
          <p:cNvSpPr>
            <a:spLocks noGrp="1" noChangeArrowheads="1"/>
          </p:cNvSpPr>
          <p:nvPr>
            <p:ph type="sldNum" sz="quarter" idx="5"/>
          </p:nvPr>
        </p:nvSpPr>
        <p:spPr>
          <a:ln/>
        </p:spPr>
        <p:txBody>
          <a:bodyPr/>
          <a:lstStyle/>
          <a:p>
            <a:fld id="{D5BBD210-F60A-4000-83C0-CCF0441F3A08}" type="slidenum">
              <a:rPr lang="en-US" altLang="zh-CN"/>
              <a:pPr/>
              <a:t>41</a:t>
            </a:fld>
            <a:endParaRPr lang="en-US" altLang="zh-CN"/>
          </a:p>
        </p:txBody>
      </p:sp>
      <p:sp>
        <p:nvSpPr>
          <p:cNvPr id="560130" name="Rectangle 2">
            <a:extLst>
              <a:ext uri="{FF2B5EF4-FFF2-40B4-BE49-F238E27FC236}">
                <a16:creationId xmlns:a16="http://schemas.microsoft.com/office/drawing/2014/main" id="{8776DF99-BA3C-43E2-865D-40A258498DD1}"/>
              </a:ext>
            </a:extLst>
          </p:cNvPr>
          <p:cNvSpPr>
            <a:spLocks noGrp="1" noRot="1" noChangeAspect="1" noChangeArrowheads="1" noTextEdit="1"/>
          </p:cNvSpPr>
          <p:nvPr>
            <p:ph type="sldImg"/>
          </p:nvPr>
        </p:nvSpPr>
        <p:spPr>
          <a:ln/>
        </p:spPr>
      </p:sp>
      <p:sp>
        <p:nvSpPr>
          <p:cNvPr id="560131" name="Rectangle 3">
            <a:extLst>
              <a:ext uri="{FF2B5EF4-FFF2-40B4-BE49-F238E27FC236}">
                <a16:creationId xmlns:a16="http://schemas.microsoft.com/office/drawing/2014/main" id="{24FCCB06-65D4-4922-97A4-2D2B8A785565}"/>
              </a:ext>
            </a:extLst>
          </p:cNvPr>
          <p:cNvSpPr>
            <a:spLocks noGrp="1" noChangeArrowheads="1"/>
          </p:cNvSpPr>
          <p:nvPr>
            <p:ph type="body" idx="1"/>
          </p:nvPr>
        </p:nvSpPr>
        <p:spPr/>
        <p:txBody>
          <a:bodyPr/>
          <a:lstStyle/>
          <a:p>
            <a:r>
              <a:rPr lang="en-US" altLang="zh-CN" dirty="0"/>
              <a:t>IEEE has defined the specifications for a wireless LAN, called IEEE 802.11, which covers the physical and data link layers. </a:t>
            </a:r>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6FDFD3-5797-4B91-92A0-52FF0CF4F413}"/>
              </a:ext>
            </a:extLst>
          </p:cNvPr>
          <p:cNvSpPr>
            <a:spLocks noGrp="1" noChangeArrowheads="1"/>
          </p:cNvSpPr>
          <p:nvPr>
            <p:ph type="sldNum" sz="quarter" idx="5"/>
          </p:nvPr>
        </p:nvSpPr>
        <p:spPr>
          <a:ln/>
        </p:spPr>
        <p:txBody>
          <a:bodyPr/>
          <a:lstStyle/>
          <a:p>
            <a:fld id="{5BEE5F1B-2CB1-4B27-982C-EC3A9320ED29}" type="slidenum">
              <a:rPr lang="en-US" altLang="zh-CN"/>
              <a:pPr/>
              <a:t>42</a:t>
            </a:fld>
            <a:endParaRPr lang="en-US" altLang="zh-CN"/>
          </a:p>
        </p:txBody>
      </p:sp>
      <p:sp>
        <p:nvSpPr>
          <p:cNvPr id="705538" name="Rectangle 2">
            <a:extLst>
              <a:ext uri="{FF2B5EF4-FFF2-40B4-BE49-F238E27FC236}">
                <a16:creationId xmlns:a16="http://schemas.microsoft.com/office/drawing/2014/main" id="{A9E8EC76-8542-4509-ABC2-C7B49A592AA8}"/>
              </a:ext>
            </a:extLst>
          </p:cNvPr>
          <p:cNvSpPr>
            <a:spLocks noRot="1" noChangeArrowheads="1" noTextEdit="1"/>
          </p:cNvSpPr>
          <p:nvPr>
            <p:ph type="sldImg"/>
          </p:nvPr>
        </p:nvSpPr>
        <p:spPr>
          <a:ln/>
        </p:spPr>
      </p:sp>
      <p:sp>
        <p:nvSpPr>
          <p:cNvPr id="705539" name="Rectangle 3">
            <a:extLst>
              <a:ext uri="{FF2B5EF4-FFF2-40B4-BE49-F238E27FC236}">
                <a16:creationId xmlns:a16="http://schemas.microsoft.com/office/drawing/2014/main" id="{9B816428-D260-45B7-B3B8-782BE9064BF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484C40-2592-46F1-9272-5885C7158D2D}"/>
              </a:ext>
            </a:extLst>
          </p:cNvPr>
          <p:cNvSpPr>
            <a:spLocks noGrp="1" noChangeArrowheads="1"/>
          </p:cNvSpPr>
          <p:nvPr>
            <p:ph type="sldNum" sz="quarter" idx="5"/>
          </p:nvPr>
        </p:nvSpPr>
        <p:spPr>
          <a:ln/>
        </p:spPr>
        <p:txBody>
          <a:bodyPr/>
          <a:lstStyle/>
          <a:p>
            <a:fld id="{D5BBD210-F60A-4000-83C0-CCF0441F3A08}" type="slidenum">
              <a:rPr lang="en-US" altLang="zh-CN"/>
              <a:pPr/>
              <a:t>43</a:t>
            </a:fld>
            <a:endParaRPr lang="en-US" altLang="zh-CN"/>
          </a:p>
        </p:txBody>
      </p:sp>
      <p:sp>
        <p:nvSpPr>
          <p:cNvPr id="560130" name="Rectangle 2">
            <a:extLst>
              <a:ext uri="{FF2B5EF4-FFF2-40B4-BE49-F238E27FC236}">
                <a16:creationId xmlns:a16="http://schemas.microsoft.com/office/drawing/2014/main" id="{8776DF99-BA3C-43E2-865D-40A258498DD1}"/>
              </a:ext>
            </a:extLst>
          </p:cNvPr>
          <p:cNvSpPr>
            <a:spLocks noGrp="1" noRot="1" noChangeAspect="1" noChangeArrowheads="1" noTextEdit="1"/>
          </p:cNvSpPr>
          <p:nvPr>
            <p:ph type="sldImg"/>
          </p:nvPr>
        </p:nvSpPr>
        <p:spPr>
          <a:ln/>
        </p:spPr>
      </p:sp>
      <p:sp>
        <p:nvSpPr>
          <p:cNvPr id="560131" name="Rectangle 3">
            <a:extLst>
              <a:ext uri="{FF2B5EF4-FFF2-40B4-BE49-F238E27FC236}">
                <a16:creationId xmlns:a16="http://schemas.microsoft.com/office/drawing/2014/main" id="{24FCCB06-65D4-4922-97A4-2D2B8A785565}"/>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08201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484C40-2592-46F1-9272-5885C7158D2D}"/>
              </a:ext>
            </a:extLst>
          </p:cNvPr>
          <p:cNvSpPr>
            <a:spLocks noGrp="1" noChangeArrowheads="1"/>
          </p:cNvSpPr>
          <p:nvPr>
            <p:ph type="sldNum" sz="quarter" idx="5"/>
          </p:nvPr>
        </p:nvSpPr>
        <p:spPr>
          <a:ln/>
        </p:spPr>
        <p:txBody>
          <a:bodyPr/>
          <a:lstStyle/>
          <a:p>
            <a:fld id="{D5BBD210-F60A-4000-83C0-CCF0441F3A08}" type="slidenum">
              <a:rPr lang="en-US" altLang="zh-CN"/>
              <a:pPr/>
              <a:t>44</a:t>
            </a:fld>
            <a:endParaRPr lang="en-US" altLang="zh-CN"/>
          </a:p>
        </p:txBody>
      </p:sp>
      <p:sp>
        <p:nvSpPr>
          <p:cNvPr id="560130" name="Rectangle 2">
            <a:extLst>
              <a:ext uri="{FF2B5EF4-FFF2-40B4-BE49-F238E27FC236}">
                <a16:creationId xmlns:a16="http://schemas.microsoft.com/office/drawing/2014/main" id="{8776DF99-BA3C-43E2-865D-40A258498DD1}"/>
              </a:ext>
            </a:extLst>
          </p:cNvPr>
          <p:cNvSpPr>
            <a:spLocks noGrp="1" noRot="1" noChangeAspect="1" noChangeArrowheads="1" noTextEdit="1"/>
          </p:cNvSpPr>
          <p:nvPr>
            <p:ph type="sldImg"/>
          </p:nvPr>
        </p:nvSpPr>
        <p:spPr>
          <a:ln/>
        </p:spPr>
      </p:sp>
      <p:sp>
        <p:nvSpPr>
          <p:cNvPr id="560131" name="Rectangle 3">
            <a:extLst>
              <a:ext uri="{FF2B5EF4-FFF2-40B4-BE49-F238E27FC236}">
                <a16:creationId xmlns:a16="http://schemas.microsoft.com/office/drawing/2014/main" id="{24FCCB06-65D4-4922-97A4-2D2B8A785565}"/>
              </a:ext>
            </a:extLst>
          </p:cNvPr>
          <p:cNvSpPr>
            <a:spLocks noGrp="1" noChangeArrowheads="1"/>
          </p:cNvSpPr>
          <p:nvPr>
            <p:ph type="body" idx="1"/>
          </p:nvPr>
        </p:nvSpPr>
        <p:spPr/>
        <p:txBody>
          <a:bodyPr/>
          <a:lstStyle/>
          <a:p>
            <a:r>
              <a:rPr lang="en-US" altLang="zh-CN" dirty="0"/>
              <a:t>A basic service set is made of stationary or mobile wireless stations and an optional central base station, known as the access point (AP).</a:t>
            </a:r>
            <a:endParaRPr lang="zh-CN" altLang="zh-CN" dirty="0"/>
          </a:p>
        </p:txBody>
      </p:sp>
    </p:spTree>
    <p:extLst>
      <p:ext uri="{BB962C8B-B14F-4D97-AF65-F5344CB8AC3E}">
        <p14:creationId xmlns:p14="http://schemas.microsoft.com/office/powerpoint/2010/main" val="3824280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983335-F22A-4756-A803-912550C2BCBD}"/>
              </a:ext>
            </a:extLst>
          </p:cNvPr>
          <p:cNvSpPr>
            <a:spLocks noGrp="1" noChangeArrowheads="1"/>
          </p:cNvSpPr>
          <p:nvPr>
            <p:ph type="sldNum" sz="quarter" idx="5"/>
          </p:nvPr>
        </p:nvSpPr>
        <p:spPr>
          <a:ln/>
        </p:spPr>
        <p:txBody>
          <a:bodyPr/>
          <a:lstStyle/>
          <a:p>
            <a:fld id="{7ED47CBE-D977-4BDE-88E3-07A7C544330E}" type="slidenum">
              <a:rPr lang="en-US" altLang="zh-CN"/>
              <a:pPr/>
              <a:t>45</a:t>
            </a:fld>
            <a:endParaRPr lang="en-US" altLang="zh-CN"/>
          </a:p>
        </p:txBody>
      </p:sp>
      <p:sp>
        <p:nvSpPr>
          <p:cNvPr id="561154" name="Rectangle 2">
            <a:extLst>
              <a:ext uri="{FF2B5EF4-FFF2-40B4-BE49-F238E27FC236}">
                <a16:creationId xmlns:a16="http://schemas.microsoft.com/office/drawing/2014/main" id="{05252295-07BF-4A43-8E20-B3CEF53AE65B}"/>
              </a:ext>
            </a:extLst>
          </p:cNvPr>
          <p:cNvSpPr>
            <a:spLocks noGrp="1" noRot="1" noChangeAspect="1" noChangeArrowheads="1" noTextEdit="1"/>
          </p:cNvSpPr>
          <p:nvPr>
            <p:ph type="sldImg"/>
          </p:nvPr>
        </p:nvSpPr>
        <p:spPr>
          <a:ln/>
        </p:spPr>
      </p:sp>
      <p:sp>
        <p:nvSpPr>
          <p:cNvPr id="561155" name="Rectangle 3">
            <a:extLst>
              <a:ext uri="{FF2B5EF4-FFF2-40B4-BE49-F238E27FC236}">
                <a16:creationId xmlns:a16="http://schemas.microsoft.com/office/drawing/2014/main" id="{0E2BB3ED-452B-497C-B15C-BF143C61EBE8}"/>
              </a:ext>
            </a:extLst>
          </p:cNvPr>
          <p:cNvSpPr>
            <a:spLocks noGrp="1" noChangeArrowheads="1"/>
          </p:cNvSpPr>
          <p:nvPr>
            <p:ph type="body" idx="1"/>
          </p:nvPr>
        </p:nvSpPr>
        <p:spPr/>
        <p:txBody>
          <a:bodyPr/>
          <a:lstStyle/>
          <a:p>
            <a:r>
              <a:rPr lang="en-US" altLang="zh-CN" dirty="0"/>
              <a:t>An extended service set (ESS) is made up of two or more BSSs with APs. In this case, the BSSs are connected through a distribution system, which is usually a wired LAN. </a:t>
            </a:r>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B8EA657-6445-4CB8-9B11-889DE3508F74}"/>
              </a:ext>
            </a:extLst>
          </p:cNvPr>
          <p:cNvSpPr>
            <a:spLocks noGrp="1" noChangeArrowheads="1"/>
          </p:cNvSpPr>
          <p:nvPr>
            <p:ph type="sldNum" sz="quarter" idx="5"/>
          </p:nvPr>
        </p:nvSpPr>
        <p:spPr>
          <a:ln/>
        </p:spPr>
        <p:txBody>
          <a:bodyPr/>
          <a:lstStyle/>
          <a:p>
            <a:fld id="{74C9C10B-E953-498C-B804-DEE56734893B}" type="slidenum">
              <a:rPr lang="en-US" altLang="zh-CN"/>
              <a:pPr/>
              <a:t>46</a:t>
            </a:fld>
            <a:endParaRPr lang="en-US" altLang="zh-CN"/>
          </a:p>
        </p:txBody>
      </p:sp>
      <p:sp>
        <p:nvSpPr>
          <p:cNvPr id="562178" name="Rectangle 2">
            <a:extLst>
              <a:ext uri="{FF2B5EF4-FFF2-40B4-BE49-F238E27FC236}">
                <a16:creationId xmlns:a16="http://schemas.microsoft.com/office/drawing/2014/main" id="{00D991C1-26B7-4989-81A2-AB459883DD5C}"/>
              </a:ext>
            </a:extLst>
          </p:cNvPr>
          <p:cNvSpPr>
            <a:spLocks noGrp="1" noRot="1" noChangeAspect="1" noChangeArrowheads="1" noTextEdit="1"/>
          </p:cNvSpPr>
          <p:nvPr>
            <p:ph type="sldImg"/>
          </p:nvPr>
        </p:nvSpPr>
        <p:spPr>
          <a:ln/>
        </p:spPr>
      </p:sp>
      <p:sp>
        <p:nvSpPr>
          <p:cNvPr id="562179" name="Rectangle 3">
            <a:extLst>
              <a:ext uri="{FF2B5EF4-FFF2-40B4-BE49-F238E27FC236}">
                <a16:creationId xmlns:a16="http://schemas.microsoft.com/office/drawing/2014/main" id="{B82A0E49-F103-4409-8CDE-0FE7AD562C9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D7074D-DE8F-420D-8AF3-72352D484AA7}"/>
              </a:ext>
            </a:extLst>
          </p:cNvPr>
          <p:cNvSpPr>
            <a:spLocks noGrp="1" noChangeArrowheads="1"/>
          </p:cNvSpPr>
          <p:nvPr>
            <p:ph type="sldNum" sz="quarter" idx="5"/>
          </p:nvPr>
        </p:nvSpPr>
        <p:spPr>
          <a:ln/>
        </p:spPr>
        <p:txBody>
          <a:bodyPr/>
          <a:lstStyle/>
          <a:p>
            <a:fld id="{2D563A30-FA42-48D1-890D-C91C491FAA87}" type="slidenum">
              <a:rPr lang="en-US" altLang="zh-CN"/>
              <a:pPr/>
              <a:t>47</a:t>
            </a:fld>
            <a:endParaRPr lang="en-US" altLang="zh-CN"/>
          </a:p>
        </p:txBody>
      </p:sp>
      <p:sp>
        <p:nvSpPr>
          <p:cNvPr id="565250" name="Rectangle 2">
            <a:extLst>
              <a:ext uri="{FF2B5EF4-FFF2-40B4-BE49-F238E27FC236}">
                <a16:creationId xmlns:a16="http://schemas.microsoft.com/office/drawing/2014/main" id="{BA56D652-A21C-4E67-B9E8-955058B77ECC}"/>
              </a:ext>
            </a:extLst>
          </p:cNvPr>
          <p:cNvSpPr>
            <a:spLocks noGrp="1" noRot="1" noChangeAspect="1" noChangeArrowheads="1" noTextEdit="1"/>
          </p:cNvSpPr>
          <p:nvPr>
            <p:ph type="sldImg"/>
          </p:nvPr>
        </p:nvSpPr>
        <p:spPr>
          <a:ln/>
        </p:spPr>
      </p:sp>
      <p:sp>
        <p:nvSpPr>
          <p:cNvPr id="565251" name="Rectangle 3">
            <a:extLst>
              <a:ext uri="{FF2B5EF4-FFF2-40B4-BE49-F238E27FC236}">
                <a16:creationId xmlns:a16="http://schemas.microsoft.com/office/drawing/2014/main" id="{9218DEE6-C4AB-4641-9FB4-79D59AB46453}"/>
              </a:ext>
            </a:extLst>
          </p:cNvPr>
          <p:cNvSpPr>
            <a:spLocks noGrp="1" noChangeArrowheads="1"/>
          </p:cNvSpPr>
          <p:nvPr>
            <p:ph type="body" idx="1"/>
          </p:nvPr>
        </p:nvSpPr>
        <p:spPr/>
        <p:txBody>
          <a:bodyPr/>
          <a:lstStyle/>
          <a:p>
            <a:r>
              <a:rPr lang="en-US" altLang="zh-CN">
                <a:ea typeface="宋体" panose="02010600030101010101" pitchFamily="2" charset="-122"/>
              </a:rPr>
              <a:t>2CTS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D7074D-DE8F-420D-8AF3-72352D484AA7}"/>
              </a:ext>
            </a:extLst>
          </p:cNvPr>
          <p:cNvSpPr>
            <a:spLocks noGrp="1" noChangeArrowheads="1"/>
          </p:cNvSpPr>
          <p:nvPr>
            <p:ph type="sldNum" sz="quarter" idx="5"/>
          </p:nvPr>
        </p:nvSpPr>
        <p:spPr>
          <a:ln/>
        </p:spPr>
        <p:txBody>
          <a:bodyPr/>
          <a:lstStyle/>
          <a:p>
            <a:fld id="{2D563A30-FA42-48D1-890D-C91C491FAA87}" type="slidenum">
              <a:rPr lang="en-US" altLang="zh-CN"/>
              <a:pPr/>
              <a:t>48</a:t>
            </a:fld>
            <a:endParaRPr lang="en-US" altLang="zh-CN"/>
          </a:p>
        </p:txBody>
      </p:sp>
      <p:sp>
        <p:nvSpPr>
          <p:cNvPr id="565250" name="Rectangle 2">
            <a:extLst>
              <a:ext uri="{FF2B5EF4-FFF2-40B4-BE49-F238E27FC236}">
                <a16:creationId xmlns:a16="http://schemas.microsoft.com/office/drawing/2014/main" id="{BA56D652-A21C-4E67-B9E8-955058B77ECC}"/>
              </a:ext>
            </a:extLst>
          </p:cNvPr>
          <p:cNvSpPr>
            <a:spLocks noGrp="1" noRot="1" noChangeAspect="1" noChangeArrowheads="1" noTextEdit="1"/>
          </p:cNvSpPr>
          <p:nvPr>
            <p:ph type="sldImg"/>
          </p:nvPr>
        </p:nvSpPr>
        <p:spPr>
          <a:ln/>
        </p:spPr>
      </p:sp>
      <p:sp>
        <p:nvSpPr>
          <p:cNvPr id="565251" name="Rectangle 3">
            <a:extLst>
              <a:ext uri="{FF2B5EF4-FFF2-40B4-BE49-F238E27FC236}">
                <a16:creationId xmlns:a16="http://schemas.microsoft.com/office/drawing/2014/main" id="{9218DEE6-C4AB-4641-9FB4-79D59AB46453}"/>
              </a:ext>
            </a:extLst>
          </p:cNvPr>
          <p:cNvSpPr>
            <a:spLocks noGrp="1" noChangeArrowheads="1"/>
          </p:cNvSpPr>
          <p:nvPr>
            <p:ph type="body" idx="1"/>
          </p:nvPr>
        </p:nvSpPr>
        <p:spPr/>
        <p:txBody>
          <a:bodyPr/>
          <a:lstStyle/>
          <a:p>
            <a:pPr marL="228600" indent="-228600">
              <a:buAutoNum type="arabicPeriod"/>
            </a:pPr>
            <a:r>
              <a:rPr lang="en-US" altLang="zh-CN" dirty="0"/>
              <a:t>Before sending a frame, the source station senses the medium by checking the energy level at the carrier frequency. </a:t>
            </a:r>
          </a:p>
          <a:p>
            <a:pPr marL="228600" indent="-228600">
              <a:buAutoNum type="arabicPeriod"/>
            </a:pPr>
            <a:r>
              <a:rPr lang="en-US" altLang="zh-CN" dirty="0"/>
              <a:t>RTS</a:t>
            </a:r>
            <a:r>
              <a:rPr lang="zh-CN" altLang="en-US" dirty="0"/>
              <a:t>：</a:t>
            </a:r>
            <a:r>
              <a:rPr lang="en-US" altLang="zh-CN" dirty="0"/>
              <a:t>Request to send</a:t>
            </a:r>
            <a:r>
              <a:rPr lang="zh-CN" altLang="en-US" dirty="0"/>
              <a:t>，</a:t>
            </a:r>
            <a:r>
              <a:rPr lang="en-US" altLang="zh-CN" dirty="0"/>
              <a:t>distributed interframe space (DIFS)</a:t>
            </a:r>
          </a:p>
          <a:p>
            <a:pPr marL="228600" indent="-228600">
              <a:buAutoNum type="arabicPeriod"/>
            </a:pPr>
            <a:r>
              <a:rPr lang="en-US" altLang="zh-CN" dirty="0">
                <a:ea typeface="宋体" panose="02010600030101010101" pitchFamily="2" charset="-122"/>
              </a:rPr>
              <a:t>CTS</a:t>
            </a:r>
            <a:r>
              <a:rPr lang="zh-CN" altLang="en-US" dirty="0">
                <a:ea typeface="宋体" panose="02010600030101010101" pitchFamily="2" charset="-122"/>
              </a:rPr>
              <a:t>：</a:t>
            </a:r>
            <a:r>
              <a:rPr lang="en-US" altLang="zh-CN" dirty="0">
                <a:ea typeface="宋体" panose="02010600030101010101" pitchFamily="2" charset="-122"/>
              </a:rPr>
              <a:t>Clear to send</a:t>
            </a:r>
            <a:r>
              <a:rPr lang="zh-CN" altLang="en-US" dirty="0">
                <a:ea typeface="宋体" panose="02010600030101010101" pitchFamily="2" charset="-122"/>
              </a:rPr>
              <a:t>，</a:t>
            </a:r>
            <a:r>
              <a:rPr lang="en-US" altLang="zh-CN" dirty="0">
                <a:ea typeface="宋体" panose="02010600030101010101" pitchFamily="2" charset="-122"/>
              </a:rPr>
              <a:t>short interframe space</a:t>
            </a:r>
            <a:r>
              <a:rPr lang="zh-CN" altLang="en-US" dirty="0">
                <a:ea typeface="宋体" panose="02010600030101010101" pitchFamily="2" charset="-122"/>
              </a:rPr>
              <a:t>，短帧间距</a:t>
            </a:r>
            <a:endParaRPr lang="en-US" altLang="zh-CN" dirty="0">
              <a:ea typeface="宋体" panose="02010600030101010101" pitchFamily="2" charset="-122"/>
            </a:endParaRPr>
          </a:p>
        </p:txBody>
      </p:sp>
    </p:spTree>
    <p:extLst>
      <p:ext uri="{BB962C8B-B14F-4D97-AF65-F5344CB8AC3E}">
        <p14:creationId xmlns:p14="http://schemas.microsoft.com/office/powerpoint/2010/main" val="613221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5D3D75-6BDC-4700-A388-3EB83BC621A1}"/>
              </a:ext>
            </a:extLst>
          </p:cNvPr>
          <p:cNvSpPr>
            <a:spLocks noGrp="1" noChangeArrowheads="1"/>
          </p:cNvSpPr>
          <p:nvPr>
            <p:ph type="sldNum" sz="quarter" idx="5"/>
          </p:nvPr>
        </p:nvSpPr>
        <p:spPr>
          <a:ln/>
        </p:spPr>
        <p:txBody>
          <a:bodyPr/>
          <a:lstStyle/>
          <a:p>
            <a:fld id="{1239FA9E-6EAE-49A2-8C1D-52A88242D4A0}" type="slidenum">
              <a:rPr lang="en-US" altLang="zh-CN"/>
              <a:pPr/>
              <a:t>49</a:t>
            </a:fld>
            <a:endParaRPr lang="en-US" altLang="zh-CN"/>
          </a:p>
        </p:txBody>
      </p:sp>
      <p:sp>
        <p:nvSpPr>
          <p:cNvPr id="568322" name="Rectangle 2">
            <a:extLst>
              <a:ext uri="{FF2B5EF4-FFF2-40B4-BE49-F238E27FC236}">
                <a16:creationId xmlns:a16="http://schemas.microsoft.com/office/drawing/2014/main" id="{B33DF85B-2D75-4C51-8D73-3382C661C85A}"/>
              </a:ext>
            </a:extLst>
          </p:cNvPr>
          <p:cNvSpPr>
            <a:spLocks noGrp="1" noRot="1" noChangeAspect="1" noChangeArrowheads="1" noTextEdit="1"/>
          </p:cNvSpPr>
          <p:nvPr>
            <p:ph type="sldImg"/>
          </p:nvPr>
        </p:nvSpPr>
        <p:spPr>
          <a:ln/>
        </p:spPr>
      </p:sp>
      <p:sp>
        <p:nvSpPr>
          <p:cNvPr id="568323" name="Rectangle 3">
            <a:extLst>
              <a:ext uri="{FF2B5EF4-FFF2-40B4-BE49-F238E27FC236}">
                <a16:creationId xmlns:a16="http://schemas.microsoft.com/office/drawing/2014/main" id="{74EDCBFB-737D-4504-8259-45C0F86E473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7C7BDB-487A-4876-A185-A47904823B43}"/>
              </a:ext>
            </a:extLst>
          </p:cNvPr>
          <p:cNvSpPr>
            <a:spLocks noGrp="1" noChangeArrowheads="1"/>
          </p:cNvSpPr>
          <p:nvPr>
            <p:ph type="sldNum" sz="quarter" idx="5"/>
          </p:nvPr>
        </p:nvSpPr>
        <p:spPr>
          <a:ln/>
        </p:spPr>
        <p:txBody>
          <a:bodyPr/>
          <a:lstStyle/>
          <a:p>
            <a:fld id="{31FF9A5D-3598-4142-97E7-B90BB3F8C06D}" type="slidenum">
              <a:rPr lang="en-US" altLang="zh-CN"/>
              <a:pPr/>
              <a:t>5</a:t>
            </a:fld>
            <a:endParaRPr lang="en-US" altLang="zh-CN"/>
          </a:p>
        </p:txBody>
      </p:sp>
      <p:sp>
        <p:nvSpPr>
          <p:cNvPr id="640002" name="Rectangle 2">
            <a:extLst>
              <a:ext uri="{FF2B5EF4-FFF2-40B4-BE49-F238E27FC236}">
                <a16:creationId xmlns:a16="http://schemas.microsoft.com/office/drawing/2014/main" id="{F08E97C7-D18D-4D84-B581-C9AE57BA1EB2}"/>
              </a:ext>
            </a:extLst>
          </p:cNvPr>
          <p:cNvSpPr>
            <a:spLocks noGrp="1" noRot="1" noChangeAspect="1" noChangeArrowheads="1" noTextEdit="1"/>
          </p:cNvSpPr>
          <p:nvPr>
            <p:ph type="sldImg"/>
          </p:nvPr>
        </p:nvSpPr>
        <p:spPr>
          <a:ln/>
        </p:spPr>
      </p:sp>
      <p:sp>
        <p:nvSpPr>
          <p:cNvPr id="640003" name="Rectangle 3">
            <a:extLst>
              <a:ext uri="{FF2B5EF4-FFF2-40B4-BE49-F238E27FC236}">
                <a16:creationId xmlns:a16="http://schemas.microsoft.com/office/drawing/2014/main" id="{F3332551-96B7-4BBD-B4BD-B0706C1C7C2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5D3D75-6BDC-4700-A388-3EB83BC621A1}"/>
              </a:ext>
            </a:extLst>
          </p:cNvPr>
          <p:cNvSpPr>
            <a:spLocks noGrp="1" noChangeArrowheads="1"/>
          </p:cNvSpPr>
          <p:nvPr>
            <p:ph type="sldNum" sz="quarter" idx="5"/>
          </p:nvPr>
        </p:nvSpPr>
        <p:spPr>
          <a:ln/>
        </p:spPr>
        <p:txBody>
          <a:bodyPr/>
          <a:lstStyle/>
          <a:p>
            <a:fld id="{1239FA9E-6EAE-49A2-8C1D-52A88242D4A0}" type="slidenum">
              <a:rPr lang="en-US" altLang="zh-CN"/>
              <a:pPr/>
              <a:t>50</a:t>
            </a:fld>
            <a:endParaRPr lang="en-US" altLang="zh-CN"/>
          </a:p>
        </p:txBody>
      </p:sp>
      <p:sp>
        <p:nvSpPr>
          <p:cNvPr id="568322" name="Rectangle 2">
            <a:extLst>
              <a:ext uri="{FF2B5EF4-FFF2-40B4-BE49-F238E27FC236}">
                <a16:creationId xmlns:a16="http://schemas.microsoft.com/office/drawing/2014/main" id="{B33DF85B-2D75-4C51-8D73-3382C661C85A}"/>
              </a:ext>
            </a:extLst>
          </p:cNvPr>
          <p:cNvSpPr>
            <a:spLocks noGrp="1" noRot="1" noChangeAspect="1" noChangeArrowheads="1" noTextEdit="1"/>
          </p:cNvSpPr>
          <p:nvPr>
            <p:ph type="sldImg"/>
          </p:nvPr>
        </p:nvSpPr>
        <p:spPr>
          <a:ln/>
        </p:spPr>
      </p:sp>
      <p:sp>
        <p:nvSpPr>
          <p:cNvPr id="568323" name="Rectangle 3">
            <a:extLst>
              <a:ext uri="{FF2B5EF4-FFF2-40B4-BE49-F238E27FC236}">
                <a16:creationId xmlns:a16="http://schemas.microsoft.com/office/drawing/2014/main" id="{74EDCBFB-737D-4504-8259-45C0F86E473B}"/>
              </a:ext>
            </a:extLst>
          </p:cNvPr>
          <p:cNvSpPr>
            <a:spLocks noGrp="1" noChangeArrowheads="1"/>
          </p:cNvSpPr>
          <p:nvPr>
            <p:ph type="body" idx="1"/>
          </p:nvPr>
        </p:nvSpPr>
        <p:spPr/>
        <p:txBody>
          <a:bodyPr/>
          <a:lstStyle/>
          <a:p>
            <a:r>
              <a:rPr lang="en-US" altLang="zh-CN" dirty="0"/>
              <a:t>Addresses. There are four address fields, each 6 bytes long. The meaning of each address field depends on the value of the To DS and From DS subfields. </a:t>
            </a:r>
          </a:p>
          <a:p>
            <a:r>
              <a:rPr lang="en-US" altLang="zh-CN" dirty="0"/>
              <a:t>The FCS field is 4 bytes long and contains a CRC-32 error detection sequence.</a:t>
            </a:r>
            <a:endParaRPr lang="zh-CN" altLang="zh-CN" dirty="0"/>
          </a:p>
        </p:txBody>
      </p:sp>
    </p:spTree>
    <p:extLst>
      <p:ext uri="{BB962C8B-B14F-4D97-AF65-F5344CB8AC3E}">
        <p14:creationId xmlns:p14="http://schemas.microsoft.com/office/powerpoint/2010/main" val="1129929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E67725-B257-448C-8B7C-29BFCB8B9603}"/>
              </a:ext>
            </a:extLst>
          </p:cNvPr>
          <p:cNvSpPr>
            <a:spLocks noGrp="1" noChangeArrowheads="1"/>
          </p:cNvSpPr>
          <p:nvPr>
            <p:ph type="sldNum" sz="quarter" idx="5"/>
          </p:nvPr>
        </p:nvSpPr>
        <p:spPr>
          <a:ln/>
        </p:spPr>
        <p:txBody>
          <a:bodyPr/>
          <a:lstStyle/>
          <a:p>
            <a:fld id="{D8360F11-48D0-49FA-B8D3-E3B2A5235397}" type="slidenum">
              <a:rPr lang="en-US" altLang="zh-CN"/>
              <a:pPr/>
              <a:t>51</a:t>
            </a:fld>
            <a:endParaRPr lang="en-US" altLang="zh-CN"/>
          </a:p>
        </p:txBody>
      </p:sp>
      <p:sp>
        <p:nvSpPr>
          <p:cNvPr id="734210" name="Rectangle 2">
            <a:extLst>
              <a:ext uri="{FF2B5EF4-FFF2-40B4-BE49-F238E27FC236}">
                <a16:creationId xmlns:a16="http://schemas.microsoft.com/office/drawing/2014/main" id="{C4D11C28-CC97-4C30-B967-801BCE5F0B70}"/>
              </a:ext>
            </a:extLst>
          </p:cNvPr>
          <p:cNvSpPr>
            <a:spLocks noGrp="1" noRot="1" noChangeAspect="1" noChangeArrowheads="1" noTextEdit="1"/>
          </p:cNvSpPr>
          <p:nvPr>
            <p:ph type="sldImg"/>
          </p:nvPr>
        </p:nvSpPr>
        <p:spPr>
          <a:ln/>
        </p:spPr>
      </p:sp>
      <p:sp>
        <p:nvSpPr>
          <p:cNvPr id="734211" name="Rectangle 3">
            <a:extLst>
              <a:ext uri="{FF2B5EF4-FFF2-40B4-BE49-F238E27FC236}">
                <a16:creationId xmlns:a16="http://schemas.microsoft.com/office/drawing/2014/main" id="{CD81162D-CDD1-4EBE-9BDB-A4AE0FEE78C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5FD5B6-965C-414D-9EE4-62004AF97616}"/>
              </a:ext>
            </a:extLst>
          </p:cNvPr>
          <p:cNvSpPr>
            <a:spLocks noGrp="1" noChangeArrowheads="1"/>
          </p:cNvSpPr>
          <p:nvPr>
            <p:ph type="sldNum" sz="quarter" idx="5"/>
          </p:nvPr>
        </p:nvSpPr>
        <p:spPr>
          <a:ln/>
        </p:spPr>
        <p:txBody>
          <a:bodyPr/>
          <a:lstStyle/>
          <a:p>
            <a:fld id="{8B05EDEC-8171-45C2-B15E-F8B9BBDA088F}" type="slidenum">
              <a:rPr lang="en-US" altLang="zh-CN"/>
              <a:pPr/>
              <a:t>52</a:t>
            </a:fld>
            <a:endParaRPr lang="en-US" altLang="zh-CN"/>
          </a:p>
        </p:txBody>
      </p:sp>
      <p:sp>
        <p:nvSpPr>
          <p:cNvPr id="629762" name="Rectangle 2">
            <a:extLst>
              <a:ext uri="{FF2B5EF4-FFF2-40B4-BE49-F238E27FC236}">
                <a16:creationId xmlns:a16="http://schemas.microsoft.com/office/drawing/2014/main" id="{52D4266C-FB3F-4302-8B13-FDE26669B1F9}"/>
              </a:ext>
            </a:extLst>
          </p:cNvPr>
          <p:cNvSpPr>
            <a:spLocks noGrp="1" noRot="1" noChangeAspect="1" noChangeArrowheads="1" noTextEdit="1"/>
          </p:cNvSpPr>
          <p:nvPr>
            <p:ph type="sldImg"/>
          </p:nvPr>
        </p:nvSpPr>
        <p:spPr>
          <a:ln/>
        </p:spPr>
      </p:sp>
      <p:sp>
        <p:nvSpPr>
          <p:cNvPr id="629763" name="Rectangle 3">
            <a:extLst>
              <a:ext uri="{FF2B5EF4-FFF2-40B4-BE49-F238E27FC236}">
                <a16:creationId xmlns:a16="http://schemas.microsoft.com/office/drawing/2014/main" id="{5420CD2D-753C-4290-A748-F2FF816C97B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80E7F0-3BB1-4D45-93A8-3EEC54FC9DA9}"/>
              </a:ext>
            </a:extLst>
          </p:cNvPr>
          <p:cNvSpPr>
            <a:spLocks noGrp="1" noChangeArrowheads="1"/>
          </p:cNvSpPr>
          <p:nvPr>
            <p:ph type="sldNum" sz="quarter" idx="5"/>
          </p:nvPr>
        </p:nvSpPr>
        <p:spPr>
          <a:ln/>
        </p:spPr>
        <p:txBody>
          <a:bodyPr/>
          <a:lstStyle/>
          <a:p>
            <a:fld id="{CB633615-1C27-476C-B51E-4BB458872311}" type="slidenum">
              <a:rPr lang="en-US" altLang="zh-CN"/>
              <a:pPr/>
              <a:t>53</a:t>
            </a:fld>
            <a:endParaRPr lang="en-US" altLang="zh-CN"/>
          </a:p>
        </p:txBody>
      </p:sp>
      <p:sp>
        <p:nvSpPr>
          <p:cNvPr id="736258" name="Rectangle 2">
            <a:extLst>
              <a:ext uri="{FF2B5EF4-FFF2-40B4-BE49-F238E27FC236}">
                <a16:creationId xmlns:a16="http://schemas.microsoft.com/office/drawing/2014/main" id="{71459DF5-0F54-47BC-9DF8-152A73DD0869}"/>
              </a:ext>
            </a:extLst>
          </p:cNvPr>
          <p:cNvSpPr>
            <a:spLocks noGrp="1" noRot="1" noChangeAspect="1" noChangeArrowheads="1" noTextEdit="1"/>
          </p:cNvSpPr>
          <p:nvPr>
            <p:ph type="sldImg"/>
          </p:nvPr>
        </p:nvSpPr>
        <p:spPr>
          <a:ln/>
        </p:spPr>
      </p:sp>
      <p:sp>
        <p:nvSpPr>
          <p:cNvPr id="736259" name="Rectangle 3">
            <a:extLst>
              <a:ext uri="{FF2B5EF4-FFF2-40B4-BE49-F238E27FC236}">
                <a16:creationId xmlns:a16="http://schemas.microsoft.com/office/drawing/2014/main" id="{C4898078-BD84-4C71-A4BD-A7B64E5BE19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14DE83-BFBE-4C08-9663-5D9C7496F29D}"/>
              </a:ext>
            </a:extLst>
          </p:cNvPr>
          <p:cNvSpPr>
            <a:spLocks noGrp="1" noChangeArrowheads="1"/>
          </p:cNvSpPr>
          <p:nvPr>
            <p:ph type="sldNum" sz="quarter" idx="5"/>
          </p:nvPr>
        </p:nvSpPr>
        <p:spPr>
          <a:ln/>
        </p:spPr>
        <p:txBody>
          <a:bodyPr/>
          <a:lstStyle/>
          <a:p>
            <a:fld id="{03A82CC0-DD83-45D9-B835-90CBDCF35590}" type="slidenum">
              <a:rPr lang="en-US" altLang="zh-CN"/>
              <a:pPr/>
              <a:t>54</a:t>
            </a:fld>
            <a:endParaRPr lang="en-US" altLang="zh-CN"/>
          </a:p>
        </p:txBody>
      </p:sp>
      <p:sp>
        <p:nvSpPr>
          <p:cNvPr id="738306" name="Rectangle 2">
            <a:extLst>
              <a:ext uri="{FF2B5EF4-FFF2-40B4-BE49-F238E27FC236}">
                <a16:creationId xmlns:a16="http://schemas.microsoft.com/office/drawing/2014/main" id="{6B69CCC9-94C7-4669-913B-186AC1AF4B09}"/>
              </a:ext>
            </a:extLst>
          </p:cNvPr>
          <p:cNvSpPr>
            <a:spLocks noGrp="1" noRot="1" noChangeAspect="1" noChangeArrowheads="1" noTextEdit="1"/>
          </p:cNvSpPr>
          <p:nvPr>
            <p:ph type="sldImg"/>
          </p:nvPr>
        </p:nvSpPr>
        <p:spPr>
          <a:ln/>
        </p:spPr>
      </p:sp>
      <p:sp>
        <p:nvSpPr>
          <p:cNvPr id="738307" name="Rectangle 3">
            <a:extLst>
              <a:ext uri="{FF2B5EF4-FFF2-40B4-BE49-F238E27FC236}">
                <a16:creationId xmlns:a16="http://schemas.microsoft.com/office/drawing/2014/main" id="{8365FE43-D3A4-4718-B1C0-DF10B02BFC6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20AF15-7398-47AB-BE75-01CC0ECCB92B}"/>
              </a:ext>
            </a:extLst>
          </p:cNvPr>
          <p:cNvSpPr>
            <a:spLocks noGrp="1" noChangeArrowheads="1"/>
          </p:cNvSpPr>
          <p:nvPr>
            <p:ph type="sldNum" sz="quarter" idx="5"/>
          </p:nvPr>
        </p:nvSpPr>
        <p:spPr>
          <a:ln/>
        </p:spPr>
        <p:txBody>
          <a:bodyPr/>
          <a:lstStyle/>
          <a:p>
            <a:fld id="{F1A439D0-285E-4986-A247-B4A00F46202A}" type="slidenum">
              <a:rPr lang="en-US" altLang="zh-CN"/>
              <a:pPr/>
              <a:t>55</a:t>
            </a:fld>
            <a:endParaRPr lang="en-US" altLang="zh-CN"/>
          </a:p>
        </p:txBody>
      </p:sp>
      <p:sp>
        <p:nvSpPr>
          <p:cNvPr id="569346" name="Rectangle 2">
            <a:extLst>
              <a:ext uri="{FF2B5EF4-FFF2-40B4-BE49-F238E27FC236}">
                <a16:creationId xmlns:a16="http://schemas.microsoft.com/office/drawing/2014/main" id="{66828F1A-8E27-4624-B238-7FF87C5F24B8}"/>
              </a:ext>
            </a:extLst>
          </p:cNvPr>
          <p:cNvSpPr>
            <a:spLocks noGrp="1" noRot="1" noChangeAspect="1" noChangeArrowheads="1" noTextEdit="1"/>
          </p:cNvSpPr>
          <p:nvPr>
            <p:ph type="sldImg"/>
          </p:nvPr>
        </p:nvSpPr>
        <p:spPr>
          <a:ln/>
        </p:spPr>
      </p:sp>
      <p:sp>
        <p:nvSpPr>
          <p:cNvPr id="569347" name="Rectangle 3">
            <a:extLst>
              <a:ext uri="{FF2B5EF4-FFF2-40B4-BE49-F238E27FC236}">
                <a16:creationId xmlns:a16="http://schemas.microsoft.com/office/drawing/2014/main" id="{13F7365F-C807-43EF-9450-2BA24DDC563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F251F44-B171-4942-A301-94DD08CFA49F}"/>
              </a:ext>
            </a:extLst>
          </p:cNvPr>
          <p:cNvSpPr>
            <a:spLocks noGrp="1" noChangeArrowheads="1"/>
          </p:cNvSpPr>
          <p:nvPr>
            <p:ph type="sldNum" sz="quarter" idx="5"/>
          </p:nvPr>
        </p:nvSpPr>
        <p:spPr>
          <a:ln/>
        </p:spPr>
        <p:txBody>
          <a:bodyPr/>
          <a:lstStyle/>
          <a:p>
            <a:fld id="{4509DE0B-7DA6-4F63-A31B-166DF5D73817}" type="slidenum">
              <a:rPr lang="en-US" altLang="zh-CN"/>
              <a:pPr/>
              <a:t>56</a:t>
            </a:fld>
            <a:endParaRPr lang="en-US" altLang="zh-CN"/>
          </a:p>
        </p:txBody>
      </p:sp>
      <p:sp>
        <p:nvSpPr>
          <p:cNvPr id="680962" name="Rectangle 2">
            <a:extLst>
              <a:ext uri="{FF2B5EF4-FFF2-40B4-BE49-F238E27FC236}">
                <a16:creationId xmlns:a16="http://schemas.microsoft.com/office/drawing/2014/main" id="{E2AC59A8-2F93-4F38-A923-FC87F907146C}"/>
              </a:ext>
            </a:extLst>
          </p:cNvPr>
          <p:cNvSpPr>
            <a:spLocks noGrp="1" noRot="1" noChangeAspect="1" noChangeArrowheads="1" noTextEdit="1"/>
          </p:cNvSpPr>
          <p:nvPr>
            <p:ph type="sldImg"/>
          </p:nvPr>
        </p:nvSpPr>
        <p:spPr>
          <a:ln/>
        </p:spPr>
      </p:sp>
      <p:sp>
        <p:nvSpPr>
          <p:cNvPr id="680963" name="Rectangle 3">
            <a:extLst>
              <a:ext uri="{FF2B5EF4-FFF2-40B4-BE49-F238E27FC236}">
                <a16:creationId xmlns:a16="http://schemas.microsoft.com/office/drawing/2014/main" id="{4A7EF0D5-7EB6-4ED8-8780-6A65C57DDE3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D48B95-0D96-41DD-BAB5-B65BCDA1349F}"/>
              </a:ext>
            </a:extLst>
          </p:cNvPr>
          <p:cNvSpPr>
            <a:spLocks noGrp="1" noChangeArrowheads="1"/>
          </p:cNvSpPr>
          <p:nvPr>
            <p:ph type="sldNum" sz="quarter" idx="5"/>
          </p:nvPr>
        </p:nvSpPr>
        <p:spPr>
          <a:ln/>
        </p:spPr>
        <p:txBody>
          <a:bodyPr/>
          <a:lstStyle/>
          <a:p>
            <a:fld id="{C38D88BF-83BF-47EE-91BD-916DFB5F9E43}" type="slidenum">
              <a:rPr lang="en-US" altLang="zh-CN"/>
              <a:pPr/>
              <a:t>57</a:t>
            </a:fld>
            <a:endParaRPr lang="en-US" altLang="zh-CN"/>
          </a:p>
        </p:txBody>
      </p:sp>
      <p:sp>
        <p:nvSpPr>
          <p:cNvPr id="570370" name="Rectangle 2">
            <a:extLst>
              <a:ext uri="{FF2B5EF4-FFF2-40B4-BE49-F238E27FC236}">
                <a16:creationId xmlns:a16="http://schemas.microsoft.com/office/drawing/2014/main" id="{8EE7CAF7-F0AC-4D49-81D6-F779D397F5BA}"/>
              </a:ext>
            </a:extLst>
          </p:cNvPr>
          <p:cNvSpPr>
            <a:spLocks noGrp="1" noRot="1" noChangeAspect="1" noChangeArrowheads="1" noTextEdit="1"/>
          </p:cNvSpPr>
          <p:nvPr>
            <p:ph type="sldImg"/>
          </p:nvPr>
        </p:nvSpPr>
        <p:spPr>
          <a:ln/>
        </p:spPr>
      </p:sp>
      <p:sp>
        <p:nvSpPr>
          <p:cNvPr id="570371" name="Rectangle 3">
            <a:extLst>
              <a:ext uri="{FF2B5EF4-FFF2-40B4-BE49-F238E27FC236}">
                <a16:creationId xmlns:a16="http://schemas.microsoft.com/office/drawing/2014/main" id="{3F6C1976-1AB3-4210-8304-F657B02B4E5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B8025A-A348-48CC-9825-C3637E882DA5}"/>
              </a:ext>
            </a:extLst>
          </p:cNvPr>
          <p:cNvSpPr>
            <a:spLocks noGrp="1" noChangeArrowheads="1"/>
          </p:cNvSpPr>
          <p:nvPr>
            <p:ph type="sldNum" sz="quarter" idx="5"/>
          </p:nvPr>
        </p:nvSpPr>
        <p:spPr>
          <a:ln/>
        </p:spPr>
        <p:txBody>
          <a:bodyPr/>
          <a:lstStyle/>
          <a:p>
            <a:fld id="{D72FF325-CF36-46C1-AE01-D20A996BE000}" type="slidenum">
              <a:rPr lang="en-US" altLang="zh-CN"/>
              <a:pPr/>
              <a:t>58</a:t>
            </a:fld>
            <a:endParaRPr lang="en-US" altLang="zh-CN"/>
          </a:p>
        </p:txBody>
      </p:sp>
      <p:sp>
        <p:nvSpPr>
          <p:cNvPr id="573442" name="Rectangle 2">
            <a:extLst>
              <a:ext uri="{FF2B5EF4-FFF2-40B4-BE49-F238E27FC236}">
                <a16:creationId xmlns:a16="http://schemas.microsoft.com/office/drawing/2014/main" id="{FE3CFC36-0DC7-4532-A254-7D469688E32B}"/>
              </a:ext>
            </a:extLst>
          </p:cNvPr>
          <p:cNvSpPr>
            <a:spLocks noGrp="1" noRot="1" noChangeAspect="1" noChangeArrowheads="1" noTextEdit="1"/>
          </p:cNvSpPr>
          <p:nvPr>
            <p:ph type="sldImg"/>
          </p:nvPr>
        </p:nvSpPr>
        <p:spPr>
          <a:ln/>
        </p:spPr>
      </p:sp>
      <p:sp>
        <p:nvSpPr>
          <p:cNvPr id="573443" name="Rectangle 3">
            <a:extLst>
              <a:ext uri="{FF2B5EF4-FFF2-40B4-BE49-F238E27FC236}">
                <a16:creationId xmlns:a16="http://schemas.microsoft.com/office/drawing/2014/main" id="{D3CA881E-22AE-4D13-99B6-A28B3129139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B0BE56-2F6A-4A1A-8673-63D16C4563E6}"/>
              </a:ext>
            </a:extLst>
          </p:cNvPr>
          <p:cNvSpPr>
            <a:spLocks noGrp="1" noChangeArrowheads="1"/>
          </p:cNvSpPr>
          <p:nvPr>
            <p:ph type="sldNum" sz="quarter" idx="5"/>
          </p:nvPr>
        </p:nvSpPr>
        <p:spPr>
          <a:ln/>
        </p:spPr>
        <p:txBody>
          <a:bodyPr/>
          <a:lstStyle/>
          <a:p>
            <a:fld id="{F289FEA2-3479-406B-A074-F6FD4B1DE0C3}" type="slidenum">
              <a:rPr lang="en-US" altLang="zh-CN"/>
              <a:pPr/>
              <a:t>59</a:t>
            </a:fld>
            <a:endParaRPr lang="en-US" altLang="zh-CN"/>
          </a:p>
        </p:txBody>
      </p:sp>
      <p:sp>
        <p:nvSpPr>
          <p:cNvPr id="575490" name="Rectangle 2">
            <a:extLst>
              <a:ext uri="{FF2B5EF4-FFF2-40B4-BE49-F238E27FC236}">
                <a16:creationId xmlns:a16="http://schemas.microsoft.com/office/drawing/2014/main" id="{5B074F1F-F9A0-4348-BECE-9F342BB927A1}"/>
              </a:ext>
            </a:extLst>
          </p:cNvPr>
          <p:cNvSpPr>
            <a:spLocks noGrp="1" noRot="1" noChangeAspect="1" noChangeArrowheads="1" noTextEdit="1"/>
          </p:cNvSpPr>
          <p:nvPr>
            <p:ph type="sldImg"/>
          </p:nvPr>
        </p:nvSpPr>
        <p:spPr>
          <a:ln/>
        </p:spPr>
      </p:sp>
      <p:sp>
        <p:nvSpPr>
          <p:cNvPr id="575491" name="Rectangle 3">
            <a:extLst>
              <a:ext uri="{FF2B5EF4-FFF2-40B4-BE49-F238E27FC236}">
                <a16:creationId xmlns:a16="http://schemas.microsoft.com/office/drawing/2014/main" id="{C5CF2B92-DDA9-4DCA-852C-1F2E8A0A0182}"/>
              </a:ext>
            </a:extLst>
          </p:cNvPr>
          <p:cNvSpPr>
            <a:spLocks noGrp="1" noChangeArrowheads="1"/>
          </p:cNvSpPr>
          <p:nvPr>
            <p:ph type="body" idx="1"/>
          </p:nvPr>
        </p:nvSpPr>
        <p:spPr/>
        <p:txBody>
          <a:bodyPr/>
          <a:lstStyle/>
          <a:p>
            <a:r>
              <a:rPr lang="en-US" altLang="zh-CN" dirty="0"/>
              <a:t>If station A has started sending its data, station C cannot hear the CTS from station D because of the collision; it cannot send its data to D. It remains exposed until A finishes sending its data. </a:t>
            </a:r>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DBE9B4-9C0E-421C-B433-4C7D554346C5}"/>
              </a:ext>
            </a:extLst>
          </p:cNvPr>
          <p:cNvSpPr>
            <a:spLocks noGrp="1" noChangeArrowheads="1"/>
          </p:cNvSpPr>
          <p:nvPr>
            <p:ph type="sldNum" sz="quarter" idx="5"/>
          </p:nvPr>
        </p:nvSpPr>
        <p:spPr>
          <a:ln/>
        </p:spPr>
        <p:txBody>
          <a:bodyPr/>
          <a:lstStyle/>
          <a:p>
            <a:fld id="{DD1ADC85-66EF-485B-A528-2F3BFC1A0E38}" type="slidenum">
              <a:rPr lang="en-US" altLang="zh-CN"/>
              <a:pPr/>
              <a:t>6</a:t>
            </a:fld>
            <a:endParaRPr lang="en-US" altLang="zh-CN"/>
          </a:p>
        </p:txBody>
      </p:sp>
      <p:sp>
        <p:nvSpPr>
          <p:cNvPr id="642050" name="Rectangle 2">
            <a:extLst>
              <a:ext uri="{FF2B5EF4-FFF2-40B4-BE49-F238E27FC236}">
                <a16:creationId xmlns:a16="http://schemas.microsoft.com/office/drawing/2014/main" id="{B85FF1B5-18E2-41FE-B905-8A257008CB04}"/>
              </a:ext>
            </a:extLst>
          </p:cNvPr>
          <p:cNvSpPr>
            <a:spLocks noGrp="1" noRot="1" noChangeAspect="1" noChangeArrowheads="1" noTextEdit="1"/>
          </p:cNvSpPr>
          <p:nvPr>
            <p:ph type="sldImg"/>
          </p:nvPr>
        </p:nvSpPr>
        <p:spPr>
          <a:ln/>
        </p:spPr>
      </p:sp>
      <p:sp>
        <p:nvSpPr>
          <p:cNvPr id="642051" name="Rectangle 3">
            <a:extLst>
              <a:ext uri="{FF2B5EF4-FFF2-40B4-BE49-F238E27FC236}">
                <a16:creationId xmlns:a16="http://schemas.microsoft.com/office/drawing/2014/main" id="{A7D13E2A-5B02-479E-8B60-DFD8BD9CE64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1B4D4F-BAD0-46F3-8256-8E7042513D5B}"/>
              </a:ext>
            </a:extLst>
          </p:cNvPr>
          <p:cNvSpPr>
            <a:spLocks noGrp="1" noChangeArrowheads="1"/>
          </p:cNvSpPr>
          <p:nvPr>
            <p:ph type="sldNum" sz="quarter" idx="5"/>
          </p:nvPr>
        </p:nvSpPr>
        <p:spPr>
          <a:ln/>
        </p:spPr>
        <p:txBody>
          <a:bodyPr/>
          <a:lstStyle/>
          <a:p>
            <a:fld id="{E0AE8C9E-40C3-459A-BA2F-FC4E4FE82D2B}" type="slidenum">
              <a:rPr lang="en-US" altLang="zh-CN"/>
              <a:pPr/>
              <a:t>60</a:t>
            </a:fld>
            <a:endParaRPr lang="en-US" altLang="zh-CN"/>
          </a:p>
        </p:txBody>
      </p:sp>
      <p:sp>
        <p:nvSpPr>
          <p:cNvPr id="577538" name="Rectangle 2">
            <a:extLst>
              <a:ext uri="{FF2B5EF4-FFF2-40B4-BE49-F238E27FC236}">
                <a16:creationId xmlns:a16="http://schemas.microsoft.com/office/drawing/2014/main" id="{BF02CD21-F148-4DE1-9FC7-387B880DB035}"/>
              </a:ext>
            </a:extLst>
          </p:cNvPr>
          <p:cNvSpPr>
            <a:spLocks noGrp="1" noRot="1" noChangeAspect="1" noChangeArrowheads="1" noTextEdit="1"/>
          </p:cNvSpPr>
          <p:nvPr>
            <p:ph type="sldImg"/>
          </p:nvPr>
        </p:nvSpPr>
        <p:spPr>
          <a:ln/>
        </p:spPr>
      </p:sp>
      <p:sp>
        <p:nvSpPr>
          <p:cNvPr id="577539" name="Rectangle 3">
            <a:extLst>
              <a:ext uri="{FF2B5EF4-FFF2-40B4-BE49-F238E27FC236}">
                <a16:creationId xmlns:a16="http://schemas.microsoft.com/office/drawing/2014/main" id="{A14965E7-B1BC-4968-8E23-5129E04A905D}"/>
              </a:ext>
            </a:extLst>
          </p:cNvPr>
          <p:cNvSpPr>
            <a:spLocks noGrp="1" noChangeArrowheads="1"/>
          </p:cNvSpPr>
          <p:nvPr>
            <p:ph type="body" idx="1"/>
          </p:nvPr>
        </p:nvSpPr>
        <p:spPr/>
        <p:txBody>
          <a:bodyPr/>
          <a:lstStyle/>
          <a:p>
            <a:r>
              <a:rPr lang="en-US" altLang="zh-CN" dirty="0"/>
              <a:t>Piconet </a:t>
            </a:r>
            <a:r>
              <a:rPr lang="zh-CN" altLang="en-US" dirty="0"/>
              <a:t>微微网</a:t>
            </a:r>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1B4D4F-BAD0-46F3-8256-8E7042513D5B}"/>
              </a:ext>
            </a:extLst>
          </p:cNvPr>
          <p:cNvSpPr>
            <a:spLocks noGrp="1" noChangeArrowheads="1"/>
          </p:cNvSpPr>
          <p:nvPr>
            <p:ph type="sldNum" sz="quarter" idx="5"/>
          </p:nvPr>
        </p:nvSpPr>
        <p:spPr>
          <a:ln/>
        </p:spPr>
        <p:txBody>
          <a:bodyPr/>
          <a:lstStyle/>
          <a:p>
            <a:fld id="{E0AE8C9E-40C3-459A-BA2F-FC4E4FE82D2B}" type="slidenum">
              <a:rPr lang="en-US" altLang="zh-CN"/>
              <a:pPr/>
              <a:t>61</a:t>
            </a:fld>
            <a:endParaRPr lang="en-US" altLang="zh-CN"/>
          </a:p>
        </p:txBody>
      </p:sp>
      <p:sp>
        <p:nvSpPr>
          <p:cNvPr id="577538" name="Rectangle 2">
            <a:extLst>
              <a:ext uri="{FF2B5EF4-FFF2-40B4-BE49-F238E27FC236}">
                <a16:creationId xmlns:a16="http://schemas.microsoft.com/office/drawing/2014/main" id="{BF02CD21-F148-4DE1-9FC7-387B880DB035}"/>
              </a:ext>
            </a:extLst>
          </p:cNvPr>
          <p:cNvSpPr>
            <a:spLocks noGrp="1" noRot="1" noChangeAspect="1" noChangeArrowheads="1" noTextEdit="1"/>
          </p:cNvSpPr>
          <p:nvPr>
            <p:ph type="sldImg"/>
          </p:nvPr>
        </p:nvSpPr>
        <p:spPr>
          <a:ln/>
        </p:spPr>
      </p:sp>
      <p:sp>
        <p:nvSpPr>
          <p:cNvPr id="577539" name="Rectangle 3">
            <a:extLst>
              <a:ext uri="{FF2B5EF4-FFF2-40B4-BE49-F238E27FC236}">
                <a16:creationId xmlns:a16="http://schemas.microsoft.com/office/drawing/2014/main" id="{A14965E7-B1BC-4968-8E23-5129E04A905D}"/>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20451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500E41-AF57-441D-8376-B99656F0E1E2}"/>
              </a:ext>
            </a:extLst>
          </p:cNvPr>
          <p:cNvSpPr>
            <a:spLocks noGrp="1" noChangeArrowheads="1"/>
          </p:cNvSpPr>
          <p:nvPr>
            <p:ph type="sldNum" sz="quarter" idx="5"/>
          </p:nvPr>
        </p:nvSpPr>
        <p:spPr>
          <a:ln/>
        </p:spPr>
        <p:txBody>
          <a:bodyPr/>
          <a:lstStyle/>
          <a:p>
            <a:fld id="{314FB55B-9EAE-4338-BF16-245BA5C1A093}" type="slidenum">
              <a:rPr lang="en-US" altLang="zh-CN"/>
              <a:pPr/>
              <a:t>62</a:t>
            </a:fld>
            <a:endParaRPr lang="en-US" altLang="zh-CN"/>
          </a:p>
        </p:txBody>
      </p:sp>
      <p:sp>
        <p:nvSpPr>
          <p:cNvPr id="578562" name="Rectangle 2">
            <a:extLst>
              <a:ext uri="{FF2B5EF4-FFF2-40B4-BE49-F238E27FC236}">
                <a16:creationId xmlns:a16="http://schemas.microsoft.com/office/drawing/2014/main" id="{AFCF3E73-5BEA-4FB7-8F6F-0B57F0791962}"/>
              </a:ext>
            </a:extLst>
          </p:cNvPr>
          <p:cNvSpPr>
            <a:spLocks noGrp="1" noRot="1" noChangeAspect="1" noChangeArrowheads="1" noTextEdit="1"/>
          </p:cNvSpPr>
          <p:nvPr>
            <p:ph type="sldImg"/>
          </p:nvPr>
        </p:nvSpPr>
        <p:spPr>
          <a:ln/>
        </p:spPr>
      </p:sp>
      <p:sp>
        <p:nvSpPr>
          <p:cNvPr id="578563" name="Rectangle 3">
            <a:extLst>
              <a:ext uri="{FF2B5EF4-FFF2-40B4-BE49-F238E27FC236}">
                <a16:creationId xmlns:a16="http://schemas.microsoft.com/office/drawing/2014/main" id="{BAFE1FAA-5E7E-4EDE-B5CD-BA525C466D1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3B80863-C9C4-4CEB-A10F-9079645FC8D0}"/>
              </a:ext>
            </a:extLst>
          </p:cNvPr>
          <p:cNvSpPr>
            <a:spLocks noGrp="1" noChangeArrowheads="1"/>
          </p:cNvSpPr>
          <p:nvPr>
            <p:ph type="sldNum" sz="quarter" idx="5"/>
          </p:nvPr>
        </p:nvSpPr>
        <p:spPr>
          <a:ln/>
        </p:spPr>
        <p:txBody>
          <a:bodyPr/>
          <a:lstStyle/>
          <a:p>
            <a:fld id="{8DBD6686-C837-49CD-B0E7-FA835287A2F9}" type="slidenum">
              <a:rPr lang="en-US" altLang="zh-CN"/>
              <a:pPr/>
              <a:t>63</a:t>
            </a:fld>
            <a:endParaRPr lang="en-US" altLang="zh-CN"/>
          </a:p>
        </p:txBody>
      </p:sp>
      <p:sp>
        <p:nvSpPr>
          <p:cNvPr id="579586" name="Rectangle 2">
            <a:extLst>
              <a:ext uri="{FF2B5EF4-FFF2-40B4-BE49-F238E27FC236}">
                <a16:creationId xmlns:a16="http://schemas.microsoft.com/office/drawing/2014/main" id="{1992941B-49B0-446F-BAC2-0925EB4F5F21}"/>
              </a:ext>
            </a:extLst>
          </p:cNvPr>
          <p:cNvSpPr>
            <a:spLocks noGrp="1" noRot="1" noChangeAspect="1" noChangeArrowheads="1" noTextEdit="1"/>
          </p:cNvSpPr>
          <p:nvPr>
            <p:ph type="sldImg"/>
          </p:nvPr>
        </p:nvSpPr>
        <p:spPr>
          <a:ln/>
        </p:spPr>
      </p:sp>
      <p:sp>
        <p:nvSpPr>
          <p:cNvPr id="579587" name="Rectangle 3">
            <a:extLst>
              <a:ext uri="{FF2B5EF4-FFF2-40B4-BE49-F238E27FC236}">
                <a16:creationId xmlns:a16="http://schemas.microsoft.com/office/drawing/2014/main" id="{63C51865-C4AA-42C4-A53E-57547B9DE3C1}"/>
              </a:ext>
            </a:extLst>
          </p:cNvPr>
          <p:cNvSpPr>
            <a:spLocks noGrp="1" noChangeArrowheads="1"/>
          </p:cNvSpPr>
          <p:nvPr>
            <p:ph type="body" idx="1"/>
          </p:nvPr>
        </p:nvSpPr>
        <p:spPr/>
        <p:txBody>
          <a:bodyPr/>
          <a:lstStyle/>
          <a:p>
            <a:r>
              <a:rPr lang="en-US" altLang="zh-CN" dirty="0"/>
              <a:t>Access code. This 72-bit field normally contains synchronization bits and the identifier of the primary to distinguish the frame of one piconet from another</a:t>
            </a:r>
            <a:endParaRPr lang="zh-CN" altLang="zh-CN"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6D3C28-5964-4C33-A024-FA5935726D06}"/>
              </a:ext>
            </a:extLst>
          </p:cNvPr>
          <p:cNvSpPr>
            <a:spLocks noGrp="1" noChangeArrowheads="1"/>
          </p:cNvSpPr>
          <p:nvPr>
            <p:ph type="sldNum" sz="quarter" idx="5"/>
          </p:nvPr>
        </p:nvSpPr>
        <p:spPr>
          <a:ln/>
        </p:spPr>
        <p:txBody>
          <a:bodyPr/>
          <a:lstStyle/>
          <a:p>
            <a:fld id="{337A666E-82CB-43A4-8ADA-21573EF42C25}" type="slidenum">
              <a:rPr lang="en-US" altLang="zh-CN"/>
              <a:pPr/>
              <a:t>64</a:t>
            </a:fld>
            <a:endParaRPr lang="en-US" altLang="zh-CN"/>
          </a:p>
        </p:txBody>
      </p:sp>
      <p:sp>
        <p:nvSpPr>
          <p:cNvPr id="637954" name="Rectangle 2">
            <a:extLst>
              <a:ext uri="{FF2B5EF4-FFF2-40B4-BE49-F238E27FC236}">
                <a16:creationId xmlns:a16="http://schemas.microsoft.com/office/drawing/2014/main" id="{CF00742E-2B86-43F1-A9B7-D277752B1E8A}"/>
              </a:ext>
            </a:extLst>
          </p:cNvPr>
          <p:cNvSpPr>
            <a:spLocks noGrp="1" noRot="1" noChangeAspect="1" noChangeArrowheads="1" noTextEdit="1"/>
          </p:cNvSpPr>
          <p:nvPr>
            <p:ph type="sldImg"/>
          </p:nvPr>
        </p:nvSpPr>
        <p:spPr>
          <a:ln/>
        </p:spPr>
      </p:sp>
      <p:sp>
        <p:nvSpPr>
          <p:cNvPr id="637955" name="Rectangle 3">
            <a:extLst>
              <a:ext uri="{FF2B5EF4-FFF2-40B4-BE49-F238E27FC236}">
                <a16:creationId xmlns:a16="http://schemas.microsoft.com/office/drawing/2014/main" id="{189FFE18-6050-4A1E-AEAB-A342B1A402D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737191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A1415D-B87F-4D50-B56B-3B75D472F347}"/>
              </a:ext>
            </a:extLst>
          </p:cNvPr>
          <p:cNvSpPr>
            <a:spLocks noGrp="1" noChangeArrowheads="1"/>
          </p:cNvSpPr>
          <p:nvPr>
            <p:ph type="sldNum" sz="quarter" idx="5"/>
          </p:nvPr>
        </p:nvSpPr>
        <p:spPr>
          <a:ln/>
        </p:spPr>
        <p:txBody>
          <a:bodyPr/>
          <a:lstStyle/>
          <a:p>
            <a:fld id="{744B5665-5E31-42C9-84F2-8B097E5C1539}" type="slidenum">
              <a:rPr lang="en-US" altLang="zh-CN"/>
              <a:pPr/>
              <a:t>65</a:t>
            </a:fld>
            <a:endParaRPr lang="en-US" altLang="zh-CN"/>
          </a:p>
        </p:txBody>
      </p:sp>
      <p:sp>
        <p:nvSpPr>
          <p:cNvPr id="648194" name="Rectangle 2">
            <a:extLst>
              <a:ext uri="{FF2B5EF4-FFF2-40B4-BE49-F238E27FC236}">
                <a16:creationId xmlns:a16="http://schemas.microsoft.com/office/drawing/2014/main" id="{85C55DC6-6170-4D41-A564-18FBDD92B28B}"/>
              </a:ext>
            </a:extLst>
          </p:cNvPr>
          <p:cNvSpPr>
            <a:spLocks noGrp="1" noRot="1" noChangeAspect="1" noChangeArrowheads="1" noTextEdit="1"/>
          </p:cNvSpPr>
          <p:nvPr>
            <p:ph type="sldImg"/>
          </p:nvPr>
        </p:nvSpPr>
        <p:spPr>
          <a:ln/>
        </p:spPr>
      </p:sp>
      <p:sp>
        <p:nvSpPr>
          <p:cNvPr id="648195" name="Rectangle 3">
            <a:extLst>
              <a:ext uri="{FF2B5EF4-FFF2-40B4-BE49-F238E27FC236}">
                <a16:creationId xmlns:a16="http://schemas.microsoft.com/office/drawing/2014/main" id="{03B5D99C-2EFF-4EBB-BE3D-F6F06EA2EDE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C0E6C26-6E58-4B1D-BF8E-79FAD4BF8E4D}"/>
              </a:ext>
            </a:extLst>
          </p:cNvPr>
          <p:cNvSpPr>
            <a:spLocks noGrp="1" noChangeArrowheads="1"/>
          </p:cNvSpPr>
          <p:nvPr>
            <p:ph type="sldNum" sz="quarter" idx="5"/>
          </p:nvPr>
        </p:nvSpPr>
        <p:spPr>
          <a:ln/>
        </p:spPr>
        <p:txBody>
          <a:bodyPr/>
          <a:lstStyle/>
          <a:p>
            <a:fld id="{4DAC3A0F-6BDA-4DF4-AB89-276BB6E923D2}" type="slidenum">
              <a:rPr lang="en-US" altLang="zh-CN"/>
              <a:pPr/>
              <a:t>66</a:t>
            </a:fld>
            <a:endParaRPr lang="en-US" altLang="zh-CN"/>
          </a:p>
        </p:txBody>
      </p:sp>
      <p:sp>
        <p:nvSpPr>
          <p:cNvPr id="650242" name="Rectangle 2">
            <a:extLst>
              <a:ext uri="{FF2B5EF4-FFF2-40B4-BE49-F238E27FC236}">
                <a16:creationId xmlns:a16="http://schemas.microsoft.com/office/drawing/2014/main" id="{6BDE9606-1C5F-476A-8294-BCCCCC0F3789}"/>
              </a:ext>
            </a:extLst>
          </p:cNvPr>
          <p:cNvSpPr>
            <a:spLocks noGrp="1" noRot="1" noChangeAspect="1" noChangeArrowheads="1" noTextEdit="1"/>
          </p:cNvSpPr>
          <p:nvPr>
            <p:ph type="sldImg"/>
          </p:nvPr>
        </p:nvSpPr>
        <p:spPr>
          <a:ln/>
        </p:spPr>
      </p:sp>
      <p:sp>
        <p:nvSpPr>
          <p:cNvPr id="650243" name="Rectangle 3">
            <a:extLst>
              <a:ext uri="{FF2B5EF4-FFF2-40B4-BE49-F238E27FC236}">
                <a16:creationId xmlns:a16="http://schemas.microsoft.com/office/drawing/2014/main" id="{C1ACB8B6-449E-4ED7-A449-2BD9EB97B1A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C8B4C6-35BE-4B1D-98B9-B0F6118F87FC}"/>
              </a:ext>
            </a:extLst>
          </p:cNvPr>
          <p:cNvSpPr>
            <a:spLocks noGrp="1" noChangeArrowheads="1"/>
          </p:cNvSpPr>
          <p:nvPr>
            <p:ph type="sldNum" sz="quarter" idx="5"/>
          </p:nvPr>
        </p:nvSpPr>
        <p:spPr>
          <a:ln/>
        </p:spPr>
        <p:txBody>
          <a:bodyPr/>
          <a:lstStyle/>
          <a:p>
            <a:fld id="{58A9CCF2-54B3-49C0-B142-89224AF9A0C3}" type="slidenum">
              <a:rPr lang="en-US" altLang="zh-CN"/>
              <a:pPr/>
              <a:t>67</a:t>
            </a:fld>
            <a:endParaRPr lang="en-US" altLang="zh-CN"/>
          </a:p>
        </p:txBody>
      </p:sp>
      <p:sp>
        <p:nvSpPr>
          <p:cNvPr id="581634" name="Rectangle 2">
            <a:extLst>
              <a:ext uri="{FF2B5EF4-FFF2-40B4-BE49-F238E27FC236}">
                <a16:creationId xmlns:a16="http://schemas.microsoft.com/office/drawing/2014/main" id="{68E48B1A-8910-4F6A-8342-F122C57A0CEB}"/>
              </a:ext>
            </a:extLst>
          </p:cNvPr>
          <p:cNvSpPr>
            <a:spLocks noGrp="1" noRot="1" noChangeAspect="1" noChangeArrowheads="1" noTextEdit="1"/>
          </p:cNvSpPr>
          <p:nvPr>
            <p:ph type="sldImg"/>
          </p:nvPr>
        </p:nvSpPr>
        <p:spPr>
          <a:ln/>
        </p:spPr>
      </p:sp>
      <p:sp>
        <p:nvSpPr>
          <p:cNvPr id="581635" name="Rectangle 3">
            <a:extLst>
              <a:ext uri="{FF2B5EF4-FFF2-40B4-BE49-F238E27FC236}">
                <a16:creationId xmlns:a16="http://schemas.microsoft.com/office/drawing/2014/main" id="{14CCB93B-555C-4576-ACE5-52BF3FDBEF8D}"/>
              </a:ext>
            </a:extLst>
          </p:cNvPr>
          <p:cNvSpPr>
            <a:spLocks noGrp="1" noChangeArrowheads="1"/>
          </p:cNvSpPr>
          <p:nvPr>
            <p:ph type="body" idx="1"/>
          </p:nvPr>
        </p:nvSpPr>
        <p:spPr/>
        <p:txBody>
          <a:bodyPr/>
          <a:lstStyle/>
          <a:p>
            <a:r>
              <a:rPr lang="en-US" altLang="zh-CN" dirty="0"/>
              <a:t>One may wonder why 56 kbps. The telephone companies sample voice 8000 times per second with 8 bits per sample. One of the bits in each sample is used for control purposes, which means each sample is 7 bits. The rate is therefore 8000 × 7, or 56,000 bps or 56 kbps. </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C68EB0A-5EB3-4B8C-B5C1-50366B94C2A7}"/>
              </a:ext>
            </a:extLst>
          </p:cNvPr>
          <p:cNvSpPr>
            <a:spLocks noGrp="1" noChangeArrowheads="1"/>
          </p:cNvSpPr>
          <p:nvPr>
            <p:ph type="sldNum" sz="quarter" idx="5"/>
          </p:nvPr>
        </p:nvSpPr>
        <p:spPr>
          <a:ln/>
        </p:spPr>
        <p:txBody>
          <a:bodyPr/>
          <a:lstStyle/>
          <a:p>
            <a:fld id="{4802D355-EDB6-41F7-8F0D-841D420E1931}" type="slidenum">
              <a:rPr lang="en-US" altLang="zh-CN"/>
              <a:pPr/>
              <a:t>68</a:t>
            </a:fld>
            <a:endParaRPr lang="en-US" altLang="zh-CN"/>
          </a:p>
        </p:txBody>
      </p:sp>
      <p:sp>
        <p:nvSpPr>
          <p:cNvPr id="683010" name="Rectangle 2">
            <a:extLst>
              <a:ext uri="{FF2B5EF4-FFF2-40B4-BE49-F238E27FC236}">
                <a16:creationId xmlns:a16="http://schemas.microsoft.com/office/drawing/2014/main" id="{6827196A-7EA2-4748-B09F-88E58B08E6A4}"/>
              </a:ext>
            </a:extLst>
          </p:cNvPr>
          <p:cNvSpPr>
            <a:spLocks noGrp="1" noRot="1" noChangeAspect="1" noChangeArrowheads="1" noTextEdit="1"/>
          </p:cNvSpPr>
          <p:nvPr>
            <p:ph type="sldImg"/>
          </p:nvPr>
        </p:nvSpPr>
        <p:spPr>
          <a:ln/>
        </p:spPr>
      </p:sp>
      <p:sp>
        <p:nvSpPr>
          <p:cNvPr id="683011" name="Rectangle 3">
            <a:extLst>
              <a:ext uri="{FF2B5EF4-FFF2-40B4-BE49-F238E27FC236}">
                <a16:creationId xmlns:a16="http://schemas.microsoft.com/office/drawing/2014/main" id="{F2FFDC4C-66D7-49AB-83BE-05E30E60F418}"/>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2BC51F-4099-44B3-9BD8-44353E105F11}"/>
              </a:ext>
            </a:extLst>
          </p:cNvPr>
          <p:cNvSpPr>
            <a:spLocks noGrp="1" noChangeArrowheads="1"/>
          </p:cNvSpPr>
          <p:nvPr>
            <p:ph type="sldNum" sz="quarter" idx="5"/>
          </p:nvPr>
        </p:nvSpPr>
        <p:spPr>
          <a:ln/>
        </p:spPr>
        <p:txBody>
          <a:bodyPr/>
          <a:lstStyle/>
          <a:p>
            <a:fld id="{7530A5CE-AB5E-4F0F-9387-32FF3F7F19EC}" type="slidenum">
              <a:rPr lang="en-US" altLang="zh-CN"/>
              <a:pPr/>
              <a:t>69</a:t>
            </a:fld>
            <a:endParaRPr lang="en-US" altLang="zh-CN"/>
          </a:p>
        </p:txBody>
      </p:sp>
      <p:sp>
        <p:nvSpPr>
          <p:cNvPr id="586754" name="Rectangle 2">
            <a:extLst>
              <a:ext uri="{FF2B5EF4-FFF2-40B4-BE49-F238E27FC236}">
                <a16:creationId xmlns:a16="http://schemas.microsoft.com/office/drawing/2014/main" id="{00389DE5-C68C-4446-A851-87BA2B443FAB}"/>
              </a:ext>
            </a:extLst>
          </p:cNvPr>
          <p:cNvSpPr>
            <a:spLocks noGrp="1" noRot="1" noChangeAspect="1" noChangeArrowheads="1" noTextEdit="1"/>
          </p:cNvSpPr>
          <p:nvPr>
            <p:ph type="sldImg"/>
          </p:nvPr>
        </p:nvSpPr>
        <p:spPr>
          <a:ln/>
        </p:spPr>
      </p:sp>
      <p:sp>
        <p:nvSpPr>
          <p:cNvPr id="586755" name="Rectangle 3">
            <a:extLst>
              <a:ext uri="{FF2B5EF4-FFF2-40B4-BE49-F238E27FC236}">
                <a16:creationId xmlns:a16="http://schemas.microsoft.com/office/drawing/2014/main" id="{9965F58F-E913-49E5-AEAB-4D63DB1B77BA}"/>
              </a:ext>
            </a:extLst>
          </p:cNvPr>
          <p:cNvSpPr>
            <a:spLocks noGrp="1" noChangeArrowheads="1"/>
          </p:cNvSpPr>
          <p:nvPr>
            <p:ph type="body" idx="1"/>
          </p:nvPr>
        </p:nvSpPr>
        <p:spPr/>
        <p:txBody>
          <a:bodyPr/>
          <a:lstStyle/>
          <a:p>
            <a:r>
              <a:rPr lang="en-US" altLang="zh-CN" dirty="0"/>
              <a:t>Channels 31 to 255 (225 channels) are used for downstream data transfer and control. One channel is for control, and 224 channels are for data. If there are 224 channels, we can achieve up to 224 × 4000 × 15, or 13.4 Mbps.</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FE624E-F365-412B-B5CA-E170F10B046C}"/>
              </a:ext>
            </a:extLst>
          </p:cNvPr>
          <p:cNvSpPr>
            <a:spLocks noGrp="1" noChangeArrowheads="1"/>
          </p:cNvSpPr>
          <p:nvPr>
            <p:ph type="sldNum" sz="quarter" idx="5"/>
          </p:nvPr>
        </p:nvSpPr>
        <p:spPr>
          <a:ln/>
        </p:spPr>
        <p:txBody>
          <a:bodyPr/>
          <a:lstStyle/>
          <a:p>
            <a:fld id="{7F2A074D-9B5E-4F37-82B2-884ED37341EE}" type="slidenum">
              <a:rPr lang="en-US" altLang="zh-CN"/>
              <a:pPr/>
              <a:t>7</a:t>
            </a:fld>
            <a:endParaRPr lang="en-US" altLang="zh-CN"/>
          </a:p>
        </p:txBody>
      </p:sp>
      <p:sp>
        <p:nvSpPr>
          <p:cNvPr id="501762" name="Rectangle 2">
            <a:extLst>
              <a:ext uri="{FF2B5EF4-FFF2-40B4-BE49-F238E27FC236}">
                <a16:creationId xmlns:a16="http://schemas.microsoft.com/office/drawing/2014/main" id="{036F2C81-374C-452F-8300-40F3B326A30F}"/>
              </a:ext>
            </a:extLst>
          </p:cNvPr>
          <p:cNvSpPr>
            <a:spLocks noGrp="1" noRot="1" noChangeAspect="1" noChangeArrowheads="1" noTextEdit="1"/>
          </p:cNvSpPr>
          <p:nvPr>
            <p:ph type="sldImg"/>
          </p:nvPr>
        </p:nvSpPr>
        <p:spPr>
          <a:ln/>
        </p:spPr>
      </p:sp>
      <p:sp>
        <p:nvSpPr>
          <p:cNvPr id="501763" name="Rectangle 3">
            <a:extLst>
              <a:ext uri="{FF2B5EF4-FFF2-40B4-BE49-F238E27FC236}">
                <a16:creationId xmlns:a16="http://schemas.microsoft.com/office/drawing/2014/main" id="{0663852F-0077-40B0-9F24-B88EB3CEE0AF}"/>
              </a:ext>
            </a:extLst>
          </p:cNvPr>
          <p:cNvSpPr>
            <a:spLocks noGrp="1" noChangeArrowheads="1"/>
          </p:cNvSpPr>
          <p:nvPr>
            <p:ph type="body" idx="1"/>
          </p:nvPr>
        </p:nvSpPr>
        <p:spPr/>
        <p:txBody>
          <a:bodyPr/>
          <a:lstStyle/>
          <a:p>
            <a:r>
              <a:rPr lang="en-US" altLang="zh-CN" dirty="0"/>
              <a:t>Fiber distribute data interface</a:t>
            </a:r>
            <a:endParaRPr lang="zh-CN" altLang="zh-CN" dirty="0"/>
          </a:p>
        </p:txBody>
      </p:sp>
    </p:spTree>
    <p:extLst>
      <p:ext uri="{BB962C8B-B14F-4D97-AF65-F5344CB8AC3E}">
        <p14:creationId xmlns:p14="http://schemas.microsoft.com/office/powerpoint/2010/main" val="31856937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DAA34B-A437-4939-98E9-7BB5949369A0}"/>
              </a:ext>
            </a:extLst>
          </p:cNvPr>
          <p:cNvSpPr>
            <a:spLocks noGrp="1" noChangeArrowheads="1"/>
          </p:cNvSpPr>
          <p:nvPr>
            <p:ph type="sldNum" sz="quarter" idx="5"/>
          </p:nvPr>
        </p:nvSpPr>
        <p:spPr>
          <a:ln/>
        </p:spPr>
        <p:txBody>
          <a:bodyPr/>
          <a:lstStyle/>
          <a:p>
            <a:fld id="{5B0E25B3-C71E-4F3C-BEDB-BFE1B88FFA37}" type="slidenum">
              <a:rPr lang="en-US" altLang="zh-CN"/>
              <a:pPr/>
              <a:t>70</a:t>
            </a:fld>
            <a:endParaRPr lang="en-US" altLang="zh-CN"/>
          </a:p>
        </p:txBody>
      </p:sp>
      <p:sp>
        <p:nvSpPr>
          <p:cNvPr id="631810" name="Rectangle 2">
            <a:extLst>
              <a:ext uri="{FF2B5EF4-FFF2-40B4-BE49-F238E27FC236}">
                <a16:creationId xmlns:a16="http://schemas.microsoft.com/office/drawing/2014/main" id="{831DDE4B-5036-4A52-870C-E82B976E02A0}"/>
              </a:ext>
            </a:extLst>
          </p:cNvPr>
          <p:cNvSpPr>
            <a:spLocks noGrp="1" noRot="1" noChangeAspect="1" noChangeArrowheads="1" noTextEdit="1"/>
          </p:cNvSpPr>
          <p:nvPr>
            <p:ph type="sldImg"/>
          </p:nvPr>
        </p:nvSpPr>
        <p:spPr>
          <a:ln/>
        </p:spPr>
      </p:sp>
      <p:sp>
        <p:nvSpPr>
          <p:cNvPr id="631811" name="Rectangle 3">
            <a:extLst>
              <a:ext uri="{FF2B5EF4-FFF2-40B4-BE49-F238E27FC236}">
                <a16:creationId xmlns:a16="http://schemas.microsoft.com/office/drawing/2014/main" id="{F4B83D2A-FE62-4755-B0D9-0CEF863F50D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6F8C8B-AAC6-4487-B621-91BB9EA2B175}"/>
              </a:ext>
            </a:extLst>
          </p:cNvPr>
          <p:cNvSpPr>
            <a:spLocks noGrp="1" noChangeArrowheads="1"/>
          </p:cNvSpPr>
          <p:nvPr>
            <p:ph type="sldNum" sz="quarter" idx="5"/>
          </p:nvPr>
        </p:nvSpPr>
        <p:spPr>
          <a:ln/>
        </p:spPr>
        <p:txBody>
          <a:bodyPr/>
          <a:lstStyle/>
          <a:p>
            <a:fld id="{22CD7511-16CE-4138-9098-A5686A904528}" type="slidenum">
              <a:rPr lang="en-US" altLang="zh-CN"/>
              <a:pPr/>
              <a:t>71</a:t>
            </a:fld>
            <a:endParaRPr lang="en-US" altLang="zh-CN"/>
          </a:p>
        </p:txBody>
      </p:sp>
      <p:sp>
        <p:nvSpPr>
          <p:cNvPr id="587778" name="Rectangle 2">
            <a:extLst>
              <a:ext uri="{FF2B5EF4-FFF2-40B4-BE49-F238E27FC236}">
                <a16:creationId xmlns:a16="http://schemas.microsoft.com/office/drawing/2014/main" id="{89B86D57-4797-4123-A45B-555B52E8E544}"/>
              </a:ext>
            </a:extLst>
          </p:cNvPr>
          <p:cNvSpPr>
            <a:spLocks noGrp="1" noRot="1" noChangeAspect="1" noChangeArrowheads="1" noTextEdit="1"/>
          </p:cNvSpPr>
          <p:nvPr>
            <p:ph type="sldImg"/>
          </p:nvPr>
        </p:nvSpPr>
        <p:spPr>
          <a:ln/>
        </p:spPr>
      </p:sp>
      <p:sp>
        <p:nvSpPr>
          <p:cNvPr id="587779" name="Rectangle 3">
            <a:extLst>
              <a:ext uri="{FF2B5EF4-FFF2-40B4-BE49-F238E27FC236}">
                <a16:creationId xmlns:a16="http://schemas.microsoft.com/office/drawing/2014/main" id="{2B0527D5-F481-43F0-BDA5-3FDC236A2CCF}"/>
              </a:ext>
            </a:extLst>
          </p:cNvPr>
          <p:cNvSpPr>
            <a:spLocks noGrp="1" noChangeArrowheads="1"/>
          </p:cNvSpPr>
          <p:nvPr>
            <p:ph type="body" idx="1"/>
          </p:nvPr>
        </p:nvSpPr>
        <p:spPr/>
        <p:txBody>
          <a:bodyPr/>
          <a:lstStyle/>
          <a:p>
            <a:r>
              <a:rPr lang="en-US" altLang="zh-CN" dirty="0"/>
              <a:t>This coaxial cable has a bandwidth that ranges from 5 to 750 MHz (approximately). The cable company has divided this bandwidth into three bands: video, downstream data, and upstream data</a:t>
            </a:r>
            <a:endParaRPr lang="zh-CN" altLang="zh-C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AA4098-4D3D-4C19-B30B-CB0EEB2F8A42}"/>
              </a:ext>
            </a:extLst>
          </p:cNvPr>
          <p:cNvSpPr>
            <a:spLocks noGrp="1" noChangeArrowheads="1"/>
          </p:cNvSpPr>
          <p:nvPr>
            <p:ph type="sldNum" sz="quarter" idx="5"/>
          </p:nvPr>
        </p:nvSpPr>
        <p:spPr>
          <a:ln/>
        </p:spPr>
        <p:txBody>
          <a:bodyPr/>
          <a:lstStyle/>
          <a:p>
            <a:fld id="{2D51EAFB-2246-45FA-8B5F-7BAE855AE246}" type="slidenum">
              <a:rPr lang="en-US" altLang="zh-CN"/>
              <a:pPr/>
              <a:t>72</a:t>
            </a:fld>
            <a:endParaRPr lang="en-US" altLang="zh-CN"/>
          </a:p>
        </p:txBody>
      </p:sp>
      <p:sp>
        <p:nvSpPr>
          <p:cNvPr id="591874" name="Rectangle 2">
            <a:extLst>
              <a:ext uri="{FF2B5EF4-FFF2-40B4-BE49-F238E27FC236}">
                <a16:creationId xmlns:a16="http://schemas.microsoft.com/office/drawing/2014/main" id="{7E20A9D5-D0A4-4E9D-8557-06793D8EB53D}"/>
              </a:ext>
            </a:extLst>
          </p:cNvPr>
          <p:cNvSpPr>
            <a:spLocks noGrp="1" noRot="1" noChangeAspect="1" noChangeArrowheads="1" noTextEdit="1"/>
          </p:cNvSpPr>
          <p:nvPr>
            <p:ph type="sldImg"/>
          </p:nvPr>
        </p:nvSpPr>
        <p:spPr>
          <a:ln/>
        </p:spPr>
      </p:sp>
      <p:sp>
        <p:nvSpPr>
          <p:cNvPr id="591875" name="Rectangle 3">
            <a:extLst>
              <a:ext uri="{FF2B5EF4-FFF2-40B4-BE49-F238E27FC236}">
                <a16:creationId xmlns:a16="http://schemas.microsoft.com/office/drawing/2014/main" id="{E6F8EDA9-5A09-4C6E-91F9-EC111D89F63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有线电视网络</a:t>
            </a:r>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69BD1EDA-AF99-44FB-9AC8-F3C33F4F7A96}" type="slidenum">
              <a:rPr lang="en-US" altLang="zh-CN" smtClean="0"/>
              <a:pPr/>
              <a:t>73</a:t>
            </a:fld>
            <a:endParaRPr lang="en-US" altLang="zh-CN"/>
          </a:p>
        </p:txBody>
      </p:sp>
    </p:spTree>
    <p:extLst>
      <p:ext uri="{BB962C8B-B14F-4D97-AF65-F5344CB8AC3E}">
        <p14:creationId xmlns:p14="http://schemas.microsoft.com/office/powerpoint/2010/main" val="2325808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subscriber must wait until the channel is available. The situation is similar to CSMA discussed for Ethernet LANs. </a:t>
            </a:r>
            <a:endParaRPr lang="zh-CN" altLang="en-US" dirty="0"/>
          </a:p>
        </p:txBody>
      </p:sp>
      <p:sp>
        <p:nvSpPr>
          <p:cNvPr id="4" name="页眉占位符 3"/>
          <p:cNvSpPr>
            <a:spLocks noGrp="1"/>
          </p:cNvSpPr>
          <p:nvPr>
            <p:ph type="hdr" sz="quarter"/>
          </p:nvPr>
        </p:nvSpPr>
        <p:spPr/>
        <p:txBody>
          <a:bodyPr/>
          <a:lstStyle/>
          <a:p>
            <a:r>
              <a:rPr lang="en-US" altLang="zh-CN"/>
              <a:t>网络工程系</a:t>
            </a:r>
          </a:p>
        </p:txBody>
      </p:sp>
      <p:sp>
        <p:nvSpPr>
          <p:cNvPr id="5" name="日期占位符 4"/>
          <p:cNvSpPr>
            <a:spLocks noGrp="1"/>
          </p:cNvSpPr>
          <p:nvPr>
            <p:ph type="dt" idx="1"/>
          </p:nvPr>
        </p:nvSpPr>
        <p:spPr/>
        <p:txBody>
          <a:bodyPr/>
          <a:lstStyle/>
          <a:p>
            <a:r>
              <a:rPr lang="zh-CN" altLang="en-US"/>
              <a:t>yn@uestc.edu.cn</a:t>
            </a:r>
            <a:endParaRPr lang="en-US" altLang="zh-CN"/>
          </a:p>
        </p:txBody>
      </p:sp>
      <p:sp>
        <p:nvSpPr>
          <p:cNvPr id="6" name="页脚占位符 5"/>
          <p:cNvSpPr>
            <a:spLocks noGrp="1"/>
          </p:cNvSpPr>
          <p:nvPr>
            <p:ph type="ftr" sz="quarter" idx="4"/>
          </p:nvPr>
        </p:nvSpPr>
        <p:spPr/>
        <p:txBody>
          <a:bodyPr/>
          <a:lstStyle/>
          <a:p>
            <a:r>
              <a:rPr lang="en-US" altLang="zh-CN"/>
              <a:t>电子科大通信学院</a:t>
            </a:r>
          </a:p>
        </p:txBody>
      </p:sp>
      <p:sp>
        <p:nvSpPr>
          <p:cNvPr id="7" name="灯片编号占位符 6"/>
          <p:cNvSpPr>
            <a:spLocks noGrp="1"/>
          </p:cNvSpPr>
          <p:nvPr>
            <p:ph type="sldNum" sz="quarter" idx="5"/>
          </p:nvPr>
        </p:nvSpPr>
        <p:spPr/>
        <p:txBody>
          <a:bodyPr/>
          <a:lstStyle/>
          <a:p>
            <a:fld id="{69BD1EDA-AF99-44FB-9AC8-F3C33F4F7A96}" type="slidenum">
              <a:rPr lang="en-US" altLang="zh-CN" smtClean="0"/>
              <a:pPr/>
              <a:t>74</a:t>
            </a:fld>
            <a:endParaRPr lang="en-US" altLang="zh-CN"/>
          </a:p>
        </p:txBody>
      </p:sp>
    </p:spTree>
    <p:extLst>
      <p:ext uri="{BB962C8B-B14F-4D97-AF65-F5344CB8AC3E}">
        <p14:creationId xmlns:p14="http://schemas.microsoft.com/office/powerpoint/2010/main" val="2569336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568A79-F288-4659-8A92-4A5DEC9FDA1A}"/>
              </a:ext>
            </a:extLst>
          </p:cNvPr>
          <p:cNvSpPr>
            <a:spLocks noGrp="1" noChangeArrowheads="1"/>
          </p:cNvSpPr>
          <p:nvPr>
            <p:ph type="sldNum" sz="quarter" idx="5"/>
          </p:nvPr>
        </p:nvSpPr>
        <p:spPr>
          <a:ln/>
        </p:spPr>
        <p:txBody>
          <a:bodyPr/>
          <a:lstStyle/>
          <a:p>
            <a:fld id="{65C976F1-BF54-4931-BD47-202857B01FE1}" type="slidenum">
              <a:rPr lang="en-US" altLang="zh-CN"/>
              <a:pPr/>
              <a:t>75</a:t>
            </a:fld>
            <a:endParaRPr lang="en-US" altLang="zh-CN"/>
          </a:p>
        </p:txBody>
      </p:sp>
      <p:sp>
        <p:nvSpPr>
          <p:cNvPr id="740354" name="Rectangle 2">
            <a:extLst>
              <a:ext uri="{FF2B5EF4-FFF2-40B4-BE49-F238E27FC236}">
                <a16:creationId xmlns:a16="http://schemas.microsoft.com/office/drawing/2014/main" id="{C90BB74E-55A8-441F-B0A5-63C2906C5915}"/>
              </a:ext>
            </a:extLst>
          </p:cNvPr>
          <p:cNvSpPr>
            <a:spLocks noGrp="1" noRot="1" noChangeAspect="1" noChangeArrowheads="1" noTextEdit="1"/>
          </p:cNvSpPr>
          <p:nvPr>
            <p:ph type="sldImg"/>
          </p:nvPr>
        </p:nvSpPr>
        <p:spPr>
          <a:ln/>
        </p:spPr>
      </p:sp>
      <p:sp>
        <p:nvSpPr>
          <p:cNvPr id="740355" name="Rectangle 3">
            <a:extLst>
              <a:ext uri="{FF2B5EF4-FFF2-40B4-BE49-F238E27FC236}">
                <a16:creationId xmlns:a16="http://schemas.microsoft.com/office/drawing/2014/main" id="{81B196AE-7F10-40F7-9FDC-5BF53C0E743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CF983E-EB50-4546-BE2E-3E5387D35E1B}"/>
              </a:ext>
            </a:extLst>
          </p:cNvPr>
          <p:cNvSpPr>
            <a:spLocks noGrp="1" noChangeArrowheads="1"/>
          </p:cNvSpPr>
          <p:nvPr>
            <p:ph type="sldNum" sz="quarter" idx="5"/>
          </p:nvPr>
        </p:nvSpPr>
        <p:spPr>
          <a:ln/>
        </p:spPr>
        <p:txBody>
          <a:bodyPr/>
          <a:lstStyle/>
          <a:p>
            <a:fld id="{3431B109-694C-4ADF-9692-5E2EB5C60080}" type="slidenum">
              <a:rPr lang="en-US" altLang="zh-CN"/>
              <a:pPr/>
              <a:t>76</a:t>
            </a:fld>
            <a:endParaRPr lang="en-US" altLang="zh-CN"/>
          </a:p>
        </p:txBody>
      </p:sp>
      <p:sp>
        <p:nvSpPr>
          <p:cNvPr id="742402" name="Rectangle 2">
            <a:extLst>
              <a:ext uri="{FF2B5EF4-FFF2-40B4-BE49-F238E27FC236}">
                <a16:creationId xmlns:a16="http://schemas.microsoft.com/office/drawing/2014/main" id="{D3CD210A-BEE1-486B-925F-D5BD621A3636}"/>
              </a:ext>
            </a:extLst>
          </p:cNvPr>
          <p:cNvSpPr>
            <a:spLocks noGrp="1" noRot="1" noChangeAspect="1" noChangeArrowheads="1" noTextEdit="1"/>
          </p:cNvSpPr>
          <p:nvPr>
            <p:ph type="sldImg"/>
          </p:nvPr>
        </p:nvSpPr>
        <p:spPr>
          <a:ln/>
        </p:spPr>
      </p:sp>
      <p:sp>
        <p:nvSpPr>
          <p:cNvPr id="742403" name="Rectangle 3">
            <a:extLst>
              <a:ext uri="{FF2B5EF4-FFF2-40B4-BE49-F238E27FC236}">
                <a16:creationId xmlns:a16="http://schemas.microsoft.com/office/drawing/2014/main" id="{74CEC346-9032-4839-860B-D99358E2306C}"/>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ANSI created a set of standards called Synchronous Optical Network (SONET) to handle the use of fiber-optic cables.</a:t>
            </a:r>
            <a:endParaRPr lang="zh-CN" altLang="zh-CN" dirty="0"/>
          </a:p>
          <a:p>
            <a:endParaRPr lang="zh-CN" altLang="zh-C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F568E1-D2DE-4FFF-B64A-61A40BB3182B}"/>
              </a:ext>
            </a:extLst>
          </p:cNvPr>
          <p:cNvSpPr>
            <a:spLocks noGrp="1" noChangeArrowheads="1"/>
          </p:cNvSpPr>
          <p:nvPr>
            <p:ph type="sldNum" sz="quarter" idx="5"/>
          </p:nvPr>
        </p:nvSpPr>
        <p:spPr>
          <a:ln/>
        </p:spPr>
        <p:txBody>
          <a:bodyPr/>
          <a:lstStyle/>
          <a:p>
            <a:fld id="{EE228077-C07C-4376-8172-E646CEEC26B1}" type="slidenum">
              <a:rPr lang="en-US" altLang="zh-CN"/>
              <a:pPr/>
              <a:t>77</a:t>
            </a:fld>
            <a:endParaRPr lang="en-US" altLang="zh-CN"/>
          </a:p>
        </p:txBody>
      </p:sp>
      <p:sp>
        <p:nvSpPr>
          <p:cNvPr id="593922" name="Rectangle 2">
            <a:extLst>
              <a:ext uri="{FF2B5EF4-FFF2-40B4-BE49-F238E27FC236}">
                <a16:creationId xmlns:a16="http://schemas.microsoft.com/office/drawing/2014/main" id="{B88FFEB8-127B-4634-9074-6C63717DB2CA}"/>
              </a:ext>
            </a:extLst>
          </p:cNvPr>
          <p:cNvSpPr>
            <a:spLocks noGrp="1" noRot="1" noChangeAspect="1" noChangeArrowheads="1" noTextEdit="1"/>
          </p:cNvSpPr>
          <p:nvPr>
            <p:ph type="sldImg"/>
          </p:nvPr>
        </p:nvSpPr>
        <p:spPr>
          <a:ln/>
        </p:spPr>
      </p:sp>
      <p:sp>
        <p:nvSpPr>
          <p:cNvPr id="593923" name="Rectangle 3">
            <a:extLst>
              <a:ext uri="{FF2B5EF4-FFF2-40B4-BE49-F238E27FC236}">
                <a16:creationId xmlns:a16="http://schemas.microsoft.com/office/drawing/2014/main" id="{AB054E74-D93F-4316-8AB2-62C369DB4241}"/>
              </a:ext>
            </a:extLst>
          </p:cNvPr>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F568E1-D2DE-4FFF-B64A-61A40BB3182B}"/>
              </a:ext>
            </a:extLst>
          </p:cNvPr>
          <p:cNvSpPr>
            <a:spLocks noGrp="1" noChangeArrowheads="1"/>
          </p:cNvSpPr>
          <p:nvPr>
            <p:ph type="sldNum" sz="quarter" idx="5"/>
          </p:nvPr>
        </p:nvSpPr>
        <p:spPr>
          <a:ln/>
        </p:spPr>
        <p:txBody>
          <a:bodyPr/>
          <a:lstStyle/>
          <a:p>
            <a:fld id="{EE228077-C07C-4376-8172-E646CEEC26B1}" type="slidenum">
              <a:rPr lang="en-US" altLang="zh-CN"/>
              <a:pPr/>
              <a:t>78</a:t>
            </a:fld>
            <a:endParaRPr lang="en-US" altLang="zh-CN"/>
          </a:p>
        </p:txBody>
      </p:sp>
      <p:sp>
        <p:nvSpPr>
          <p:cNvPr id="593922" name="Rectangle 2">
            <a:extLst>
              <a:ext uri="{FF2B5EF4-FFF2-40B4-BE49-F238E27FC236}">
                <a16:creationId xmlns:a16="http://schemas.microsoft.com/office/drawing/2014/main" id="{B88FFEB8-127B-4634-9074-6C63717DB2CA}"/>
              </a:ext>
            </a:extLst>
          </p:cNvPr>
          <p:cNvSpPr>
            <a:spLocks noGrp="1" noRot="1" noChangeAspect="1" noChangeArrowheads="1" noTextEdit="1"/>
          </p:cNvSpPr>
          <p:nvPr>
            <p:ph type="sldImg"/>
          </p:nvPr>
        </p:nvSpPr>
        <p:spPr>
          <a:ln/>
        </p:spPr>
      </p:sp>
      <p:sp>
        <p:nvSpPr>
          <p:cNvPr id="593923" name="Rectangle 3">
            <a:extLst>
              <a:ext uri="{FF2B5EF4-FFF2-40B4-BE49-F238E27FC236}">
                <a16:creationId xmlns:a16="http://schemas.microsoft.com/office/drawing/2014/main" id="{AB054E74-D93F-4316-8AB2-62C369DB4241}"/>
              </a:ext>
            </a:extLst>
          </p:cNvPr>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273306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6D3C28-5964-4C33-A024-FA5935726D06}"/>
              </a:ext>
            </a:extLst>
          </p:cNvPr>
          <p:cNvSpPr>
            <a:spLocks noGrp="1" noChangeArrowheads="1"/>
          </p:cNvSpPr>
          <p:nvPr>
            <p:ph type="sldNum" sz="quarter" idx="5"/>
          </p:nvPr>
        </p:nvSpPr>
        <p:spPr>
          <a:ln/>
        </p:spPr>
        <p:txBody>
          <a:bodyPr/>
          <a:lstStyle/>
          <a:p>
            <a:fld id="{337A666E-82CB-43A4-8ADA-21573EF42C25}" type="slidenum">
              <a:rPr lang="en-US" altLang="zh-CN"/>
              <a:pPr/>
              <a:t>79</a:t>
            </a:fld>
            <a:endParaRPr lang="en-US" altLang="zh-CN"/>
          </a:p>
        </p:txBody>
      </p:sp>
      <p:sp>
        <p:nvSpPr>
          <p:cNvPr id="637954" name="Rectangle 2">
            <a:extLst>
              <a:ext uri="{FF2B5EF4-FFF2-40B4-BE49-F238E27FC236}">
                <a16:creationId xmlns:a16="http://schemas.microsoft.com/office/drawing/2014/main" id="{CF00742E-2B86-43F1-A9B7-D277752B1E8A}"/>
              </a:ext>
            </a:extLst>
          </p:cNvPr>
          <p:cNvSpPr>
            <a:spLocks noGrp="1" noRot="1" noChangeAspect="1" noChangeArrowheads="1" noTextEdit="1"/>
          </p:cNvSpPr>
          <p:nvPr>
            <p:ph type="sldImg"/>
          </p:nvPr>
        </p:nvSpPr>
        <p:spPr>
          <a:ln/>
        </p:spPr>
      </p:sp>
      <p:sp>
        <p:nvSpPr>
          <p:cNvPr id="637955" name="Rectangle 3">
            <a:extLst>
              <a:ext uri="{FF2B5EF4-FFF2-40B4-BE49-F238E27FC236}">
                <a16:creationId xmlns:a16="http://schemas.microsoft.com/office/drawing/2014/main" id="{189FFE18-6050-4A1E-AEAB-A342B1A402D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2154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FE624E-F365-412B-B5CA-E170F10B046C}"/>
              </a:ext>
            </a:extLst>
          </p:cNvPr>
          <p:cNvSpPr>
            <a:spLocks noGrp="1" noChangeArrowheads="1"/>
          </p:cNvSpPr>
          <p:nvPr>
            <p:ph type="sldNum" sz="quarter" idx="5"/>
          </p:nvPr>
        </p:nvSpPr>
        <p:spPr>
          <a:ln/>
        </p:spPr>
        <p:txBody>
          <a:bodyPr/>
          <a:lstStyle/>
          <a:p>
            <a:fld id="{7F2A074D-9B5E-4F37-82B2-884ED37341EE}" type="slidenum">
              <a:rPr lang="en-US" altLang="zh-CN"/>
              <a:pPr/>
              <a:t>8</a:t>
            </a:fld>
            <a:endParaRPr lang="en-US" altLang="zh-CN"/>
          </a:p>
        </p:txBody>
      </p:sp>
      <p:sp>
        <p:nvSpPr>
          <p:cNvPr id="501762" name="Rectangle 2">
            <a:extLst>
              <a:ext uri="{FF2B5EF4-FFF2-40B4-BE49-F238E27FC236}">
                <a16:creationId xmlns:a16="http://schemas.microsoft.com/office/drawing/2014/main" id="{036F2C81-374C-452F-8300-40F3B326A30F}"/>
              </a:ext>
            </a:extLst>
          </p:cNvPr>
          <p:cNvSpPr>
            <a:spLocks noRot="1" noChangeArrowheads="1" noTextEdit="1"/>
          </p:cNvSpPr>
          <p:nvPr>
            <p:ph type="sldImg"/>
          </p:nvPr>
        </p:nvSpPr>
        <p:spPr>
          <a:ln/>
        </p:spPr>
      </p:sp>
      <p:sp>
        <p:nvSpPr>
          <p:cNvPr id="501763" name="Rectangle 3">
            <a:extLst>
              <a:ext uri="{FF2B5EF4-FFF2-40B4-BE49-F238E27FC236}">
                <a16:creationId xmlns:a16="http://schemas.microsoft.com/office/drawing/2014/main" id="{0663852F-0077-40B0-9F24-B88EB3CEE0A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0C6F005-EA7F-4ED9-8E66-A393072FE77A}"/>
              </a:ext>
            </a:extLst>
          </p:cNvPr>
          <p:cNvSpPr>
            <a:spLocks noGrp="1" noChangeArrowheads="1"/>
          </p:cNvSpPr>
          <p:nvPr>
            <p:ph type="sldNum" sz="quarter" idx="5"/>
          </p:nvPr>
        </p:nvSpPr>
        <p:spPr>
          <a:ln/>
        </p:spPr>
        <p:txBody>
          <a:bodyPr/>
          <a:lstStyle/>
          <a:p>
            <a:fld id="{9941A728-5581-4842-BB48-7C2335152940}" type="slidenum">
              <a:rPr lang="en-US" altLang="zh-CN"/>
              <a:pPr/>
              <a:t>80</a:t>
            </a:fld>
            <a:endParaRPr lang="en-US" altLang="zh-CN"/>
          </a:p>
        </p:txBody>
      </p:sp>
      <p:sp>
        <p:nvSpPr>
          <p:cNvPr id="652290" name="Rectangle 2">
            <a:extLst>
              <a:ext uri="{FF2B5EF4-FFF2-40B4-BE49-F238E27FC236}">
                <a16:creationId xmlns:a16="http://schemas.microsoft.com/office/drawing/2014/main" id="{BB07973E-BDB2-4630-9B3D-DC99FC3D7730}"/>
              </a:ext>
            </a:extLst>
          </p:cNvPr>
          <p:cNvSpPr>
            <a:spLocks noGrp="1" noRot="1" noChangeAspect="1" noChangeArrowheads="1" noTextEdit="1"/>
          </p:cNvSpPr>
          <p:nvPr>
            <p:ph type="sldImg"/>
          </p:nvPr>
        </p:nvSpPr>
        <p:spPr>
          <a:ln/>
        </p:spPr>
      </p:sp>
      <p:sp>
        <p:nvSpPr>
          <p:cNvPr id="652291" name="Rectangle 3">
            <a:extLst>
              <a:ext uri="{FF2B5EF4-FFF2-40B4-BE49-F238E27FC236}">
                <a16:creationId xmlns:a16="http://schemas.microsoft.com/office/drawing/2014/main" id="{9AF7BEF5-94AF-4CF7-B5B0-2C6EB217681F}"/>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6A214E-81D1-44D0-8AE8-553D2361D7DE}"/>
              </a:ext>
            </a:extLst>
          </p:cNvPr>
          <p:cNvSpPr>
            <a:spLocks noGrp="1" noChangeArrowheads="1"/>
          </p:cNvSpPr>
          <p:nvPr>
            <p:ph type="sldNum" sz="quarter" idx="5"/>
          </p:nvPr>
        </p:nvSpPr>
        <p:spPr>
          <a:ln/>
        </p:spPr>
        <p:txBody>
          <a:bodyPr/>
          <a:lstStyle/>
          <a:p>
            <a:fld id="{9C127C16-24A9-4C5F-86C0-1924366FDC27}" type="slidenum">
              <a:rPr lang="en-US" altLang="zh-CN"/>
              <a:pPr/>
              <a:t>81</a:t>
            </a:fld>
            <a:endParaRPr lang="en-US" altLang="zh-CN"/>
          </a:p>
        </p:txBody>
      </p:sp>
      <p:sp>
        <p:nvSpPr>
          <p:cNvPr id="654338" name="Rectangle 2">
            <a:extLst>
              <a:ext uri="{FF2B5EF4-FFF2-40B4-BE49-F238E27FC236}">
                <a16:creationId xmlns:a16="http://schemas.microsoft.com/office/drawing/2014/main" id="{1B955D4E-98CD-4183-91FC-62BB79C912B7}"/>
              </a:ext>
            </a:extLst>
          </p:cNvPr>
          <p:cNvSpPr>
            <a:spLocks noGrp="1" noRot="1" noChangeAspect="1" noChangeArrowheads="1" noTextEdit="1"/>
          </p:cNvSpPr>
          <p:nvPr>
            <p:ph type="sldImg"/>
          </p:nvPr>
        </p:nvSpPr>
        <p:spPr>
          <a:ln/>
        </p:spPr>
      </p:sp>
      <p:sp>
        <p:nvSpPr>
          <p:cNvPr id="654339" name="Rectangle 3">
            <a:extLst>
              <a:ext uri="{FF2B5EF4-FFF2-40B4-BE49-F238E27FC236}">
                <a16:creationId xmlns:a16="http://schemas.microsoft.com/office/drawing/2014/main" id="{7DBE75CF-5461-4AD5-A39D-9FEAD48648A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F77D51-3FB6-4B8B-8E14-13B4B9072C92}"/>
              </a:ext>
            </a:extLst>
          </p:cNvPr>
          <p:cNvSpPr>
            <a:spLocks noGrp="1" noChangeArrowheads="1"/>
          </p:cNvSpPr>
          <p:nvPr>
            <p:ph type="sldNum" sz="quarter" idx="5"/>
          </p:nvPr>
        </p:nvSpPr>
        <p:spPr>
          <a:ln/>
        </p:spPr>
        <p:txBody>
          <a:bodyPr/>
          <a:lstStyle/>
          <a:p>
            <a:fld id="{C8F3C8B0-F65C-4D86-948E-8A8F88C4295B}" type="slidenum">
              <a:rPr lang="en-US" altLang="zh-CN"/>
              <a:pPr/>
              <a:t>82</a:t>
            </a:fld>
            <a:endParaRPr lang="en-US" altLang="zh-CN"/>
          </a:p>
        </p:txBody>
      </p:sp>
      <p:sp>
        <p:nvSpPr>
          <p:cNvPr id="685058" name="Rectangle 2">
            <a:extLst>
              <a:ext uri="{FF2B5EF4-FFF2-40B4-BE49-F238E27FC236}">
                <a16:creationId xmlns:a16="http://schemas.microsoft.com/office/drawing/2014/main" id="{B4ACE451-996B-46C3-9328-E8BE6EDA6858}"/>
              </a:ext>
            </a:extLst>
          </p:cNvPr>
          <p:cNvSpPr>
            <a:spLocks noGrp="1" noRot="1" noChangeAspect="1" noChangeArrowheads="1" noTextEdit="1"/>
          </p:cNvSpPr>
          <p:nvPr>
            <p:ph type="sldImg"/>
          </p:nvPr>
        </p:nvSpPr>
        <p:spPr>
          <a:ln/>
        </p:spPr>
      </p:sp>
      <p:sp>
        <p:nvSpPr>
          <p:cNvPr id="685059" name="Rectangle 3">
            <a:extLst>
              <a:ext uri="{FF2B5EF4-FFF2-40B4-BE49-F238E27FC236}">
                <a16:creationId xmlns:a16="http://schemas.microsoft.com/office/drawing/2014/main" id="{3197EC32-1247-4CD0-B758-C6261B88CBA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BD60F5-0CCA-48CE-B29D-306DE9D3B259}"/>
              </a:ext>
            </a:extLst>
          </p:cNvPr>
          <p:cNvSpPr>
            <a:spLocks noGrp="1" noChangeArrowheads="1"/>
          </p:cNvSpPr>
          <p:nvPr>
            <p:ph type="sldNum" sz="quarter" idx="5"/>
          </p:nvPr>
        </p:nvSpPr>
        <p:spPr>
          <a:ln/>
        </p:spPr>
        <p:txBody>
          <a:bodyPr/>
          <a:lstStyle/>
          <a:p>
            <a:fld id="{3A09634A-1AA6-4B52-879B-9E010B6ECFF8}" type="slidenum">
              <a:rPr lang="en-US" altLang="zh-CN"/>
              <a:pPr/>
              <a:t>83</a:t>
            </a:fld>
            <a:endParaRPr lang="en-US" altLang="zh-CN"/>
          </a:p>
        </p:txBody>
      </p:sp>
      <p:sp>
        <p:nvSpPr>
          <p:cNvPr id="595970" name="Rectangle 2">
            <a:extLst>
              <a:ext uri="{FF2B5EF4-FFF2-40B4-BE49-F238E27FC236}">
                <a16:creationId xmlns:a16="http://schemas.microsoft.com/office/drawing/2014/main" id="{44D7E2B7-909E-46C8-A628-6E48DE00A006}"/>
              </a:ext>
            </a:extLst>
          </p:cNvPr>
          <p:cNvSpPr>
            <a:spLocks noGrp="1" noRot="1" noChangeAspect="1" noChangeArrowheads="1" noTextEdit="1"/>
          </p:cNvSpPr>
          <p:nvPr>
            <p:ph type="sldImg"/>
          </p:nvPr>
        </p:nvSpPr>
        <p:spPr>
          <a:ln/>
        </p:spPr>
      </p:sp>
      <p:sp>
        <p:nvSpPr>
          <p:cNvPr id="595971" name="Rectangle 3">
            <a:extLst>
              <a:ext uri="{FF2B5EF4-FFF2-40B4-BE49-F238E27FC236}">
                <a16:creationId xmlns:a16="http://schemas.microsoft.com/office/drawing/2014/main" id="{8C96C61B-4707-4DC8-94E6-2CB21433365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7518F5-6C00-48F7-97BA-2A00387B7C33}"/>
              </a:ext>
            </a:extLst>
          </p:cNvPr>
          <p:cNvSpPr>
            <a:spLocks noGrp="1" noChangeArrowheads="1"/>
          </p:cNvSpPr>
          <p:nvPr>
            <p:ph type="sldNum" sz="quarter" idx="5"/>
          </p:nvPr>
        </p:nvSpPr>
        <p:spPr>
          <a:ln/>
        </p:spPr>
        <p:txBody>
          <a:bodyPr/>
          <a:lstStyle/>
          <a:p>
            <a:fld id="{ECA24AD3-6C9F-4BC9-926F-3C0BD02BA9D8}" type="slidenum">
              <a:rPr lang="en-US" altLang="zh-CN"/>
              <a:pPr/>
              <a:t>84</a:t>
            </a:fld>
            <a:endParaRPr lang="en-US" altLang="zh-CN"/>
          </a:p>
        </p:txBody>
      </p:sp>
      <p:sp>
        <p:nvSpPr>
          <p:cNvPr id="599042" name="Rectangle 2">
            <a:extLst>
              <a:ext uri="{FF2B5EF4-FFF2-40B4-BE49-F238E27FC236}">
                <a16:creationId xmlns:a16="http://schemas.microsoft.com/office/drawing/2014/main" id="{D8812E69-9E87-4445-80C2-D3815168E3C8}"/>
              </a:ext>
            </a:extLst>
          </p:cNvPr>
          <p:cNvSpPr>
            <a:spLocks noGrp="1" noRot="1" noChangeAspect="1" noChangeArrowheads="1" noTextEdit="1"/>
          </p:cNvSpPr>
          <p:nvPr>
            <p:ph type="sldImg"/>
          </p:nvPr>
        </p:nvSpPr>
        <p:spPr>
          <a:ln/>
        </p:spPr>
      </p:sp>
      <p:sp>
        <p:nvSpPr>
          <p:cNvPr id="599043" name="Rectangle 3">
            <a:extLst>
              <a:ext uri="{FF2B5EF4-FFF2-40B4-BE49-F238E27FC236}">
                <a16:creationId xmlns:a16="http://schemas.microsoft.com/office/drawing/2014/main" id="{3846AA99-5E26-4D30-99AF-98956906E1B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CF2DE4-0F18-4A77-88E7-EEE3CAC19C4F}"/>
              </a:ext>
            </a:extLst>
          </p:cNvPr>
          <p:cNvSpPr>
            <a:spLocks noGrp="1" noChangeArrowheads="1"/>
          </p:cNvSpPr>
          <p:nvPr>
            <p:ph type="sldNum" sz="quarter" idx="5"/>
          </p:nvPr>
        </p:nvSpPr>
        <p:spPr>
          <a:ln/>
        </p:spPr>
        <p:txBody>
          <a:bodyPr/>
          <a:lstStyle/>
          <a:p>
            <a:fld id="{7D5AD2E8-5661-42A6-A57A-31551CB14BF9}" type="slidenum">
              <a:rPr lang="en-US" altLang="zh-CN"/>
              <a:pPr/>
              <a:t>85</a:t>
            </a:fld>
            <a:endParaRPr lang="en-US" altLang="zh-CN"/>
          </a:p>
        </p:txBody>
      </p:sp>
      <p:sp>
        <p:nvSpPr>
          <p:cNvPr id="604162" name="Rectangle 2">
            <a:extLst>
              <a:ext uri="{FF2B5EF4-FFF2-40B4-BE49-F238E27FC236}">
                <a16:creationId xmlns:a16="http://schemas.microsoft.com/office/drawing/2014/main" id="{EE234FF0-57E2-40FC-9AF1-2D83758E5134}"/>
              </a:ext>
            </a:extLst>
          </p:cNvPr>
          <p:cNvSpPr>
            <a:spLocks noGrp="1" noRot="1" noChangeAspect="1" noChangeArrowheads="1" noTextEdit="1"/>
          </p:cNvSpPr>
          <p:nvPr>
            <p:ph type="sldImg"/>
          </p:nvPr>
        </p:nvSpPr>
        <p:spPr>
          <a:ln/>
        </p:spPr>
      </p:sp>
      <p:sp>
        <p:nvSpPr>
          <p:cNvPr id="604163" name="Rectangle 3">
            <a:extLst>
              <a:ext uri="{FF2B5EF4-FFF2-40B4-BE49-F238E27FC236}">
                <a16:creationId xmlns:a16="http://schemas.microsoft.com/office/drawing/2014/main" id="{6B66E47F-8D3B-4494-9AEF-607F7E1CFF2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94ED78-048D-4C65-B95D-368B29DF1D4D}"/>
              </a:ext>
            </a:extLst>
          </p:cNvPr>
          <p:cNvSpPr>
            <a:spLocks noGrp="1" noChangeArrowheads="1"/>
          </p:cNvSpPr>
          <p:nvPr>
            <p:ph type="sldNum" sz="quarter" idx="5"/>
          </p:nvPr>
        </p:nvSpPr>
        <p:spPr>
          <a:ln/>
        </p:spPr>
        <p:txBody>
          <a:bodyPr/>
          <a:lstStyle/>
          <a:p>
            <a:fld id="{42FCF788-0673-41C2-B456-C4BF1EC87FD4}" type="slidenum">
              <a:rPr lang="en-US" altLang="zh-CN"/>
              <a:pPr/>
              <a:t>86</a:t>
            </a:fld>
            <a:endParaRPr lang="en-US" altLang="zh-CN"/>
          </a:p>
        </p:txBody>
      </p:sp>
      <p:sp>
        <p:nvSpPr>
          <p:cNvPr id="687106" name="Rectangle 2">
            <a:extLst>
              <a:ext uri="{FF2B5EF4-FFF2-40B4-BE49-F238E27FC236}">
                <a16:creationId xmlns:a16="http://schemas.microsoft.com/office/drawing/2014/main" id="{147E5890-9DFF-4BEC-AB2C-F2C9FDE24F12}"/>
              </a:ext>
            </a:extLst>
          </p:cNvPr>
          <p:cNvSpPr>
            <a:spLocks noGrp="1" noRot="1" noChangeAspect="1" noChangeArrowheads="1" noTextEdit="1"/>
          </p:cNvSpPr>
          <p:nvPr>
            <p:ph type="sldImg"/>
          </p:nvPr>
        </p:nvSpPr>
        <p:spPr>
          <a:ln/>
        </p:spPr>
      </p:sp>
      <p:sp>
        <p:nvSpPr>
          <p:cNvPr id="687107" name="Rectangle 3">
            <a:extLst>
              <a:ext uri="{FF2B5EF4-FFF2-40B4-BE49-F238E27FC236}">
                <a16:creationId xmlns:a16="http://schemas.microsoft.com/office/drawing/2014/main" id="{B3E3FBEC-67E1-4466-80AD-73258D158E5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3474BFF-B48D-450C-A1C4-621EB315343D}"/>
              </a:ext>
            </a:extLst>
          </p:cNvPr>
          <p:cNvSpPr>
            <a:spLocks noGrp="1" noChangeArrowheads="1"/>
          </p:cNvSpPr>
          <p:nvPr>
            <p:ph type="sldNum" sz="quarter" idx="5"/>
          </p:nvPr>
        </p:nvSpPr>
        <p:spPr>
          <a:ln/>
        </p:spPr>
        <p:txBody>
          <a:bodyPr/>
          <a:lstStyle/>
          <a:p>
            <a:fld id="{BC8343D7-9487-4107-A4FB-0BE65B5691CF}" type="slidenum">
              <a:rPr lang="en-US" altLang="zh-CN"/>
              <a:pPr/>
              <a:t>87</a:t>
            </a:fld>
            <a:endParaRPr lang="en-US" altLang="zh-CN"/>
          </a:p>
        </p:txBody>
      </p:sp>
      <p:sp>
        <p:nvSpPr>
          <p:cNvPr id="606210" name="Rectangle 2">
            <a:extLst>
              <a:ext uri="{FF2B5EF4-FFF2-40B4-BE49-F238E27FC236}">
                <a16:creationId xmlns:a16="http://schemas.microsoft.com/office/drawing/2014/main" id="{6697BD9C-A0F4-416C-AC05-10F1622E8223}"/>
              </a:ext>
            </a:extLst>
          </p:cNvPr>
          <p:cNvSpPr>
            <a:spLocks noGrp="1" noRot="1" noChangeAspect="1" noChangeArrowheads="1" noTextEdit="1"/>
          </p:cNvSpPr>
          <p:nvPr>
            <p:ph type="sldImg"/>
          </p:nvPr>
        </p:nvSpPr>
        <p:spPr>
          <a:ln/>
        </p:spPr>
      </p:sp>
      <p:sp>
        <p:nvSpPr>
          <p:cNvPr id="606211" name="Rectangle 3">
            <a:extLst>
              <a:ext uri="{FF2B5EF4-FFF2-40B4-BE49-F238E27FC236}">
                <a16:creationId xmlns:a16="http://schemas.microsoft.com/office/drawing/2014/main" id="{82BA5B11-0DFD-44C0-A976-C629D0783E7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C1C86FF-4634-4752-A824-85A9F936A142}"/>
              </a:ext>
            </a:extLst>
          </p:cNvPr>
          <p:cNvSpPr>
            <a:spLocks noGrp="1" noChangeArrowheads="1"/>
          </p:cNvSpPr>
          <p:nvPr>
            <p:ph type="sldNum" sz="quarter" idx="5"/>
          </p:nvPr>
        </p:nvSpPr>
        <p:spPr>
          <a:ln/>
        </p:spPr>
        <p:txBody>
          <a:bodyPr/>
          <a:lstStyle/>
          <a:p>
            <a:fld id="{0DBD7881-0A35-48F7-A9DF-7794A671FC40}" type="slidenum">
              <a:rPr lang="en-US" altLang="zh-CN"/>
              <a:pPr/>
              <a:t>88</a:t>
            </a:fld>
            <a:endParaRPr lang="en-US" altLang="zh-CN"/>
          </a:p>
        </p:txBody>
      </p:sp>
      <p:sp>
        <p:nvSpPr>
          <p:cNvPr id="608258" name="Rectangle 2">
            <a:extLst>
              <a:ext uri="{FF2B5EF4-FFF2-40B4-BE49-F238E27FC236}">
                <a16:creationId xmlns:a16="http://schemas.microsoft.com/office/drawing/2014/main" id="{B13CB3F9-4297-4335-9BB6-E48C2EB74849}"/>
              </a:ext>
            </a:extLst>
          </p:cNvPr>
          <p:cNvSpPr>
            <a:spLocks noGrp="1" noRot="1" noChangeAspect="1" noChangeArrowheads="1" noTextEdit="1"/>
          </p:cNvSpPr>
          <p:nvPr>
            <p:ph type="sldImg"/>
          </p:nvPr>
        </p:nvSpPr>
        <p:spPr>
          <a:ln/>
        </p:spPr>
      </p:sp>
      <p:sp>
        <p:nvSpPr>
          <p:cNvPr id="608259" name="Rectangle 3">
            <a:extLst>
              <a:ext uri="{FF2B5EF4-FFF2-40B4-BE49-F238E27FC236}">
                <a16:creationId xmlns:a16="http://schemas.microsoft.com/office/drawing/2014/main" id="{EDC6C908-659F-4EF5-9BD4-805E1BBE034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B78303A-0EA3-49A3-A44C-4983BE685F00}"/>
              </a:ext>
            </a:extLst>
          </p:cNvPr>
          <p:cNvSpPr>
            <a:spLocks noGrp="1" noChangeArrowheads="1"/>
          </p:cNvSpPr>
          <p:nvPr>
            <p:ph type="sldNum" sz="quarter" idx="5"/>
          </p:nvPr>
        </p:nvSpPr>
        <p:spPr>
          <a:ln/>
        </p:spPr>
        <p:txBody>
          <a:bodyPr/>
          <a:lstStyle/>
          <a:p>
            <a:fld id="{76102A1F-21C9-4B7C-BFE3-A1916C8EF814}" type="slidenum">
              <a:rPr lang="en-US" altLang="zh-CN"/>
              <a:pPr/>
              <a:t>89</a:t>
            </a:fld>
            <a:endParaRPr lang="en-US" altLang="zh-CN"/>
          </a:p>
        </p:txBody>
      </p:sp>
      <p:sp>
        <p:nvSpPr>
          <p:cNvPr id="699394" name="Rectangle 2">
            <a:extLst>
              <a:ext uri="{FF2B5EF4-FFF2-40B4-BE49-F238E27FC236}">
                <a16:creationId xmlns:a16="http://schemas.microsoft.com/office/drawing/2014/main" id="{2245E905-BA3C-4AC5-9DE6-8B2566348EE8}"/>
              </a:ext>
            </a:extLst>
          </p:cNvPr>
          <p:cNvSpPr>
            <a:spLocks noGrp="1" noRot="1" noChangeAspect="1" noChangeArrowheads="1" noTextEdit="1"/>
          </p:cNvSpPr>
          <p:nvPr>
            <p:ph type="sldImg"/>
          </p:nvPr>
        </p:nvSpPr>
        <p:spPr>
          <a:ln/>
        </p:spPr>
      </p:sp>
      <p:sp>
        <p:nvSpPr>
          <p:cNvPr id="699395" name="Rectangle 3">
            <a:extLst>
              <a:ext uri="{FF2B5EF4-FFF2-40B4-BE49-F238E27FC236}">
                <a16:creationId xmlns:a16="http://schemas.microsoft.com/office/drawing/2014/main" id="{D861EA19-1766-4B56-A661-1E2BF993333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FE624E-F365-412B-B5CA-E170F10B046C}"/>
              </a:ext>
            </a:extLst>
          </p:cNvPr>
          <p:cNvSpPr>
            <a:spLocks noGrp="1" noChangeArrowheads="1"/>
          </p:cNvSpPr>
          <p:nvPr>
            <p:ph type="sldNum" sz="quarter" idx="5"/>
          </p:nvPr>
        </p:nvSpPr>
        <p:spPr>
          <a:ln/>
        </p:spPr>
        <p:txBody>
          <a:bodyPr/>
          <a:lstStyle/>
          <a:p>
            <a:fld id="{7F2A074D-9B5E-4F37-82B2-884ED37341EE}" type="slidenum">
              <a:rPr lang="en-US" altLang="zh-CN"/>
              <a:pPr/>
              <a:t>9</a:t>
            </a:fld>
            <a:endParaRPr lang="en-US" altLang="zh-CN"/>
          </a:p>
        </p:txBody>
      </p:sp>
      <p:sp>
        <p:nvSpPr>
          <p:cNvPr id="501762" name="Rectangle 2">
            <a:extLst>
              <a:ext uri="{FF2B5EF4-FFF2-40B4-BE49-F238E27FC236}">
                <a16:creationId xmlns:a16="http://schemas.microsoft.com/office/drawing/2014/main" id="{036F2C81-374C-452F-8300-40F3B326A30F}"/>
              </a:ext>
            </a:extLst>
          </p:cNvPr>
          <p:cNvSpPr>
            <a:spLocks noGrp="1" noRot="1" noChangeAspect="1" noChangeArrowheads="1" noTextEdit="1"/>
          </p:cNvSpPr>
          <p:nvPr>
            <p:ph type="sldImg"/>
          </p:nvPr>
        </p:nvSpPr>
        <p:spPr>
          <a:ln/>
        </p:spPr>
      </p:sp>
      <p:sp>
        <p:nvSpPr>
          <p:cNvPr id="501763" name="Rectangle 3">
            <a:extLst>
              <a:ext uri="{FF2B5EF4-FFF2-40B4-BE49-F238E27FC236}">
                <a16:creationId xmlns:a16="http://schemas.microsoft.com/office/drawing/2014/main" id="{0663852F-0077-40B0-9F24-B88EB3CEE0AF}"/>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288154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609458-1BF3-4B07-8CA6-CB30A2831689}"/>
              </a:ext>
            </a:extLst>
          </p:cNvPr>
          <p:cNvSpPr>
            <a:spLocks noGrp="1" noChangeArrowheads="1"/>
          </p:cNvSpPr>
          <p:nvPr>
            <p:ph type="sldNum" sz="quarter" idx="5"/>
          </p:nvPr>
        </p:nvSpPr>
        <p:spPr>
          <a:ln/>
        </p:spPr>
        <p:txBody>
          <a:bodyPr/>
          <a:lstStyle/>
          <a:p>
            <a:fld id="{B7106A5C-E8D3-4ADE-AA49-487FEBDE3889}" type="slidenum">
              <a:rPr lang="en-US" altLang="zh-CN"/>
              <a:pPr/>
              <a:t>90</a:t>
            </a:fld>
            <a:endParaRPr lang="en-US" altLang="zh-CN"/>
          </a:p>
        </p:txBody>
      </p:sp>
      <p:sp>
        <p:nvSpPr>
          <p:cNvPr id="610306" name="Rectangle 2">
            <a:extLst>
              <a:ext uri="{FF2B5EF4-FFF2-40B4-BE49-F238E27FC236}">
                <a16:creationId xmlns:a16="http://schemas.microsoft.com/office/drawing/2014/main" id="{79D7DBA7-30F7-4148-BFBE-34F709E23440}"/>
              </a:ext>
            </a:extLst>
          </p:cNvPr>
          <p:cNvSpPr>
            <a:spLocks noGrp="1" noRot="1" noChangeAspect="1" noChangeArrowheads="1" noTextEdit="1"/>
          </p:cNvSpPr>
          <p:nvPr>
            <p:ph type="sldImg"/>
          </p:nvPr>
        </p:nvSpPr>
        <p:spPr>
          <a:ln/>
        </p:spPr>
      </p:sp>
      <p:sp>
        <p:nvSpPr>
          <p:cNvPr id="610307" name="Rectangle 3">
            <a:extLst>
              <a:ext uri="{FF2B5EF4-FFF2-40B4-BE49-F238E27FC236}">
                <a16:creationId xmlns:a16="http://schemas.microsoft.com/office/drawing/2014/main" id="{A51B5068-5AF3-479F-A346-F26A20688C8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7BF793C-7A30-42FE-BB28-81D075127B27}"/>
              </a:ext>
            </a:extLst>
          </p:cNvPr>
          <p:cNvSpPr>
            <a:spLocks noGrp="1" noChangeArrowheads="1"/>
          </p:cNvSpPr>
          <p:nvPr>
            <p:ph type="sldNum" sz="quarter" idx="5"/>
          </p:nvPr>
        </p:nvSpPr>
        <p:spPr>
          <a:ln/>
        </p:spPr>
        <p:txBody>
          <a:bodyPr/>
          <a:lstStyle/>
          <a:p>
            <a:fld id="{A6F33240-FBDF-4947-A4F3-88BF10958873}" type="slidenum">
              <a:rPr lang="en-US" altLang="zh-CN"/>
              <a:pPr/>
              <a:t>91</a:t>
            </a:fld>
            <a:endParaRPr lang="en-US" altLang="zh-CN"/>
          </a:p>
        </p:txBody>
      </p:sp>
      <p:sp>
        <p:nvSpPr>
          <p:cNvPr id="612354" name="Rectangle 2">
            <a:extLst>
              <a:ext uri="{FF2B5EF4-FFF2-40B4-BE49-F238E27FC236}">
                <a16:creationId xmlns:a16="http://schemas.microsoft.com/office/drawing/2014/main" id="{0729540C-31A8-47C7-81D4-526F65C47872}"/>
              </a:ext>
            </a:extLst>
          </p:cNvPr>
          <p:cNvSpPr>
            <a:spLocks noGrp="1" noRot="1" noChangeAspect="1" noChangeArrowheads="1" noTextEdit="1"/>
          </p:cNvSpPr>
          <p:nvPr>
            <p:ph type="sldImg"/>
          </p:nvPr>
        </p:nvSpPr>
        <p:spPr>
          <a:ln/>
        </p:spPr>
      </p:sp>
      <p:sp>
        <p:nvSpPr>
          <p:cNvPr id="612355" name="Rectangle 3">
            <a:extLst>
              <a:ext uri="{FF2B5EF4-FFF2-40B4-BE49-F238E27FC236}">
                <a16:creationId xmlns:a16="http://schemas.microsoft.com/office/drawing/2014/main" id="{1B782142-20AA-4E06-8231-523112AC195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F4ABD0B-4B9B-40EB-BAFD-4F2DE82387DD}"/>
              </a:ext>
            </a:extLst>
          </p:cNvPr>
          <p:cNvSpPr>
            <a:spLocks noGrp="1" noChangeArrowheads="1"/>
          </p:cNvSpPr>
          <p:nvPr>
            <p:ph type="sldNum" sz="quarter" idx="5"/>
          </p:nvPr>
        </p:nvSpPr>
        <p:spPr>
          <a:ln/>
        </p:spPr>
        <p:txBody>
          <a:bodyPr/>
          <a:lstStyle/>
          <a:p>
            <a:fld id="{75379726-7079-4304-BD56-67861E2DA761}" type="slidenum">
              <a:rPr lang="en-US" altLang="zh-CN"/>
              <a:pPr/>
              <a:t>92</a:t>
            </a:fld>
            <a:endParaRPr lang="en-US" altLang="zh-CN"/>
          </a:p>
        </p:txBody>
      </p:sp>
      <p:sp>
        <p:nvSpPr>
          <p:cNvPr id="614402" name="Rectangle 2">
            <a:extLst>
              <a:ext uri="{FF2B5EF4-FFF2-40B4-BE49-F238E27FC236}">
                <a16:creationId xmlns:a16="http://schemas.microsoft.com/office/drawing/2014/main" id="{4F8D7788-131A-4222-8E37-A30C41145783}"/>
              </a:ext>
            </a:extLst>
          </p:cNvPr>
          <p:cNvSpPr>
            <a:spLocks noGrp="1" noRot="1" noChangeAspect="1" noChangeArrowheads="1" noTextEdit="1"/>
          </p:cNvSpPr>
          <p:nvPr>
            <p:ph type="sldImg"/>
          </p:nvPr>
        </p:nvSpPr>
        <p:spPr>
          <a:ln/>
        </p:spPr>
      </p:sp>
      <p:sp>
        <p:nvSpPr>
          <p:cNvPr id="614403" name="Rectangle 3">
            <a:extLst>
              <a:ext uri="{FF2B5EF4-FFF2-40B4-BE49-F238E27FC236}">
                <a16:creationId xmlns:a16="http://schemas.microsoft.com/office/drawing/2014/main" id="{8CFD2A97-5CC5-4801-BBBC-FA0166ED49C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C6B80F-DC20-41C9-B02D-1A906C9268C1}"/>
              </a:ext>
            </a:extLst>
          </p:cNvPr>
          <p:cNvSpPr>
            <a:spLocks noGrp="1" noChangeArrowheads="1"/>
          </p:cNvSpPr>
          <p:nvPr>
            <p:ph type="sldNum" sz="quarter" idx="5"/>
          </p:nvPr>
        </p:nvSpPr>
        <p:spPr>
          <a:ln/>
        </p:spPr>
        <p:txBody>
          <a:bodyPr/>
          <a:lstStyle/>
          <a:p>
            <a:fld id="{B1349A12-AF0F-4F7F-B830-456EBD6E2FF2}" type="slidenum">
              <a:rPr lang="en-US" altLang="zh-CN"/>
              <a:pPr/>
              <a:t>93</a:t>
            </a:fld>
            <a:endParaRPr lang="en-US" altLang="zh-CN"/>
          </a:p>
        </p:txBody>
      </p:sp>
      <p:sp>
        <p:nvSpPr>
          <p:cNvPr id="656386" name="Rectangle 2">
            <a:extLst>
              <a:ext uri="{FF2B5EF4-FFF2-40B4-BE49-F238E27FC236}">
                <a16:creationId xmlns:a16="http://schemas.microsoft.com/office/drawing/2014/main" id="{BE12F1B7-5DD0-4295-9E3C-FF2925962FFB}"/>
              </a:ext>
            </a:extLst>
          </p:cNvPr>
          <p:cNvSpPr>
            <a:spLocks noGrp="1" noRot="1" noChangeAspect="1" noChangeArrowheads="1" noTextEdit="1"/>
          </p:cNvSpPr>
          <p:nvPr>
            <p:ph type="sldImg"/>
          </p:nvPr>
        </p:nvSpPr>
        <p:spPr>
          <a:ln/>
        </p:spPr>
      </p:sp>
      <p:sp>
        <p:nvSpPr>
          <p:cNvPr id="656387" name="Rectangle 3">
            <a:extLst>
              <a:ext uri="{FF2B5EF4-FFF2-40B4-BE49-F238E27FC236}">
                <a16:creationId xmlns:a16="http://schemas.microsoft.com/office/drawing/2014/main" id="{CF86079A-276C-4B10-8EE1-1F98CB3A038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A3A208-7318-4347-9541-1BB2D9253213}"/>
              </a:ext>
            </a:extLst>
          </p:cNvPr>
          <p:cNvSpPr>
            <a:spLocks noGrp="1" noChangeArrowheads="1"/>
          </p:cNvSpPr>
          <p:nvPr>
            <p:ph type="sldNum" sz="quarter" idx="5"/>
          </p:nvPr>
        </p:nvSpPr>
        <p:spPr>
          <a:ln/>
        </p:spPr>
        <p:txBody>
          <a:bodyPr/>
          <a:lstStyle/>
          <a:p>
            <a:fld id="{09767F51-BFED-4FD3-A979-1576A56BE4AE}" type="slidenum">
              <a:rPr lang="en-US" altLang="zh-CN"/>
              <a:pPr/>
              <a:t>94</a:t>
            </a:fld>
            <a:endParaRPr lang="en-US" altLang="zh-CN"/>
          </a:p>
        </p:txBody>
      </p:sp>
      <p:sp>
        <p:nvSpPr>
          <p:cNvPr id="658434" name="Rectangle 2">
            <a:extLst>
              <a:ext uri="{FF2B5EF4-FFF2-40B4-BE49-F238E27FC236}">
                <a16:creationId xmlns:a16="http://schemas.microsoft.com/office/drawing/2014/main" id="{FA3F4AB1-F35F-4098-8BA6-D5CA0D8C1F27}"/>
              </a:ext>
            </a:extLst>
          </p:cNvPr>
          <p:cNvSpPr>
            <a:spLocks noGrp="1" noRot="1" noChangeAspect="1" noChangeArrowheads="1" noTextEdit="1"/>
          </p:cNvSpPr>
          <p:nvPr>
            <p:ph type="sldImg"/>
          </p:nvPr>
        </p:nvSpPr>
        <p:spPr>
          <a:ln/>
        </p:spPr>
      </p:sp>
      <p:sp>
        <p:nvSpPr>
          <p:cNvPr id="658435" name="Rectangle 3">
            <a:extLst>
              <a:ext uri="{FF2B5EF4-FFF2-40B4-BE49-F238E27FC236}">
                <a16:creationId xmlns:a16="http://schemas.microsoft.com/office/drawing/2014/main" id="{C766B2A7-57B2-4DAC-B435-AA3130C5C4C9}"/>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3EE1E88-0671-4E5A-8058-6A597358C561}"/>
              </a:ext>
            </a:extLst>
          </p:cNvPr>
          <p:cNvSpPr>
            <a:spLocks noGrp="1" noChangeArrowheads="1"/>
          </p:cNvSpPr>
          <p:nvPr>
            <p:ph type="sldNum" sz="quarter" idx="5"/>
          </p:nvPr>
        </p:nvSpPr>
        <p:spPr>
          <a:ln/>
        </p:spPr>
        <p:txBody>
          <a:bodyPr/>
          <a:lstStyle/>
          <a:p>
            <a:fld id="{973AA25F-1C56-4EB0-B49B-048636F26A88}" type="slidenum">
              <a:rPr lang="en-US" altLang="zh-CN"/>
              <a:pPr/>
              <a:t>95</a:t>
            </a:fld>
            <a:endParaRPr lang="en-US" altLang="zh-CN"/>
          </a:p>
        </p:txBody>
      </p:sp>
      <p:sp>
        <p:nvSpPr>
          <p:cNvPr id="616450" name="Rectangle 2">
            <a:extLst>
              <a:ext uri="{FF2B5EF4-FFF2-40B4-BE49-F238E27FC236}">
                <a16:creationId xmlns:a16="http://schemas.microsoft.com/office/drawing/2014/main" id="{868B18F0-3BCF-410E-8824-B8500062D345}"/>
              </a:ext>
            </a:extLst>
          </p:cNvPr>
          <p:cNvSpPr>
            <a:spLocks noGrp="1" noRot="1" noChangeAspect="1" noChangeArrowheads="1" noTextEdit="1"/>
          </p:cNvSpPr>
          <p:nvPr>
            <p:ph type="sldImg"/>
          </p:nvPr>
        </p:nvSpPr>
        <p:spPr>
          <a:ln/>
        </p:spPr>
      </p:sp>
      <p:sp>
        <p:nvSpPr>
          <p:cNvPr id="616451" name="Rectangle 3">
            <a:extLst>
              <a:ext uri="{FF2B5EF4-FFF2-40B4-BE49-F238E27FC236}">
                <a16:creationId xmlns:a16="http://schemas.microsoft.com/office/drawing/2014/main" id="{566897A8-2C94-4AF4-A962-35127AE591D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32CBE5-08C0-40F8-A765-775F7F7EAE09}"/>
              </a:ext>
            </a:extLst>
          </p:cNvPr>
          <p:cNvSpPr>
            <a:spLocks noGrp="1" noChangeArrowheads="1"/>
          </p:cNvSpPr>
          <p:nvPr>
            <p:ph type="sldNum" sz="quarter" idx="5"/>
          </p:nvPr>
        </p:nvSpPr>
        <p:spPr>
          <a:ln/>
        </p:spPr>
        <p:txBody>
          <a:bodyPr/>
          <a:lstStyle/>
          <a:p>
            <a:fld id="{EE993566-E668-4800-9610-557D8118D737}" type="slidenum">
              <a:rPr lang="en-US" altLang="zh-CN"/>
              <a:pPr/>
              <a:t>96</a:t>
            </a:fld>
            <a:endParaRPr lang="en-US" altLang="zh-CN"/>
          </a:p>
        </p:txBody>
      </p:sp>
      <p:sp>
        <p:nvSpPr>
          <p:cNvPr id="618498" name="Rectangle 2">
            <a:extLst>
              <a:ext uri="{FF2B5EF4-FFF2-40B4-BE49-F238E27FC236}">
                <a16:creationId xmlns:a16="http://schemas.microsoft.com/office/drawing/2014/main" id="{00D84D06-09A3-4D51-AA77-5FA351451BDE}"/>
              </a:ext>
            </a:extLst>
          </p:cNvPr>
          <p:cNvSpPr>
            <a:spLocks noGrp="1" noRot="1" noChangeAspect="1" noChangeArrowheads="1" noTextEdit="1"/>
          </p:cNvSpPr>
          <p:nvPr>
            <p:ph type="sldImg"/>
          </p:nvPr>
        </p:nvSpPr>
        <p:spPr>
          <a:ln/>
        </p:spPr>
      </p:sp>
      <p:sp>
        <p:nvSpPr>
          <p:cNvPr id="618499" name="Rectangle 3">
            <a:extLst>
              <a:ext uri="{FF2B5EF4-FFF2-40B4-BE49-F238E27FC236}">
                <a16:creationId xmlns:a16="http://schemas.microsoft.com/office/drawing/2014/main" id="{530CC541-E0FF-4BAE-9E93-023812FCB71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A0FEB56-EE94-43DB-AF3C-FEE5F2C7EA8F}"/>
              </a:ext>
            </a:extLst>
          </p:cNvPr>
          <p:cNvSpPr>
            <a:spLocks noGrp="1" noChangeArrowheads="1"/>
          </p:cNvSpPr>
          <p:nvPr>
            <p:ph type="sldNum" sz="quarter" idx="5"/>
          </p:nvPr>
        </p:nvSpPr>
        <p:spPr>
          <a:ln/>
        </p:spPr>
        <p:txBody>
          <a:bodyPr/>
          <a:lstStyle/>
          <a:p>
            <a:fld id="{70F14985-63B8-4D81-89B9-EDE87156CF81}" type="slidenum">
              <a:rPr lang="en-US" altLang="zh-CN"/>
              <a:pPr/>
              <a:t>97</a:t>
            </a:fld>
            <a:endParaRPr lang="en-US" altLang="zh-CN"/>
          </a:p>
        </p:txBody>
      </p:sp>
      <p:sp>
        <p:nvSpPr>
          <p:cNvPr id="689154" name="Rectangle 2">
            <a:extLst>
              <a:ext uri="{FF2B5EF4-FFF2-40B4-BE49-F238E27FC236}">
                <a16:creationId xmlns:a16="http://schemas.microsoft.com/office/drawing/2014/main" id="{6F590ACE-56C1-445C-8485-9B180DAF681B}"/>
              </a:ext>
            </a:extLst>
          </p:cNvPr>
          <p:cNvSpPr>
            <a:spLocks noGrp="1" noRot="1" noChangeAspect="1" noChangeArrowheads="1" noTextEdit="1"/>
          </p:cNvSpPr>
          <p:nvPr>
            <p:ph type="sldImg"/>
          </p:nvPr>
        </p:nvSpPr>
        <p:spPr>
          <a:ln/>
        </p:spPr>
      </p:sp>
      <p:sp>
        <p:nvSpPr>
          <p:cNvPr id="689155" name="Rectangle 3">
            <a:extLst>
              <a:ext uri="{FF2B5EF4-FFF2-40B4-BE49-F238E27FC236}">
                <a16:creationId xmlns:a16="http://schemas.microsoft.com/office/drawing/2014/main" id="{1B77E516-CD0F-4C84-B2DE-4ED398EC7D8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A19F7B-4B5A-4200-91D3-80257C6152DD}"/>
              </a:ext>
            </a:extLst>
          </p:cNvPr>
          <p:cNvSpPr>
            <a:spLocks noGrp="1" noChangeArrowheads="1"/>
          </p:cNvSpPr>
          <p:nvPr>
            <p:ph type="sldNum" sz="quarter" idx="5"/>
          </p:nvPr>
        </p:nvSpPr>
        <p:spPr>
          <a:ln/>
        </p:spPr>
        <p:txBody>
          <a:bodyPr/>
          <a:lstStyle/>
          <a:p>
            <a:fld id="{8D406473-859E-42CA-8D77-DA7F036D53D4}" type="slidenum">
              <a:rPr lang="en-US" altLang="zh-CN"/>
              <a:pPr/>
              <a:t>98</a:t>
            </a:fld>
            <a:endParaRPr lang="en-US" altLang="zh-CN"/>
          </a:p>
        </p:txBody>
      </p:sp>
      <p:sp>
        <p:nvSpPr>
          <p:cNvPr id="691202" name="Rectangle 2">
            <a:extLst>
              <a:ext uri="{FF2B5EF4-FFF2-40B4-BE49-F238E27FC236}">
                <a16:creationId xmlns:a16="http://schemas.microsoft.com/office/drawing/2014/main" id="{45111833-91B9-42B3-91EC-7F602D942391}"/>
              </a:ext>
            </a:extLst>
          </p:cNvPr>
          <p:cNvSpPr>
            <a:spLocks noGrp="1" noRot="1" noChangeAspect="1" noChangeArrowheads="1" noTextEdit="1"/>
          </p:cNvSpPr>
          <p:nvPr>
            <p:ph type="sldImg"/>
          </p:nvPr>
        </p:nvSpPr>
        <p:spPr>
          <a:ln/>
        </p:spPr>
      </p:sp>
      <p:sp>
        <p:nvSpPr>
          <p:cNvPr id="691203" name="Rectangle 3">
            <a:extLst>
              <a:ext uri="{FF2B5EF4-FFF2-40B4-BE49-F238E27FC236}">
                <a16:creationId xmlns:a16="http://schemas.microsoft.com/office/drawing/2014/main" id="{EFAFCE1B-CFA7-4E6A-8D0A-EEDD058A024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E8ABA9-933A-4DF0-BD66-FE6CB89F0517}"/>
              </a:ext>
            </a:extLst>
          </p:cNvPr>
          <p:cNvSpPr>
            <a:spLocks noGrp="1" noChangeArrowheads="1"/>
          </p:cNvSpPr>
          <p:nvPr>
            <p:ph type="sldNum" sz="quarter" idx="5"/>
          </p:nvPr>
        </p:nvSpPr>
        <p:spPr>
          <a:ln/>
        </p:spPr>
        <p:txBody>
          <a:bodyPr/>
          <a:lstStyle/>
          <a:p>
            <a:fld id="{5F42C799-23FF-4BD2-A481-1FA9C5563573}" type="slidenum">
              <a:rPr lang="en-US" altLang="zh-CN"/>
              <a:pPr/>
              <a:t>99</a:t>
            </a:fld>
            <a:endParaRPr lang="en-US" altLang="zh-CN"/>
          </a:p>
        </p:txBody>
      </p:sp>
      <p:sp>
        <p:nvSpPr>
          <p:cNvPr id="693250" name="Rectangle 2">
            <a:extLst>
              <a:ext uri="{FF2B5EF4-FFF2-40B4-BE49-F238E27FC236}">
                <a16:creationId xmlns:a16="http://schemas.microsoft.com/office/drawing/2014/main" id="{13EB8974-85B8-48FC-A892-4C550FC5ECF7}"/>
              </a:ext>
            </a:extLst>
          </p:cNvPr>
          <p:cNvSpPr>
            <a:spLocks noGrp="1" noRot="1" noChangeAspect="1" noChangeArrowheads="1" noTextEdit="1"/>
          </p:cNvSpPr>
          <p:nvPr>
            <p:ph type="sldImg"/>
          </p:nvPr>
        </p:nvSpPr>
        <p:spPr>
          <a:ln/>
        </p:spPr>
      </p:sp>
      <p:sp>
        <p:nvSpPr>
          <p:cNvPr id="693251" name="Rectangle 3">
            <a:extLst>
              <a:ext uri="{FF2B5EF4-FFF2-40B4-BE49-F238E27FC236}">
                <a16:creationId xmlns:a16="http://schemas.microsoft.com/office/drawing/2014/main" id="{FAFF19EA-7710-42A2-8D6C-29FF63322091}"/>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id="{16CB75E2-DA4A-4623-9B13-6E64396340AF}"/>
              </a:ext>
            </a:extLst>
          </p:cNvPr>
          <p:cNvGrpSpPr>
            <a:grpSpLocks/>
          </p:cNvGrpSpPr>
          <p:nvPr/>
        </p:nvGrpSpPr>
        <p:grpSpPr bwMode="auto">
          <a:xfrm>
            <a:off x="0" y="2438400"/>
            <a:ext cx="9009063" cy="1052513"/>
            <a:chOff x="0" y="1536"/>
            <a:chExt cx="5675" cy="663"/>
          </a:xfrm>
        </p:grpSpPr>
        <p:grpSp>
          <p:nvGrpSpPr>
            <p:cNvPr id="210947" name="Group 3">
              <a:extLst>
                <a:ext uri="{FF2B5EF4-FFF2-40B4-BE49-F238E27FC236}">
                  <a16:creationId xmlns:a16="http://schemas.microsoft.com/office/drawing/2014/main" id="{25DCEFFB-F57C-4B2E-8A7B-20A2A96ECD4B}"/>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id="{4ADE0B74-DB24-4524-ABA4-27CA98C91370}"/>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Rectangle 5">
                <a:extLst>
                  <a:ext uri="{FF2B5EF4-FFF2-40B4-BE49-F238E27FC236}">
                    <a16:creationId xmlns:a16="http://schemas.microsoft.com/office/drawing/2014/main" id="{2CBD6E90-EFDB-4A0C-B3E8-24EA14CD5450}"/>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950" name="Group 6">
              <a:extLst>
                <a:ext uri="{FF2B5EF4-FFF2-40B4-BE49-F238E27FC236}">
                  <a16:creationId xmlns:a16="http://schemas.microsoft.com/office/drawing/2014/main" id="{18C46461-75C0-4A48-A0F9-9FEBD4E39E85}"/>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id="{2902E332-36E8-4D8E-8491-E9E30A9394EE}"/>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2" name="Rectangle 8">
                <a:extLst>
                  <a:ext uri="{FF2B5EF4-FFF2-40B4-BE49-F238E27FC236}">
                    <a16:creationId xmlns:a16="http://schemas.microsoft.com/office/drawing/2014/main" id="{1EE8C37F-43E9-4A2E-B0DB-5FCC3CB335EA}"/>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0953" name="Rectangle 9">
              <a:extLst>
                <a:ext uri="{FF2B5EF4-FFF2-40B4-BE49-F238E27FC236}">
                  <a16:creationId xmlns:a16="http://schemas.microsoft.com/office/drawing/2014/main" id="{AC8A15D8-2C51-41CD-A1EB-99A34A7867CB}"/>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4" name="Rectangle 10">
              <a:extLst>
                <a:ext uri="{FF2B5EF4-FFF2-40B4-BE49-F238E27FC236}">
                  <a16:creationId xmlns:a16="http://schemas.microsoft.com/office/drawing/2014/main" id="{1B6997AB-10EF-4576-82F4-8CDD0804086B}"/>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5" name="Rectangle 11">
              <a:extLst>
                <a:ext uri="{FF2B5EF4-FFF2-40B4-BE49-F238E27FC236}">
                  <a16:creationId xmlns:a16="http://schemas.microsoft.com/office/drawing/2014/main" id="{8A0D60A7-C949-4ED9-A808-ADBD87EE6F4B}"/>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0956" name="Rectangle 12">
            <a:extLst>
              <a:ext uri="{FF2B5EF4-FFF2-40B4-BE49-F238E27FC236}">
                <a16:creationId xmlns:a16="http://schemas.microsoft.com/office/drawing/2014/main" id="{77FE317D-1795-4ABB-9CAA-162045A5B2E4}"/>
              </a:ext>
            </a:extLst>
          </p:cNvPr>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CN" noProof="0"/>
              <a:t>Click to edit Master title style</a:t>
            </a:r>
          </a:p>
        </p:txBody>
      </p:sp>
      <p:sp>
        <p:nvSpPr>
          <p:cNvPr id="210957" name="Rectangle 13">
            <a:extLst>
              <a:ext uri="{FF2B5EF4-FFF2-40B4-BE49-F238E27FC236}">
                <a16:creationId xmlns:a16="http://schemas.microsoft.com/office/drawing/2014/main" id="{7D1F381D-A49E-4F31-844C-4FBD51A4488E}"/>
              </a:ext>
            </a:extLst>
          </p:cNvPr>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210958" name="Rectangle 14">
            <a:extLst>
              <a:ext uri="{FF2B5EF4-FFF2-40B4-BE49-F238E27FC236}">
                <a16:creationId xmlns:a16="http://schemas.microsoft.com/office/drawing/2014/main" id="{6C741298-F01C-4862-8D5E-8A95DE55FD0A}"/>
              </a:ext>
            </a:extLst>
          </p:cNvPr>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ea typeface="宋体" panose="02010600030101010101" pitchFamily="2" charset="-122"/>
              </a:defRPr>
            </a:lvl1pPr>
          </a:lstStyle>
          <a:p>
            <a:endParaRPr lang="en-US" altLang="zh-CN"/>
          </a:p>
        </p:txBody>
      </p:sp>
      <p:sp>
        <p:nvSpPr>
          <p:cNvPr id="210959" name="Rectangle 15">
            <a:extLst>
              <a:ext uri="{FF2B5EF4-FFF2-40B4-BE49-F238E27FC236}">
                <a16:creationId xmlns:a16="http://schemas.microsoft.com/office/drawing/2014/main" id="{3F20E510-CE3D-491B-B5E7-50E3E24895E8}"/>
              </a:ext>
            </a:extLst>
          </p:cNvPr>
          <p:cNvSpPr>
            <a:spLocks noGrp="1" noChangeArrowheads="1"/>
          </p:cNvSpPr>
          <p:nvPr>
            <p:ph type="ftr" sz="quarter" idx="3"/>
          </p:nvPr>
        </p:nvSpPr>
        <p:spPr>
          <a:xfrm>
            <a:off x="3429000" y="6248400"/>
            <a:ext cx="2895600" cy="457200"/>
          </a:xfrm>
        </p:spPr>
        <p:txBody>
          <a:bodyPr/>
          <a:lstStyle>
            <a:lvl1pPr algn="ctr">
              <a:defRPr sz="1400" b="0">
                <a:solidFill>
                  <a:schemeClr val="bg2"/>
                </a:solidFill>
              </a:defRPr>
            </a:lvl1pPr>
          </a:lstStyle>
          <a:p>
            <a:r>
              <a:rPr lang="en-US" altLang="zh-CN"/>
              <a:t>TCP/IP Protocol Suite</a:t>
            </a:r>
          </a:p>
        </p:txBody>
      </p:sp>
      <p:sp>
        <p:nvSpPr>
          <p:cNvPr id="210960" name="Rectangle 16">
            <a:extLst>
              <a:ext uri="{FF2B5EF4-FFF2-40B4-BE49-F238E27FC236}">
                <a16:creationId xmlns:a16="http://schemas.microsoft.com/office/drawing/2014/main" id="{3C600D37-494D-47A5-8B10-AD9E83FB978C}"/>
              </a:ext>
            </a:extLst>
          </p:cNvPr>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D33B71DC-2389-4BA1-A8A3-033BD5E65CD1}" type="slidenum">
              <a:rPr lang="en-US" altLang="zh-CN"/>
              <a:pPr/>
              <a:t>‹#›</a:t>
            </a:fld>
            <a:endParaRPr lang="en-US" altLang="zh-CN"/>
          </a:p>
        </p:txBody>
      </p:sp>
      <p:sp>
        <p:nvSpPr>
          <p:cNvPr id="210961" name="Text Box 17">
            <a:extLst>
              <a:ext uri="{FF2B5EF4-FFF2-40B4-BE49-F238E27FC236}">
                <a16:creationId xmlns:a16="http://schemas.microsoft.com/office/drawing/2014/main" id="{003D8D0F-5C4B-4718-92FC-452792B9B3E6}"/>
              </a:ext>
            </a:extLst>
          </p:cNvPr>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a:latin typeface="McGrawHill-Italic" pitchFamily="2" charset="0"/>
              </a:rPr>
              <a:t>McGraw-Hill</a:t>
            </a:r>
            <a:endParaRPr lang="en-US" altLang="en-US" sz="2400" b="0"/>
          </a:p>
        </p:txBody>
      </p:sp>
      <p:sp>
        <p:nvSpPr>
          <p:cNvPr id="210962" name="Text Box 18">
            <a:extLst>
              <a:ext uri="{FF2B5EF4-FFF2-40B4-BE49-F238E27FC236}">
                <a16:creationId xmlns:a16="http://schemas.microsoft.com/office/drawing/2014/main" id="{0A1F0335-81D6-4C53-AB01-1771EFC185D4}"/>
              </a:ext>
            </a:extLst>
          </p:cNvPr>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a:latin typeface="McGrawHill-Italic" pitchFamily="2" charset="0"/>
              </a:rPr>
              <a:t>The McGraw-Hill Companies, Inc., 2000</a:t>
            </a:r>
            <a:endParaRPr lang="en-US" altLang="en-US" sz="2400" b="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44094-A332-4C8F-81CB-4E7643FF631D}"/>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F8F4E3-C0A0-430F-AF24-F64DAE407508}"/>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11442574-70BD-4229-B705-69C0CC4DC417}"/>
              </a:ext>
            </a:extLst>
          </p:cNvPr>
          <p:cNvSpPr>
            <a:spLocks noGrp="1"/>
          </p:cNvSpPr>
          <p:nvPr>
            <p:ph type="ftr" sz="quarter" idx="10"/>
          </p:nvPr>
        </p:nvSpPr>
        <p:spPr/>
        <p:txBody>
          <a:bodyPr/>
          <a:lstStyle>
            <a:lvl1pPr>
              <a:defRPr/>
            </a:lvl1pPr>
          </a:lstStyle>
          <a:p>
            <a:r>
              <a:rPr lang="en-US" altLang="zh-CN"/>
              <a:t>TCP/IP Protocol Suite</a:t>
            </a:r>
          </a:p>
        </p:txBody>
      </p:sp>
      <p:sp>
        <p:nvSpPr>
          <p:cNvPr id="5" name="灯片编号占位符 4">
            <a:extLst>
              <a:ext uri="{FF2B5EF4-FFF2-40B4-BE49-F238E27FC236}">
                <a16:creationId xmlns:a16="http://schemas.microsoft.com/office/drawing/2014/main" id="{65D088DC-AFA2-440F-BF64-EB22BC5455C4}"/>
              </a:ext>
            </a:extLst>
          </p:cNvPr>
          <p:cNvSpPr>
            <a:spLocks noGrp="1"/>
          </p:cNvSpPr>
          <p:nvPr>
            <p:ph type="sldNum" sz="quarter" idx="11"/>
          </p:nvPr>
        </p:nvSpPr>
        <p:spPr/>
        <p:txBody>
          <a:bodyPr/>
          <a:lstStyle>
            <a:lvl1pPr>
              <a:defRPr/>
            </a:lvl1pPr>
          </a:lstStyle>
          <a:p>
            <a:fld id="{0C2EAC99-8A3F-48D5-9025-B232437AE09D}" type="slidenum">
              <a:rPr lang="en-US" altLang="zh-CN"/>
              <a:pPr/>
              <a:t>‹#›</a:t>
            </a:fld>
            <a:endParaRPr lang="en-US" altLang="zh-CN"/>
          </a:p>
        </p:txBody>
      </p:sp>
    </p:spTree>
    <p:extLst>
      <p:ext uri="{BB962C8B-B14F-4D97-AF65-F5344CB8AC3E}">
        <p14:creationId xmlns:p14="http://schemas.microsoft.com/office/powerpoint/2010/main" val="3165384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8C14CE-C4E0-4973-97E0-621802D00698}"/>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EB7775-82A3-4216-BEEC-673B536234D9}"/>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072EADC8-0DDD-4E7B-AE24-BFC3E155C3A2}"/>
              </a:ext>
            </a:extLst>
          </p:cNvPr>
          <p:cNvSpPr>
            <a:spLocks noGrp="1"/>
          </p:cNvSpPr>
          <p:nvPr>
            <p:ph type="ftr" sz="quarter" idx="10"/>
          </p:nvPr>
        </p:nvSpPr>
        <p:spPr/>
        <p:txBody>
          <a:bodyPr/>
          <a:lstStyle>
            <a:lvl1pPr>
              <a:defRPr/>
            </a:lvl1pPr>
          </a:lstStyle>
          <a:p>
            <a:r>
              <a:rPr lang="en-US" altLang="zh-CN"/>
              <a:t>TCP/IP Protocol Suite</a:t>
            </a:r>
          </a:p>
        </p:txBody>
      </p:sp>
      <p:sp>
        <p:nvSpPr>
          <p:cNvPr id="5" name="灯片编号占位符 4">
            <a:extLst>
              <a:ext uri="{FF2B5EF4-FFF2-40B4-BE49-F238E27FC236}">
                <a16:creationId xmlns:a16="http://schemas.microsoft.com/office/drawing/2014/main" id="{BE66DB0A-87EB-4112-91D2-59B936CA6FDD}"/>
              </a:ext>
            </a:extLst>
          </p:cNvPr>
          <p:cNvSpPr>
            <a:spLocks noGrp="1"/>
          </p:cNvSpPr>
          <p:nvPr>
            <p:ph type="sldNum" sz="quarter" idx="11"/>
          </p:nvPr>
        </p:nvSpPr>
        <p:spPr/>
        <p:txBody>
          <a:bodyPr/>
          <a:lstStyle>
            <a:lvl1pPr>
              <a:defRPr/>
            </a:lvl1pPr>
          </a:lstStyle>
          <a:p>
            <a:fld id="{73C4F1C8-69B1-41E2-9B94-AC36F048CA98}" type="slidenum">
              <a:rPr lang="en-US" altLang="zh-CN"/>
              <a:pPr/>
              <a:t>‹#›</a:t>
            </a:fld>
            <a:endParaRPr lang="en-US" altLang="zh-CN"/>
          </a:p>
        </p:txBody>
      </p:sp>
    </p:spTree>
    <p:extLst>
      <p:ext uri="{BB962C8B-B14F-4D97-AF65-F5344CB8AC3E}">
        <p14:creationId xmlns:p14="http://schemas.microsoft.com/office/powerpoint/2010/main" val="386419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8ADA1-4CF3-4416-96DF-9F83C692CF2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56804531-D811-41A7-BFD6-1B37A3A2A322}"/>
              </a:ext>
            </a:extLst>
          </p:cNvPr>
          <p:cNvSpPr>
            <a:spLocks noGrp="1"/>
          </p:cNvSpPr>
          <p:nvPr>
            <p:ph type="tbl" idx="1"/>
          </p:nvPr>
        </p:nvSpPr>
        <p:spPr>
          <a:xfrm>
            <a:off x="628650" y="1825625"/>
            <a:ext cx="7886700" cy="4351338"/>
          </a:xfrm>
          <a:prstGeom prst="rect">
            <a:avLst/>
          </a:prstGeom>
        </p:spPr>
        <p:txBody>
          <a:bodyPr/>
          <a:lstStyle/>
          <a:p>
            <a:endParaRPr lang="zh-CN" altLang="en-US"/>
          </a:p>
        </p:txBody>
      </p:sp>
      <p:sp>
        <p:nvSpPr>
          <p:cNvPr id="4" name="页脚占位符 3">
            <a:extLst>
              <a:ext uri="{FF2B5EF4-FFF2-40B4-BE49-F238E27FC236}">
                <a16:creationId xmlns:a16="http://schemas.microsoft.com/office/drawing/2014/main" id="{6D22E17C-9190-422A-9059-98E4945A6D7B}"/>
              </a:ext>
            </a:extLst>
          </p:cNvPr>
          <p:cNvSpPr>
            <a:spLocks noGrp="1"/>
          </p:cNvSpPr>
          <p:nvPr>
            <p:ph type="ftr" sz="quarter" idx="10"/>
          </p:nvPr>
        </p:nvSpPr>
        <p:spPr>
          <a:xfrm>
            <a:off x="76200" y="6248400"/>
            <a:ext cx="2895600" cy="457200"/>
          </a:xfrm>
        </p:spPr>
        <p:txBody>
          <a:bodyPr/>
          <a:lstStyle>
            <a:lvl1pPr>
              <a:defRPr/>
            </a:lvl1pPr>
          </a:lstStyle>
          <a:p>
            <a:r>
              <a:rPr lang="en-US" altLang="zh-CN"/>
              <a:t>TCP/IP Protocol Suite</a:t>
            </a:r>
          </a:p>
        </p:txBody>
      </p:sp>
      <p:sp>
        <p:nvSpPr>
          <p:cNvPr id="5" name="灯片编号占位符 4">
            <a:extLst>
              <a:ext uri="{FF2B5EF4-FFF2-40B4-BE49-F238E27FC236}">
                <a16:creationId xmlns:a16="http://schemas.microsoft.com/office/drawing/2014/main" id="{9E52D3F2-F4C9-4109-9077-C663ABEE7E00}"/>
              </a:ext>
            </a:extLst>
          </p:cNvPr>
          <p:cNvSpPr>
            <a:spLocks noGrp="1"/>
          </p:cNvSpPr>
          <p:nvPr>
            <p:ph type="sldNum" sz="quarter" idx="11"/>
          </p:nvPr>
        </p:nvSpPr>
        <p:spPr>
          <a:xfrm>
            <a:off x="7042150" y="6243638"/>
            <a:ext cx="1905000" cy="457200"/>
          </a:xfrm>
        </p:spPr>
        <p:txBody>
          <a:bodyPr/>
          <a:lstStyle>
            <a:lvl1pPr>
              <a:defRPr/>
            </a:lvl1pPr>
          </a:lstStyle>
          <a:p>
            <a:fld id="{F7ABDFA1-0C73-4AF0-AF96-536774AD2853}" type="slidenum">
              <a:rPr lang="en-US" altLang="zh-CN"/>
              <a:pPr/>
              <a:t>‹#›</a:t>
            </a:fld>
            <a:endParaRPr lang="en-US" altLang="zh-CN"/>
          </a:p>
        </p:txBody>
      </p:sp>
    </p:spTree>
    <p:extLst>
      <p:ext uri="{BB962C8B-B14F-4D97-AF65-F5344CB8AC3E}">
        <p14:creationId xmlns:p14="http://schemas.microsoft.com/office/powerpoint/2010/main" val="3134302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E74D4-830C-4457-982B-842DE57C8AE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SmartArt 占位符 2">
            <a:extLst>
              <a:ext uri="{FF2B5EF4-FFF2-40B4-BE49-F238E27FC236}">
                <a16:creationId xmlns:a16="http://schemas.microsoft.com/office/drawing/2014/main" id="{48D68E79-2532-4BA4-9E88-BC55407CFBB0}"/>
              </a:ext>
            </a:extLst>
          </p:cNvPr>
          <p:cNvSpPr>
            <a:spLocks noGrp="1"/>
          </p:cNvSpPr>
          <p:nvPr>
            <p:ph type="dgm" idx="1"/>
          </p:nvPr>
        </p:nvSpPr>
        <p:spPr>
          <a:xfrm>
            <a:off x="628650" y="1825625"/>
            <a:ext cx="7886700" cy="4351338"/>
          </a:xfrm>
          <a:prstGeom prst="rect">
            <a:avLst/>
          </a:prstGeom>
        </p:spPr>
        <p:txBody>
          <a:bodyPr/>
          <a:lstStyle/>
          <a:p>
            <a:endParaRPr lang="zh-CN" altLang="en-US"/>
          </a:p>
        </p:txBody>
      </p:sp>
      <p:sp>
        <p:nvSpPr>
          <p:cNvPr id="4" name="页脚占位符 3">
            <a:extLst>
              <a:ext uri="{FF2B5EF4-FFF2-40B4-BE49-F238E27FC236}">
                <a16:creationId xmlns:a16="http://schemas.microsoft.com/office/drawing/2014/main" id="{128DCB48-062C-440A-940B-DF9ABDB972F3}"/>
              </a:ext>
            </a:extLst>
          </p:cNvPr>
          <p:cNvSpPr>
            <a:spLocks noGrp="1"/>
          </p:cNvSpPr>
          <p:nvPr>
            <p:ph type="ftr" sz="quarter" idx="10"/>
          </p:nvPr>
        </p:nvSpPr>
        <p:spPr>
          <a:xfrm>
            <a:off x="76200" y="6248400"/>
            <a:ext cx="2895600" cy="457200"/>
          </a:xfrm>
        </p:spPr>
        <p:txBody>
          <a:bodyPr/>
          <a:lstStyle>
            <a:lvl1pPr>
              <a:defRPr/>
            </a:lvl1pPr>
          </a:lstStyle>
          <a:p>
            <a:r>
              <a:rPr lang="en-US" altLang="zh-CN"/>
              <a:t>TCP/IP Protocol Suite</a:t>
            </a:r>
          </a:p>
        </p:txBody>
      </p:sp>
      <p:sp>
        <p:nvSpPr>
          <p:cNvPr id="5" name="灯片编号占位符 4">
            <a:extLst>
              <a:ext uri="{FF2B5EF4-FFF2-40B4-BE49-F238E27FC236}">
                <a16:creationId xmlns:a16="http://schemas.microsoft.com/office/drawing/2014/main" id="{2E51A69A-7A06-4178-A835-D67BD806C6D5}"/>
              </a:ext>
            </a:extLst>
          </p:cNvPr>
          <p:cNvSpPr>
            <a:spLocks noGrp="1"/>
          </p:cNvSpPr>
          <p:nvPr>
            <p:ph type="sldNum" sz="quarter" idx="11"/>
          </p:nvPr>
        </p:nvSpPr>
        <p:spPr>
          <a:xfrm>
            <a:off x="7042150" y="6243638"/>
            <a:ext cx="1905000" cy="457200"/>
          </a:xfrm>
        </p:spPr>
        <p:txBody>
          <a:bodyPr/>
          <a:lstStyle>
            <a:lvl1pPr>
              <a:defRPr/>
            </a:lvl1pPr>
          </a:lstStyle>
          <a:p>
            <a:fld id="{3F9584F3-87B7-4B75-AF3D-40BF7E4366D3}" type="slidenum">
              <a:rPr lang="en-US" altLang="zh-CN"/>
              <a:pPr/>
              <a:t>‹#›</a:t>
            </a:fld>
            <a:endParaRPr lang="en-US" altLang="zh-CN"/>
          </a:p>
        </p:txBody>
      </p:sp>
    </p:spTree>
    <p:extLst>
      <p:ext uri="{BB962C8B-B14F-4D97-AF65-F5344CB8AC3E}">
        <p14:creationId xmlns:p14="http://schemas.microsoft.com/office/powerpoint/2010/main" val="1023439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2CA72-B626-4A4D-8689-22E17FBD1320}"/>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538D9D-3C78-47F4-8B2D-B565843D66EE}"/>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页脚占位符 3">
            <a:extLst>
              <a:ext uri="{FF2B5EF4-FFF2-40B4-BE49-F238E27FC236}">
                <a16:creationId xmlns:a16="http://schemas.microsoft.com/office/drawing/2014/main" id="{3FBD7B0F-201E-4ACE-93BD-E273B94DFDE5}"/>
              </a:ext>
            </a:extLst>
          </p:cNvPr>
          <p:cNvSpPr>
            <a:spLocks noGrp="1"/>
          </p:cNvSpPr>
          <p:nvPr>
            <p:ph type="ftr" sz="quarter" idx="10"/>
          </p:nvPr>
        </p:nvSpPr>
        <p:spPr/>
        <p:txBody>
          <a:bodyPr/>
          <a:lstStyle>
            <a:lvl1pPr>
              <a:defRPr/>
            </a:lvl1pPr>
          </a:lstStyle>
          <a:p>
            <a:r>
              <a:rPr lang="en-US" altLang="zh-CN"/>
              <a:t>TCP/IP Protocol Suite</a:t>
            </a:r>
          </a:p>
        </p:txBody>
      </p:sp>
      <p:sp>
        <p:nvSpPr>
          <p:cNvPr id="5" name="灯片编号占位符 4">
            <a:extLst>
              <a:ext uri="{FF2B5EF4-FFF2-40B4-BE49-F238E27FC236}">
                <a16:creationId xmlns:a16="http://schemas.microsoft.com/office/drawing/2014/main" id="{27F40945-91C2-4D34-9506-201FEB556AC8}"/>
              </a:ext>
            </a:extLst>
          </p:cNvPr>
          <p:cNvSpPr>
            <a:spLocks noGrp="1"/>
          </p:cNvSpPr>
          <p:nvPr>
            <p:ph type="sldNum" sz="quarter" idx="11"/>
          </p:nvPr>
        </p:nvSpPr>
        <p:spPr/>
        <p:txBody>
          <a:bodyPr/>
          <a:lstStyle>
            <a:lvl1pPr>
              <a:defRPr/>
            </a:lvl1pPr>
          </a:lstStyle>
          <a:p>
            <a:fld id="{1598672B-52B9-4231-A786-60965C651CEB}" type="slidenum">
              <a:rPr lang="en-US" altLang="zh-CN"/>
              <a:pPr/>
              <a:t>‹#›</a:t>
            </a:fld>
            <a:endParaRPr lang="en-US" altLang="zh-CN"/>
          </a:p>
        </p:txBody>
      </p:sp>
    </p:spTree>
    <p:extLst>
      <p:ext uri="{BB962C8B-B14F-4D97-AF65-F5344CB8AC3E}">
        <p14:creationId xmlns:p14="http://schemas.microsoft.com/office/powerpoint/2010/main" val="194294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8E028-85E2-460B-9F7A-89D4C1EABAB0}"/>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87F9C4-5618-41E1-A439-1FB096DF63E1}"/>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8E3FC1F7-F087-429A-8A3A-A17A3C5E0622}"/>
              </a:ext>
            </a:extLst>
          </p:cNvPr>
          <p:cNvSpPr>
            <a:spLocks noGrp="1"/>
          </p:cNvSpPr>
          <p:nvPr>
            <p:ph type="ftr" sz="quarter" idx="10"/>
          </p:nvPr>
        </p:nvSpPr>
        <p:spPr/>
        <p:txBody>
          <a:bodyPr/>
          <a:lstStyle>
            <a:lvl1pPr>
              <a:defRPr/>
            </a:lvl1pPr>
          </a:lstStyle>
          <a:p>
            <a:r>
              <a:rPr lang="en-US" altLang="zh-CN"/>
              <a:t>TCP/IP Protocol Suite</a:t>
            </a:r>
          </a:p>
        </p:txBody>
      </p:sp>
      <p:sp>
        <p:nvSpPr>
          <p:cNvPr id="5" name="灯片编号占位符 4">
            <a:extLst>
              <a:ext uri="{FF2B5EF4-FFF2-40B4-BE49-F238E27FC236}">
                <a16:creationId xmlns:a16="http://schemas.microsoft.com/office/drawing/2014/main" id="{C751F51F-7861-4FB2-BA93-BB5C7FF9BD0A}"/>
              </a:ext>
            </a:extLst>
          </p:cNvPr>
          <p:cNvSpPr>
            <a:spLocks noGrp="1"/>
          </p:cNvSpPr>
          <p:nvPr>
            <p:ph type="sldNum" sz="quarter" idx="11"/>
          </p:nvPr>
        </p:nvSpPr>
        <p:spPr/>
        <p:txBody>
          <a:bodyPr/>
          <a:lstStyle>
            <a:lvl1pPr>
              <a:defRPr/>
            </a:lvl1pPr>
          </a:lstStyle>
          <a:p>
            <a:fld id="{85871567-1CBB-4DA9-8F72-C024CBEFFB9B}" type="slidenum">
              <a:rPr lang="en-US" altLang="zh-CN"/>
              <a:pPr/>
              <a:t>‹#›</a:t>
            </a:fld>
            <a:endParaRPr lang="en-US" altLang="zh-CN"/>
          </a:p>
        </p:txBody>
      </p:sp>
    </p:spTree>
    <p:extLst>
      <p:ext uri="{BB962C8B-B14F-4D97-AF65-F5344CB8AC3E}">
        <p14:creationId xmlns:p14="http://schemas.microsoft.com/office/powerpoint/2010/main" val="24002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E35FB-C04F-4D2A-BCEF-0E2B222811BB}"/>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DD5333-B069-412F-A437-EA43E1F4FB10}"/>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D91D6C-C2C8-4A1C-B5CB-4EE7D855D2A6}"/>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页脚占位符 4">
            <a:extLst>
              <a:ext uri="{FF2B5EF4-FFF2-40B4-BE49-F238E27FC236}">
                <a16:creationId xmlns:a16="http://schemas.microsoft.com/office/drawing/2014/main" id="{FF63EB8E-C5A0-4354-AEAE-DC0CC06012B9}"/>
              </a:ext>
            </a:extLst>
          </p:cNvPr>
          <p:cNvSpPr>
            <a:spLocks noGrp="1"/>
          </p:cNvSpPr>
          <p:nvPr>
            <p:ph type="ftr" sz="quarter" idx="10"/>
          </p:nvPr>
        </p:nvSpPr>
        <p:spPr/>
        <p:txBody>
          <a:bodyPr/>
          <a:lstStyle>
            <a:lvl1pPr>
              <a:defRPr/>
            </a:lvl1pPr>
          </a:lstStyle>
          <a:p>
            <a:r>
              <a:rPr lang="en-US" altLang="zh-CN"/>
              <a:t>TCP/IP Protocol Suite</a:t>
            </a:r>
          </a:p>
        </p:txBody>
      </p:sp>
      <p:sp>
        <p:nvSpPr>
          <p:cNvPr id="6" name="灯片编号占位符 5">
            <a:extLst>
              <a:ext uri="{FF2B5EF4-FFF2-40B4-BE49-F238E27FC236}">
                <a16:creationId xmlns:a16="http://schemas.microsoft.com/office/drawing/2014/main" id="{CAA843E5-C3EE-414C-9D27-02A64EC6943E}"/>
              </a:ext>
            </a:extLst>
          </p:cNvPr>
          <p:cNvSpPr>
            <a:spLocks noGrp="1"/>
          </p:cNvSpPr>
          <p:nvPr>
            <p:ph type="sldNum" sz="quarter" idx="11"/>
          </p:nvPr>
        </p:nvSpPr>
        <p:spPr/>
        <p:txBody>
          <a:bodyPr/>
          <a:lstStyle>
            <a:lvl1pPr>
              <a:defRPr/>
            </a:lvl1pPr>
          </a:lstStyle>
          <a:p>
            <a:fld id="{B1BC7BF1-CC87-431D-BAA2-C558915CB01E}" type="slidenum">
              <a:rPr lang="en-US" altLang="zh-CN"/>
              <a:pPr/>
              <a:t>‹#›</a:t>
            </a:fld>
            <a:endParaRPr lang="en-US" altLang="zh-CN"/>
          </a:p>
        </p:txBody>
      </p:sp>
    </p:spTree>
    <p:extLst>
      <p:ext uri="{BB962C8B-B14F-4D97-AF65-F5344CB8AC3E}">
        <p14:creationId xmlns:p14="http://schemas.microsoft.com/office/powerpoint/2010/main" val="994450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9FCA2-90C4-469C-ADF8-37A0A903CA06}"/>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804D22-0F16-4823-8B4C-AE4D34696DCB}"/>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47237F-68DF-4199-B631-687276C60A5E}"/>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3DB1FEE-91EC-4ABF-A996-4DB349DB3EF4}"/>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3BC368E-3C3D-4413-9F8F-39408E786003}"/>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页脚占位符 6">
            <a:extLst>
              <a:ext uri="{FF2B5EF4-FFF2-40B4-BE49-F238E27FC236}">
                <a16:creationId xmlns:a16="http://schemas.microsoft.com/office/drawing/2014/main" id="{C940867E-F777-4A91-852D-C6E530ECB7CB}"/>
              </a:ext>
            </a:extLst>
          </p:cNvPr>
          <p:cNvSpPr>
            <a:spLocks noGrp="1"/>
          </p:cNvSpPr>
          <p:nvPr>
            <p:ph type="ftr" sz="quarter" idx="10"/>
          </p:nvPr>
        </p:nvSpPr>
        <p:spPr/>
        <p:txBody>
          <a:bodyPr/>
          <a:lstStyle>
            <a:lvl1pPr>
              <a:defRPr/>
            </a:lvl1pPr>
          </a:lstStyle>
          <a:p>
            <a:r>
              <a:rPr lang="en-US" altLang="zh-CN"/>
              <a:t>TCP/IP Protocol Suite</a:t>
            </a:r>
          </a:p>
        </p:txBody>
      </p:sp>
      <p:sp>
        <p:nvSpPr>
          <p:cNvPr id="8" name="灯片编号占位符 7">
            <a:extLst>
              <a:ext uri="{FF2B5EF4-FFF2-40B4-BE49-F238E27FC236}">
                <a16:creationId xmlns:a16="http://schemas.microsoft.com/office/drawing/2014/main" id="{F935855A-7B26-43C4-BC77-E5371FFC7F91}"/>
              </a:ext>
            </a:extLst>
          </p:cNvPr>
          <p:cNvSpPr>
            <a:spLocks noGrp="1"/>
          </p:cNvSpPr>
          <p:nvPr>
            <p:ph type="sldNum" sz="quarter" idx="11"/>
          </p:nvPr>
        </p:nvSpPr>
        <p:spPr/>
        <p:txBody>
          <a:bodyPr/>
          <a:lstStyle>
            <a:lvl1pPr>
              <a:defRPr/>
            </a:lvl1pPr>
          </a:lstStyle>
          <a:p>
            <a:fld id="{A89ED8CE-AEC7-4630-A726-8082ABDDD55E}" type="slidenum">
              <a:rPr lang="en-US" altLang="zh-CN"/>
              <a:pPr/>
              <a:t>‹#›</a:t>
            </a:fld>
            <a:endParaRPr lang="en-US" altLang="zh-CN"/>
          </a:p>
        </p:txBody>
      </p:sp>
    </p:spTree>
    <p:extLst>
      <p:ext uri="{BB962C8B-B14F-4D97-AF65-F5344CB8AC3E}">
        <p14:creationId xmlns:p14="http://schemas.microsoft.com/office/powerpoint/2010/main" val="1053971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8E883-688D-4068-8B9E-8FC0B1D9C639}"/>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42CB2D7E-6613-45C4-8A28-A2C953ED3764}"/>
              </a:ext>
            </a:extLst>
          </p:cNvPr>
          <p:cNvSpPr>
            <a:spLocks noGrp="1"/>
          </p:cNvSpPr>
          <p:nvPr>
            <p:ph type="ftr" sz="quarter" idx="10"/>
          </p:nvPr>
        </p:nvSpPr>
        <p:spPr/>
        <p:txBody>
          <a:bodyPr/>
          <a:lstStyle>
            <a:lvl1pPr>
              <a:defRPr/>
            </a:lvl1pPr>
          </a:lstStyle>
          <a:p>
            <a:r>
              <a:rPr lang="en-US" altLang="zh-CN"/>
              <a:t>TCP/IP Protocol Suite</a:t>
            </a:r>
          </a:p>
        </p:txBody>
      </p:sp>
      <p:sp>
        <p:nvSpPr>
          <p:cNvPr id="4" name="灯片编号占位符 3">
            <a:extLst>
              <a:ext uri="{FF2B5EF4-FFF2-40B4-BE49-F238E27FC236}">
                <a16:creationId xmlns:a16="http://schemas.microsoft.com/office/drawing/2014/main" id="{20FA2ACF-94F5-4878-8BAD-E56DCC3C9C8E}"/>
              </a:ext>
            </a:extLst>
          </p:cNvPr>
          <p:cNvSpPr>
            <a:spLocks noGrp="1"/>
          </p:cNvSpPr>
          <p:nvPr>
            <p:ph type="sldNum" sz="quarter" idx="11"/>
          </p:nvPr>
        </p:nvSpPr>
        <p:spPr/>
        <p:txBody>
          <a:bodyPr/>
          <a:lstStyle>
            <a:lvl1pPr>
              <a:defRPr/>
            </a:lvl1pPr>
          </a:lstStyle>
          <a:p>
            <a:fld id="{584C5693-E344-4F9E-9752-93FCF635D316}" type="slidenum">
              <a:rPr lang="en-US" altLang="zh-CN"/>
              <a:pPr/>
              <a:t>‹#›</a:t>
            </a:fld>
            <a:endParaRPr lang="en-US" altLang="zh-CN"/>
          </a:p>
        </p:txBody>
      </p:sp>
    </p:spTree>
    <p:extLst>
      <p:ext uri="{BB962C8B-B14F-4D97-AF65-F5344CB8AC3E}">
        <p14:creationId xmlns:p14="http://schemas.microsoft.com/office/powerpoint/2010/main" val="301947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5A2F94F-C29C-4312-B2F7-FFBCC4DFA968}"/>
              </a:ext>
            </a:extLst>
          </p:cNvPr>
          <p:cNvSpPr>
            <a:spLocks noGrp="1"/>
          </p:cNvSpPr>
          <p:nvPr>
            <p:ph type="ftr" sz="quarter" idx="10"/>
          </p:nvPr>
        </p:nvSpPr>
        <p:spPr/>
        <p:txBody>
          <a:bodyPr/>
          <a:lstStyle>
            <a:lvl1pPr>
              <a:defRPr/>
            </a:lvl1pPr>
          </a:lstStyle>
          <a:p>
            <a:r>
              <a:rPr lang="en-US" altLang="zh-CN"/>
              <a:t>TCP/IP Protocol Suite</a:t>
            </a:r>
          </a:p>
        </p:txBody>
      </p:sp>
      <p:sp>
        <p:nvSpPr>
          <p:cNvPr id="3" name="灯片编号占位符 2">
            <a:extLst>
              <a:ext uri="{FF2B5EF4-FFF2-40B4-BE49-F238E27FC236}">
                <a16:creationId xmlns:a16="http://schemas.microsoft.com/office/drawing/2014/main" id="{DBFDD3A0-E278-4C2C-AE79-A5794B3F415D}"/>
              </a:ext>
            </a:extLst>
          </p:cNvPr>
          <p:cNvSpPr>
            <a:spLocks noGrp="1"/>
          </p:cNvSpPr>
          <p:nvPr>
            <p:ph type="sldNum" sz="quarter" idx="11"/>
          </p:nvPr>
        </p:nvSpPr>
        <p:spPr/>
        <p:txBody>
          <a:bodyPr/>
          <a:lstStyle>
            <a:lvl1pPr>
              <a:defRPr/>
            </a:lvl1pPr>
          </a:lstStyle>
          <a:p>
            <a:fld id="{499EE5FC-1526-4800-BC93-876C18E1ED95}" type="slidenum">
              <a:rPr lang="en-US" altLang="zh-CN"/>
              <a:pPr/>
              <a:t>‹#›</a:t>
            </a:fld>
            <a:endParaRPr lang="en-US" altLang="zh-CN"/>
          </a:p>
        </p:txBody>
      </p:sp>
    </p:spTree>
    <p:extLst>
      <p:ext uri="{BB962C8B-B14F-4D97-AF65-F5344CB8AC3E}">
        <p14:creationId xmlns:p14="http://schemas.microsoft.com/office/powerpoint/2010/main" val="26888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DBDBD-3D57-4EF3-814B-6DFB1999352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ABD688-74CF-47DC-B33F-61CCC55B043D}"/>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AFCA790-301C-444E-9FBF-5378F763D2CF}"/>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750F87E0-361C-4DDD-88DF-1B37BB8B8421}"/>
              </a:ext>
            </a:extLst>
          </p:cNvPr>
          <p:cNvSpPr>
            <a:spLocks noGrp="1"/>
          </p:cNvSpPr>
          <p:nvPr>
            <p:ph type="ftr" sz="quarter" idx="10"/>
          </p:nvPr>
        </p:nvSpPr>
        <p:spPr/>
        <p:txBody>
          <a:bodyPr/>
          <a:lstStyle>
            <a:lvl1pPr>
              <a:defRPr/>
            </a:lvl1pPr>
          </a:lstStyle>
          <a:p>
            <a:r>
              <a:rPr lang="en-US" altLang="zh-CN"/>
              <a:t>TCP/IP Protocol Suite</a:t>
            </a:r>
          </a:p>
        </p:txBody>
      </p:sp>
      <p:sp>
        <p:nvSpPr>
          <p:cNvPr id="6" name="灯片编号占位符 5">
            <a:extLst>
              <a:ext uri="{FF2B5EF4-FFF2-40B4-BE49-F238E27FC236}">
                <a16:creationId xmlns:a16="http://schemas.microsoft.com/office/drawing/2014/main" id="{C22793F6-B679-4749-9C68-6F3A8F00FB40}"/>
              </a:ext>
            </a:extLst>
          </p:cNvPr>
          <p:cNvSpPr>
            <a:spLocks noGrp="1"/>
          </p:cNvSpPr>
          <p:nvPr>
            <p:ph type="sldNum" sz="quarter" idx="11"/>
          </p:nvPr>
        </p:nvSpPr>
        <p:spPr/>
        <p:txBody>
          <a:bodyPr/>
          <a:lstStyle>
            <a:lvl1pPr>
              <a:defRPr/>
            </a:lvl1pPr>
          </a:lstStyle>
          <a:p>
            <a:fld id="{EFFC4CE3-D275-4753-87DC-3115A2592923}" type="slidenum">
              <a:rPr lang="en-US" altLang="zh-CN"/>
              <a:pPr/>
              <a:t>‹#›</a:t>
            </a:fld>
            <a:endParaRPr lang="en-US" altLang="zh-CN"/>
          </a:p>
        </p:txBody>
      </p:sp>
    </p:spTree>
    <p:extLst>
      <p:ext uri="{BB962C8B-B14F-4D97-AF65-F5344CB8AC3E}">
        <p14:creationId xmlns:p14="http://schemas.microsoft.com/office/powerpoint/2010/main" val="1918708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0CAEB-7764-4DF5-8CAB-61819D6037B8}"/>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9C8027-9AE8-4B71-9F48-90E895530C17}"/>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5B6016-E386-420B-8E4F-0C7C4676928D}"/>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B98F4E43-D653-43CE-BCEC-7FD56B0C5248}"/>
              </a:ext>
            </a:extLst>
          </p:cNvPr>
          <p:cNvSpPr>
            <a:spLocks noGrp="1"/>
          </p:cNvSpPr>
          <p:nvPr>
            <p:ph type="ftr" sz="quarter" idx="10"/>
          </p:nvPr>
        </p:nvSpPr>
        <p:spPr/>
        <p:txBody>
          <a:bodyPr/>
          <a:lstStyle>
            <a:lvl1pPr>
              <a:defRPr/>
            </a:lvl1pPr>
          </a:lstStyle>
          <a:p>
            <a:r>
              <a:rPr lang="en-US" altLang="zh-CN"/>
              <a:t>TCP/IP Protocol Suite</a:t>
            </a:r>
          </a:p>
        </p:txBody>
      </p:sp>
      <p:sp>
        <p:nvSpPr>
          <p:cNvPr id="6" name="灯片编号占位符 5">
            <a:extLst>
              <a:ext uri="{FF2B5EF4-FFF2-40B4-BE49-F238E27FC236}">
                <a16:creationId xmlns:a16="http://schemas.microsoft.com/office/drawing/2014/main" id="{68E7D4E3-2DFD-4A2D-B775-90CDDFDCC2E2}"/>
              </a:ext>
            </a:extLst>
          </p:cNvPr>
          <p:cNvSpPr>
            <a:spLocks noGrp="1"/>
          </p:cNvSpPr>
          <p:nvPr>
            <p:ph type="sldNum" sz="quarter" idx="11"/>
          </p:nvPr>
        </p:nvSpPr>
        <p:spPr/>
        <p:txBody>
          <a:bodyPr/>
          <a:lstStyle>
            <a:lvl1pPr>
              <a:defRPr/>
            </a:lvl1pPr>
          </a:lstStyle>
          <a:p>
            <a:fld id="{8C623063-97B4-4121-9D04-B79958DDAA41}" type="slidenum">
              <a:rPr lang="en-US" altLang="zh-CN"/>
              <a:pPr/>
              <a:t>‹#›</a:t>
            </a:fld>
            <a:endParaRPr lang="en-US" altLang="zh-CN"/>
          </a:p>
        </p:txBody>
      </p:sp>
    </p:spTree>
    <p:extLst>
      <p:ext uri="{BB962C8B-B14F-4D97-AF65-F5344CB8AC3E}">
        <p14:creationId xmlns:p14="http://schemas.microsoft.com/office/powerpoint/2010/main" val="8025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a:extLst>
              <a:ext uri="{FF2B5EF4-FFF2-40B4-BE49-F238E27FC236}">
                <a16:creationId xmlns:a16="http://schemas.microsoft.com/office/drawing/2014/main" id="{4241901C-D86B-4FBB-B697-D26DD19E3982}"/>
              </a:ext>
            </a:extLst>
          </p:cNvPr>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mn-lt"/>
                <a:ea typeface="宋体" panose="02010600030101010101" pitchFamily="2" charset="-122"/>
              </a:defRPr>
            </a:lvl1pPr>
          </a:lstStyle>
          <a:p>
            <a:r>
              <a:rPr lang="en-US" altLang="zh-CN"/>
              <a:t>TCP/IP Protocol Suite</a:t>
            </a:r>
          </a:p>
        </p:txBody>
      </p:sp>
      <p:sp>
        <p:nvSpPr>
          <p:cNvPr id="209933" name="Rectangle 13">
            <a:extLst>
              <a:ext uri="{FF2B5EF4-FFF2-40B4-BE49-F238E27FC236}">
                <a16:creationId xmlns:a16="http://schemas.microsoft.com/office/drawing/2014/main" id="{95670112-8F56-40FC-BE4D-D5623442DDBC}"/>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latin typeface="+mn-lt"/>
                <a:ea typeface="宋体" panose="02010600030101010101" pitchFamily="2" charset="-122"/>
              </a:defRPr>
            </a:lvl1pPr>
          </a:lstStyle>
          <a:p>
            <a:fld id="{0D3660AD-C045-4FAA-813E-3AAB45E5FA9A}"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101.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33.png"/><Relationship Id="rId7" Type="http://schemas.openxmlformats.org/officeDocument/2006/relationships/image" Target="../media/image137.emf"/><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emf"/><Relationship Id="rId4" Type="http://schemas.openxmlformats.org/officeDocument/2006/relationships/image" Target="../media/image134.emf"/><Relationship Id="rId9" Type="http://schemas.openxmlformats.org/officeDocument/2006/relationships/image" Target="../media/image139.emf"/></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75.emf"/><Relationship Id="rId4" Type="http://schemas.openxmlformats.org/officeDocument/2006/relationships/image" Target="../media/image74.emf"/></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png"/><Relationship Id="rId7" Type="http://schemas.openxmlformats.org/officeDocument/2006/relationships/image" Target="../media/image82.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emf"/><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15.emf"/></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8.emf"/></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png"/><Relationship Id="rId7" Type="http://schemas.openxmlformats.org/officeDocument/2006/relationships/image" Target="../media/image127.emf"/><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1">
            <a:extLst>
              <a:ext uri="{FF2B5EF4-FFF2-40B4-BE49-F238E27FC236}">
                <a16:creationId xmlns:a16="http://schemas.microsoft.com/office/drawing/2014/main" id="{5EF6F973-7D0D-4732-BB23-5329A1265E9B}"/>
              </a:ext>
            </a:extLst>
          </p:cNvPr>
          <p:cNvSpPr>
            <a:spLocks noGrp="1"/>
          </p:cNvSpPr>
          <p:nvPr>
            <p:ph type="ftr" sz="quarter" idx="10"/>
          </p:nvPr>
        </p:nvSpPr>
        <p:spPr/>
        <p:txBody>
          <a:bodyPr/>
          <a:lstStyle/>
          <a:p>
            <a:r>
              <a:rPr lang="en-US" altLang="zh-CN"/>
              <a:t>TCP/IP Protocol Suite</a:t>
            </a:r>
          </a:p>
        </p:txBody>
      </p:sp>
      <p:sp>
        <p:nvSpPr>
          <p:cNvPr id="8" name="灯片编号占位符 2">
            <a:extLst>
              <a:ext uri="{FF2B5EF4-FFF2-40B4-BE49-F238E27FC236}">
                <a16:creationId xmlns:a16="http://schemas.microsoft.com/office/drawing/2014/main" id="{999904AB-21EF-4205-958B-8377A3C9CCAF}"/>
              </a:ext>
            </a:extLst>
          </p:cNvPr>
          <p:cNvSpPr>
            <a:spLocks noGrp="1"/>
          </p:cNvSpPr>
          <p:nvPr>
            <p:ph type="sldNum" sz="quarter" idx="11"/>
          </p:nvPr>
        </p:nvSpPr>
        <p:spPr/>
        <p:txBody>
          <a:bodyPr/>
          <a:lstStyle/>
          <a:p>
            <a:fld id="{9E07A226-627E-4A81-A37F-B8C1A43E1BBB}" type="slidenum">
              <a:rPr lang="en-US" altLang="zh-CN"/>
              <a:pPr/>
              <a:t>1</a:t>
            </a:fld>
            <a:endParaRPr lang="en-US" altLang="zh-CN"/>
          </a:p>
        </p:txBody>
      </p:sp>
      <p:sp>
        <p:nvSpPr>
          <p:cNvPr id="632834" name="Text Box 2">
            <a:extLst>
              <a:ext uri="{FF2B5EF4-FFF2-40B4-BE49-F238E27FC236}">
                <a16:creationId xmlns:a16="http://schemas.microsoft.com/office/drawing/2014/main" id="{5ED80C70-2451-4C26-A617-3A30FD972CA9}"/>
              </a:ext>
            </a:extLst>
          </p:cNvPr>
          <p:cNvSpPr txBox="1">
            <a:spLocks noChangeArrowheads="1"/>
          </p:cNvSpPr>
          <p:nvPr/>
        </p:nvSpPr>
        <p:spPr bwMode="auto">
          <a:xfrm>
            <a:off x="1714500" y="6604000"/>
            <a:ext cx="5656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fontAlgn="base">
              <a:spcBef>
                <a:spcPct val="0"/>
              </a:spcBef>
              <a:spcAft>
                <a:spcPct val="0"/>
              </a:spcAft>
              <a:defRPr sz="2400">
                <a:solidFill>
                  <a:schemeClr val="tx1"/>
                </a:solidFill>
                <a:latin typeface="Times New Roman" panose="02020603050405020304" pitchFamily="18" charset="0"/>
              </a:defRPr>
            </a:lvl6pPr>
            <a:lvl7pPr marL="2971800" defTabSz="1028700" fontAlgn="base">
              <a:spcBef>
                <a:spcPct val="0"/>
              </a:spcBef>
              <a:spcAft>
                <a:spcPct val="0"/>
              </a:spcAft>
              <a:defRPr sz="2400">
                <a:solidFill>
                  <a:schemeClr val="tx1"/>
                </a:solidFill>
                <a:latin typeface="Times New Roman" panose="02020603050405020304" pitchFamily="18" charset="0"/>
              </a:defRPr>
            </a:lvl7pPr>
            <a:lvl8pPr marL="3429000" defTabSz="1028700" fontAlgn="base">
              <a:spcBef>
                <a:spcPct val="0"/>
              </a:spcBef>
              <a:spcAft>
                <a:spcPct val="0"/>
              </a:spcAft>
              <a:defRPr sz="2400">
                <a:solidFill>
                  <a:schemeClr val="tx1"/>
                </a:solidFill>
                <a:latin typeface="Times New Roman" panose="02020603050405020304" pitchFamily="18" charset="0"/>
              </a:defRPr>
            </a:lvl8pPr>
            <a:lvl9pPr marL="3886200" defTabSz="1028700" fontAlgn="base">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000" b="0">
                <a:latin typeface="Arial" panose="020B0604020202020204" pitchFamily="34" charset="0"/>
                <a:ea typeface="宋体" panose="02010600030101010101" pitchFamily="2" charset="-122"/>
              </a:rPr>
              <a:t>Copyright </a:t>
            </a:r>
            <a:r>
              <a:rPr lang="en-US" altLang="zh-CN" sz="1000" b="0">
                <a:latin typeface="Arial" panose="020B0604020202020204" pitchFamily="34" charset="0"/>
                <a:ea typeface="宋体" panose="02010600030101010101" pitchFamily="2" charset="-122"/>
                <a:cs typeface="Times New Roman" panose="02020603050405020304" pitchFamily="18" charset="0"/>
              </a:rPr>
              <a:t>© </a:t>
            </a:r>
            <a:r>
              <a:rPr lang="en-US" altLang="zh-CN" sz="1000" b="0">
                <a:latin typeface="Arial" panose="020B0604020202020204" pitchFamily="34" charset="0"/>
                <a:ea typeface="宋体" panose="02010600030101010101" pitchFamily="2" charset="-122"/>
              </a:rPr>
              <a:t>The McGraw-Hill Companies, Inc. Permission required for reproduction or display.</a:t>
            </a:r>
          </a:p>
        </p:txBody>
      </p:sp>
      <p:pic>
        <p:nvPicPr>
          <p:cNvPr id="632835" name="Picture 3">
            <a:extLst>
              <a:ext uri="{FF2B5EF4-FFF2-40B4-BE49-F238E27FC236}">
                <a16:creationId xmlns:a16="http://schemas.microsoft.com/office/drawing/2014/main" id="{86BE7C47-0C43-4238-A9DB-0E4C42FE1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extLst>
            <a:ext uri="{909E8E84-426E-40DD-AFC4-6F175D3DCCD1}">
              <a14:hiddenFill xmlns:a14="http://schemas.microsoft.com/office/drawing/2010/main">
                <a:solidFill>
                  <a:srgbClr val="FFFFFF"/>
                </a:solidFill>
              </a14:hiddenFill>
            </a:ext>
          </a:extLst>
        </p:spPr>
      </p:pic>
      <p:sp>
        <p:nvSpPr>
          <p:cNvPr id="632836" name="Text Box 4">
            <a:extLst>
              <a:ext uri="{FF2B5EF4-FFF2-40B4-BE49-F238E27FC236}">
                <a16:creationId xmlns:a16="http://schemas.microsoft.com/office/drawing/2014/main" id="{4FB66354-3518-4D9E-A4E9-343C65B7214F}"/>
              </a:ext>
            </a:extLst>
          </p:cNvPr>
          <p:cNvSpPr txBox="1">
            <a:spLocks noChangeArrowheads="1"/>
          </p:cNvSpPr>
          <p:nvPr/>
        </p:nvSpPr>
        <p:spPr bwMode="auto">
          <a:xfrm>
            <a:off x="187325" y="914400"/>
            <a:ext cx="4156075" cy="8239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4800">
                <a:latin typeface="Times" panose="02020603050405020304" pitchFamily="18" charset="0"/>
                <a:ea typeface="宋体" panose="02010600030101010101" pitchFamily="2" charset="-122"/>
              </a:rPr>
              <a:t>Chapter 3</a:t>
            </a:r>
          </a:p>
        </p:txBody>
      </p:sp>
      <p:pic>
        <p:nvPicPr>
          <p:cNvPr id="632837" name="Picture 5">
            <a:extLst>
              <a:ext uri="{FF2B5EF4-FFF2-40B4-BE49-F238E27FC236}">
                <a16:creationId xmlns:a16="http://schemas.microsoft.com/office/drawing/2014/main" id="{7BA19A2B-646D-4D17-AA45-239839433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1066800"/>
            <a:ext cx="4076700" cy="5168900"/>
          </a:xfrm>
          <a:prstGeom prst="rect">
            <a:avLst/>
          </a:prstGeom>
          <a:noFill/>
          <a:extLst>
            <a:ext uri="{909E8E84-426E-40DD-AFC4-6F175D3DCCD1}">
              <a14:hiddenFill xmlns:a14="http://schemas.microsoft.com/office/drawing/2010/main">
                <a:solidFill>
                  <a:srgbClr val="FFFFFF"/>
                </a:solidFill>
              </a14:hiddenFill>
            </a:ext>
          </a:extLst>
        </p:spPr>
      </p:pic>
      <p:sp>
        <p:nvSpPr>
          <p:cNvPr id="632838" name="Text Box 6">
            <a:extLst>
              <a:ext uri="{FF2B5EF4-FFF2-40B4-BE49-F238E27FC236}">
                <a16:creationId xmlns:a16="http://schemas.microsoft.com/office/drawing/2014/main" id="{77A31C13-3FE8-406C-9CE5-82F9A6894F33}"/>
              </a:ext>
            </a:extLst>
          </p:cNvPr>
          <p:cNvSpPr txBox="1">
            <a:spLocks noChangeArrowheads="1"/>
          </p:cNvSpPr>
          <p:nvPr/>
        </p:nvSpPr>
        <p:spPr bwMode="auto">
          <a:xfrm>
            <a:off x="263525" y="2209800"/>
            <a:ext cx="4156075" cy="15557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zh-CN" sz="4800">
                <a:solidFill>
                  <a:schemeClr val="folHlink"/>
                </a:solidFill>
                <a:latin typeface="Times" panose="02020603050405020304" pitchFamily="18" charset="0"/>
                <a:ea typeface="宋体" panose="02010600030101010101" pitchFamily="2" charset="-122"/>
              </a:rPr>
              <a:t>Underlying</a:t>
            </a:r>
            <a:br>
              <a:rPr lang="en-US" altLang="zh-CN" sz="4800">
                <a:solidFill>
                  <a:schemeClr val="folHlink"/>
                </a:solidFill>
                <a:latin typeface="Times" panose="02020603050405020304" pitchFamily="18" charset="0"/>
                <a:ea typeface="宋体" panose="02010600030101010101" pitchFamily="2" charset="-122"/>
              </a:rPr>
            </a:br>
            <a:r>
              <a:rPr lang="en-US" altLang="zh-CN" sz="4800">
                <a:solidFill>
                  <a:schemeClr val="folHlink"/>
                </a:solidFill>
                <a:latin typeface="Times" panose="02020603050405020304" pitchFamily="18" charset="0"/>
                <a:ea typeface="宋体" panose="02010600030101010101" pitchFamily="2" charset="-122"/>
              </a:rPr>
              <a:t>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a:extLst>
              <a:ext uri="{FF2B5EF4-FFF2-40B4-BE49-F238E27FC236}">
                <a16:creationId xmlns:a16="http://schemas.microsoft.com/office/drawing/2014/main" id="{ED2A3C22-E108-4935-8F18-BCE537C174D2}"/>
              </a:ext>
            </a:extLst>
          </p:cNvPr>
          <p:cNvSpPr>
            <a:spLocks noGrp="1"/>
          </p:cNvSpPr>
          <p:nvPr>
            <p:ph type="sldNum" sz="quarter" idx="11"/>
          </p:nvPr>
        </p:nvSpPr>
        <p:spPr/>
        <p:txBody>
          <a:bodyPr/>
          <a:lstStyle/>
          <a:p>
            <a:fld id="{C9143C33-E966-4D1D-99B4-424D2CAD8AA7}" type="slidenum">
              <a:rPr lang="en-US" altLang="zh-CN"/>
              <a:pPr/>
              <a:t>10</a:t>
            </a:fld>
            <a:endParaRPr lang="en-US" altLang="zh-CN"/>
          </a:p>
        </p:txBody>
      </p:sp>
      <p:sp>
        <p:nvSpPr>
          <p:cNvPr id="485378" name="Text Box 2">
            <a:extLst>
              <a:ext uri="{FF2B5EF4-FFF2-40B4-BE49-F238E27FC236}">
                <a16:creationId xmlns:a16="http://schemas.microsoft.com/office/drawing/2014/main" id="{94EC93B6-68EE-4A2B-B0B2-36732271681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FF"/>
                </a:solidFill>
              </a:rPr>
              <a:t>Figure 3.1</a:t>
            </a:r>
            <a:r>
              <a:rPr lang="en-US" altLang="en-US" dirty="0">
                <a:solidFill>
                  <a:schemeClr val="accent2"/>
                </a:solidFill>
              </a:rPr>
              <a:t>    </a:t>
            </a:r>
            <a:r>
              <a:rPr lang="en-US" altLang="en-US" i="1" dirty="0"/>
              <a:t>IEEE standard for LANs</a:t>
            </a:r>
          </a:p>
        </p:txBody>
      </p:sp>
      <p:sp>
        <p:nvSpPr>
          <p:cNvPr id="485379" name="Rectangle 3">
            <a:extLst>
              <a:ext uri="{FF2B5EF4-FFF2-40B4-BE49-F238E27FC236}">
                <a16:creationId xmlns:a16="http://schemas.microsoft.com/office/drawing/2014/main" id="{72DA88BF-4420-4F1C-9C27-812716938AB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5380" name="Rectangle 4">
            <a:extLst>
              <a:ext uri="{FF2B5EF4-FFF2-40B4-BE49-F238E27FC236}">
                <a16:creationId xmlns:a16="http://schemas.microsoft.com/office/drawing/2014/main" id="{C3B26D09-5AA6-4289-96BC-AF337CC50B3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5381" name="Rectangle 5">
            <a:extLst>
              <a:ext uri="{FF2B5EF4-FFF2-40B4-BE49-F238E27FC236}">
                <a16:creationId xmlns:a16="http://schemas.microsoft.com/office/drawing/2014/main" id="{F11D077B-E49E-43BD-A16A-13527B5D39D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5382" name="Rectangle 6">
            <a:extLst>
              <a:ext uri="{FF2B5EF4-FFF2-40B4-BE49-F238E27FC236}">
                <a16:creationId xmlns:a16="http://schemas.microsoft.com/office/drawing/2014/main" id="{57D8DA6B-97BE-4910-A5BD-B3F3F793705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5383" name="Rectangle 7">
            <a:extLst>
              <a:ext uri="{FF2B5EF4-FFF2-40B4-BE49-F238E27FC236}">
                <a16:creationId xmlns:a16="http://schemas.microsoft.com/office/drawing/2014/main" id="{014000DB-DCA1-4620-940C-1F9BCE1237E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5384" name="Rectangle 8">
            <a:extLst>
              <a:ext uri="{FF2B5EF4-FFF2-40B4-BE49-F238E27FC236}">
                <a16:creationId xmlns:a16="http://schemas.microsoft.com/office/drawing/2014/main" id="{1D512F92-C014-4055-84DD-DED4EDE7A3A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5385" name="Rectangle 9">
            <a:extLst>
              <a:ext uri="{FF2B5EF4-FFF2-40B4-BE49-F238E27FC236}">
                <a16:creationId xmlns:a16="http://schemas.microsoft.com/office/drawing/2014/main" id="{E03BBCBA-9383-4BF3-A451-CC3329667F5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85387" name="Picture 11">
            <a:extLst>
              <a:ext uri="{FF2B5EF4-FFF2-40B4-BE49-F238E27FC236}">
                <a16:creationId xmlns:a16="http://schemas.microsoft.com/office/drawing/2014/main" id="{FC80C0F4-3019-4D81-BE51-03A406619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56" y="2977695"/>
            <a:ext cx="8345487"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39062EF5-DD26-45E5-B819-5092C240905C}"/>
              </a:ext>
            </a:extLst>
          </p:cNvPr>
          <p:cNvSpPr txBox="1"/>
          <p:nvPr/>
        </p:nvSpPr>
        <p:spPr>
          <a:xfrm>
            <a:off x="215900" y="1171258"/>
            <a:ext cx="8928100" cy="1200329"/>
          </a:xfrm>
          <a:prstGeom prst="rect">
            <a:avLst/>
          </a:prstGeom>
          <a:noFill/>
        </p:spPr>
        <p:txBody>
          <a:bodyPr wrap="square">
            <a:spAutoFit/>
          </a:bodyPr>
          <a:lstStyle/>
          <a:p>
            <a:r>
              <a:rPr lang="en-US" altLang="zh-CN" sz="2400" b="0" dirty="0">
                <a:cs typeface="Times New Roman" panose="02020603050405020304" pitchFamily="18" charset="0"/>
              </a:rPr>
              <a:t> Project 802 does not seek to replace any part of the OSI or the Internet </a:t>
            </a:r>
            <a:r>
              <a:rPr lang="en-US" altLang="zh-CN" sz="2400" b="0" dirty="0" err="1">
                <a:cs typeface="Times New Roman" panose="02020603050405020304" pitchFamily="18" charset="0"/>
              </a:rPr>
              <a:t>model.Instead</a:t>
            </a:r>
            <a:r>
              <a:rPr lang="en-US" altLang="zh-CN" sz="2400" b="0" dirty="0">
                <a:cs typeface="Times New Roman" panose="02020603050405020304" pitchFamily="18" charset="0"/>
              </a:rPr>
              <a:t>, it is a way of specifying functions of the physical layer and the data link layer of major LAN protocols.</a:t>
            </a:r>
            <a:endParaRPr lang="zh-CN" altLang="en-US" sz="2400" b="0" dirty="0">
              <a:cs typeface="Times New Roman" panose="02020603050405020304" pitchFamily="18" charset="0"/>
            </a:endParaRPr>
          </a:p>
        </p:txBody>
      </p:sp>
      <p:sp>
        <p:nvSpPr>
          <p:cNvPr id="18" name="文本框 17">
            <a:extLst>
              <a:ext uri="{FF2B5EF4-FFF2-40B4-BE49-F238E27FC236}">
                <a16:creationId xmlns:a16="http://schemas.microsoft.com/office/drawing/2014/main" id="{31AD8FC8-4A92-4988-9720-717E3668C7E9}"/>
              </a:ext>
            </a:extLst>
          </p:cNvPr>
          <p:cNvSpPr txBox="1"/>
          <p:nvPr/>
        </p:nvSpPr>
        <p:spPr>
          <a:xfrm>
            <a:off x="366712" y="5537537"/>
            <a:ext cx="8580437" cy="1015663"/>
          </a:xfrm>
          <a:prstGeom prst="rect">
            <a:avLst/>
          </a:prstGeom>
          <a:noFill/>
        </p:spPr>
        <p:txBody>
          <a:bodyPr wrap="square">
            <a:spAutoFit/>
          </a:bodyPr>
          <a:lstStyle/>
          <a:p>
            <a:r>
              <a:rPr lang="en-US" altLang="zh-CN" sz="2000" b="0" dirty="0"/>
              <a:t>The IEEE has subdivided the data link layer into two sublayers: logical link</a:t>
            </a:r>
          </a:p>
          <a:p>
            <a:r>
              <a:rPr lang="en-US" altLang="zh-CN" sz="2000" b="0" dirty="0"/>
              <a:t>control (</a:t>
            </a:r>
            <a:r>
              <a:rPr lang="en-US" altLang="zh-CN" sz="2000" b="0" dirty="0">
                <a:solidFill>
                  <a:srgbClr val="00B0F0"/>
                </a:solidFill>
              </a:rPr>
              <a:t>LLC</a:t>
            </a:r>
            <a:r>
              <a:rPr lang="en-US" altLang="zh-CN" sz="2000" b="0" dirty="0"/>
              <a:t>) and media access control (</a:t>
            </a:r>
            <a:r>
              <a:rPr lang="en-US" altLang="zh-CN" sz="2000" b="0" dirty="0">
                <a:solidFill>
                  <a:srgbClr val="00B0F0"/>
                </a:solidFill>
              </a:rPr>
              <a:t>MAC</a:t>
            </a:r>
            <a:r>
              <a:rPr lang="en-US" altLang="zh-CN" sz="2000" b="0" dirty="0"/>
              <a:t>). IEEE has also created several physical layer standards </a:t>
            </a:r>
            <a:r>
              <a:rPr lang="en-US" altLang="zh-CN" sz="2000" b="0" dirty="0">
                <a:solidFill>
                  <a:srgbClr val="00B0F0"/>
                </a:solidFill>
              </a:rPr>
              <a:t>for different LAN protocols</a:t>
            </a:r>
            <a:r>
              <a:rPr lang="en-US" altLang="zh-CN" sz="2000" b="0" dirty="0"/>
              <a:t>. </a:t>
            </a:r>
            <a:endParaRPr lang="zh-CN" altLang="en-US" sz="2000" b="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页脚占位符 1">
            <a:extLst>
              <a:ext uri="{FF2B5EF4-FFF2-40B4-BE49-F238E27FC236}">
                <a16:creationId xmlns:a16="http://schemas.microsoft.com/office/drawing/2014/main" id="{431AACC6-5B64-4055-995B-4D316ACBADA9}"/>
              </a:ext>
            </a:extLst>
          </p:cNvPr>
          <p:cNvSpPr>
            <a:spLocks noGrp="1"/>
          </p:cNvSpPr>
          <p:nvPr>
            <p:ph type="ftr" sz="quarter" idx="10"/>
          </p:nvPr>
        </p:nvSpPr>
        <p:spPr/>
        <p:txBody>
          <a:bodyPr/>
          <a:lstStyle/>
          <a:p>
            <a:r>
              <a:rPr lang="en-US" altLang="zh-CN"/>
              <a:t>TCP/IP Protocol Suite</a:t>
            </a:r>
          </a:p>
        </p:txBody>
      </p:sp>
      <p:sp>
        <p:nvSpPr>
          <p:cNvPr id="15" name="灯片编号占位符 2">
            <a:extLst>
              <a:ext uri="{FF2B5EF4-FFF2-40B4-BE49-F238E27FC236}">
                <a16:creationId xmlns:a16="http://schemas.microsoft.com/office/drawing/2014/main" id="{FFB57319-B46B-42FD-B9B3-2E3519B79AAB}"/>
              </a:ext>
            </a:extLst>
          </p:cNvPr>
          <p:cNvSpPr>
            <a:spLocks noGrp="1"/>
          </p:cNvSpPr>
          <p:nvPr>
            <p:ph type="sldNum" sz="quarter" idx="11"/>
          </p:nvPr>
        </p:nvSpPr>
        <p:spPr/>
        <p:txBody>
          <a:bodyPr/>
          <a:lstStyle/>
          <a:p>
            <a:fld id="{2825437B-DA7D-476C-A1DA-C26AF3DC1B93}" type="slidenum">
              <a:rPr lang="en-US" altLang="zh-CN"/>
              <a:pPr/>
              <a:t>100</a:t>
            </a:fld>
            <a:endParaRPr lang="en-US" altLang="zh-CN"/>
          </a:p>
        </p:txBody>
      </p:sp>
      <p:sp>
        <p:nvSpPr>
          <p:cNvPr id="619522" name="Text Box 2">
            <a:extLst>
              <a:ext uri="{FF2B5EF4-FFF2-40B4-BE49-F238E27FC236}">
                <a16:creationId xmlns:a16="http://schemas.microsoft.com/office/drawing/2014/main" id="{9801270D-B43D-4793-9E7D-B068F021845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3.42</a:t>
            </a:r>
            <a:r>
              <a:rPr lang="en-US" altLang="en-US">
                <a:solidFill>
                  <a:schemeClr val="accent2"/>
                </a:solidFill>
              </a:rPr>
              <a:t>    </a:t>
            </a:r>
            <a:r>
              <a:rPr lang="en-US" altLang="en-US" i="1"/>
              <a:t>Bridge</a:t>
            </a:r>
          </a:p>
        </p:txBody>
      </p:sp>
      <p:sp>
        <p:nvSpPr>
          <p:cNvPr id="619523" name="Rectangle 3">
            <a:extLst>
              <a:ext uri="{FF2B5EF4-FFF2-40B4-BE49-F238E27FC236}">
                <a16:creationId xmlns:a16="http://schemas.microsoft.com/office/drawing/2014/main" id="{A269496A-D2B2-4061-8864-4C5B4524DDF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9524" name="Rectangle 4">
            <a:extLst>
              <a:ext uri="{FF2B5EF4-FFF2-40B4-BE49-F238E27FC236}">
                <a16:creationId xmlns:a16="http://schemas.microsoft.com/office/drawing/2014/main" id="{18F5E387-3D44-4953-9C7D-DB3EFD47025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9525" name="Rectangle 5">
            <a:extLst>
              <a:ext uri="{FF2B5EF4-FFF2-40B4-BE49-F238E27FC236}">
                <a16:creationId xmlns:a16="http://schemas.microsoft.com/office/drawing/2014/main" id="{E1E749A0-1669-414B-840B-0604F2CD4D8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9526" name="Rectangle 6">
            <a:extLst>
              <a:ext uri="{FF2B5EF4-FFF2-40B4-BE49-F238E27FC236}">
                <a16:creationId xmlns:a16="http://schemas.microsoft.com/office/drawing/2014/main" id="{983CDAE2-7B22-484E-86F1-56802E0419A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9527" name="Rectangle 7">
            <a:extLst>
              <a:ext uri="{FF2B5EF4-FFF2-40B4-BE49-F238E27FC236}">
                <a16:creationId xmlns:a16="http://schemas.microsoft.com/office/drawing/2014/main" id="{B7CF8962-C936-41AC-BBC7-8D532DF1FD3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9528" name="Rectangle 8">
            <a:extLst>
              <a:ext uri="{FF2B5EF4-FFF2-40B4-BE49-F238E27FC236}">
                <a16:creationId xmlns:a16="http://schemas.microsoft.com/office/drawing/2014/main" id="{EC1DDCD4-1981-4AFF-81D9-F1058DC629E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19531" name="Picture 11">
            <a:extLst>
              <a:ext uri="{FF2B5EF4-FFF2-40B4-BE49-F238E27FC236}">
                <a16:creationId xmlns:a16="http://schemas.microsoft.com/office/drawing/2014/main" id="{1738DDCE-C93D-4C40-B190-88524F2A1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703513"/>
            <a:ext cx="7815263"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9529" name="Rectangle 9">
            <a:extLst>
              <a:ext uri="{FF2B5EF4-FFF2-40B4-BE49-F238E27FC236}">
                <a16:creationId xmlns:a16="http://schemas.microsoft.com/office/drawing/2014/main" id="{A0B5AB1C-718E-40DA-ADA7-170EEB3A654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19532" name="Picture 12">
            <a:extLst>
              <a:ext uri="{FF2B5EF4-FFF2-40B4-BE49-F238E27FC236}">
                <a16:creationId xmlns:a16="http://schemas.microsoft.com/office/drawing/2014/main" id="{8E851AD2-4427-4529-B132-4B3783783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219200"/>
            <a:ext cx="25590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9533" name="Picture 13">
            <a:extLst>
              <a:ext uri="{FF2B5EF4-FFF2-40B4-BE49-F238E27FC236}">
                <a16:creationId xmlns:a16="http://schemas.microsoft.com/office/drawing/2014/main" id="{578FE47E-6978-4A43-A2A0-1F8FA3262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938463"/>
            <a:ext cx="2605088"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9535" name="Picture 15">
            <a:extLst>
              <a:ext uri="{FF2B5EF4-FFF2-40B4-BE49-F238E27FC236}">
                <a16:creationId xmlns:a16="http://schemas.microsoft.com/office/drawing/2014/main" id="{F2D6DA34-5113-4715-B9AA-C400AD0C92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429000"/>
            <a:ext cx="125253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95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95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19533"/>
                                        </p:tgtEl>
                                        <p:attrNameLst>
                                          <p:attrName>style.visibility</p:attrName>
                                        </p:attrNameLst>
                                      </p:cBhvr>
                                      <p:to>
                                        <p:strVal val="visible"/>
                                      </p:to>
                                    </p:set>
                                    <p:animEffect transition="in" filter="wipe(left)">
                                      <p:cBhvr>
                                        <p:cTn id="15" dur="2000"/>
                                        <p:tgtEl>
                                          <p:spTgt spid="61953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619535"/>
                                        </p:tgtEl>
                                        <p:attrNameLst>
                                          <p:attrName>style.visibility</p:attrName>
                                        </p:attrNameLst>
                                      </p:cBhvr>
                                      <p:to>
                                        <p:strVal val="visible"/>
                                      </p:to>
                                    </p:set>
                                    <p:animEffect transition="in" filter="wipe(right)">
                                      <p:cBhvr>
                                        <p:cTn id="20" dur="2000"/>
                                        <p:tgtEl>
                                          <p:spTgt spid="619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页脚占位符 1">
            <a:extLst>
              <a:ext uri="{FF2B5EF4-FFF2-40B4-BE49-F238E27FC236}">
                <a16:creationId xmlns:a16="http://schemas.microsoft.com/office/drawing/2014/main" id="{7B9D67AD-1C9C-4AEF-973C-7F4345C39DA3}"/>
              </a:ext>
            </a:extLst>
          </p:cNvPr>
          <p:cNvSpPr>
            <a:spLocks noGrp="1"/>
          </p:cNvSpPr>
          <p:nvPr>
            <p:ph type="ftr" sz="quarter" idx="10"/>
          </p:nvPr>
        </p:nvSpPr>
        <p:spPr/>
        <p:txBody>
          <a:bodyPr/>
          <a:lstStyle/>
          <a:p>
            <a:r>
              <a:rPr lang="en-US" altLang="zh-CN"/>
              <a:t>TCP/IP Protocol Suite</a:t>
            </a:r>
          </a:p>
        </p:txBody>
      </p:sp>
      <p:sp>
        <p:nvSpPr>
          <p:cNvPr id="30" name="灯片编号占位符 2">
            <a:extLst>
              <a:ext uri="{FF2B5EF4-FFF2-40B4-BE49-F238E27FC236}">
                <a16:creationId xmlns:a16="http://schemas.microsoft.com/office/drawing/2014/main" id="{6ACF6874-1AB1-4AE4-BA05-97B6F9769F89}"/>
              </a:ext>
            </a:extLst>
          </p:cNvPr>
          <p:cNvSpPr>
            <a:spLocks noGrp="1"/>
          </p:cNvSpPr>
          <p:nvPr>
            <p:ph type="sldNum" sz="quarter" idx="11"/>
          </p:nvPr>
        </p:nvSpPr>
        <p:spPr/>
        <p:txBody>
          <a:bodyPr/>
          <a:lstStyle/>
          <a:p>
            <a:fld id="{525BC658-11C1-438B-807F-327586C8F96C}" type="slidenum">
              <a:rPr lang="en-US" altLang="zh-CN"/>
              <a:pPr/>
              <a:t>101</a:t>
            </a:fld>
            <a:endParaRPr lang="en-US" altLang="zh-CN"/>
          </a:p>
        </p:txBody>
      </p:sp>
      <p:sp>
        <p:nvSpPr>
          <p:cNvPr id="623618" name="Text Box 2">
            <a:extLst>
              <a:ext uri="{FF2B5EF4-FFF2-40B4-BE49-F238E27FC236}">
                <a16:creationId xmlns:a16="http://schemas.microsoft.com/office/drawing/2014/main" id="{4F8FDB27-3CEB-46C1-BBC8-DCF58E2DC33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3.43</a:t>
            </a:r>
            <a:r>
              <a:rPr lang="en-US" altLang="en-US">
                <a:solidFill>
                  <a:schemeClr val="accent2"/>
                </a:solidFill>
              </a:rPr>
              <a:t>    </a:t>
            </a:r>
            <a:r>
              <a:rPr lang="en-US" altLang="en-US" i="1"/>
              <a:t>Learning bridge</a:t>
            </a:r>
          </a:p>
        </p:txBody>
      </p:sp>
      <p:sp>
        <p:nvSpPr>
          <p:cNvPr id="623619" name="Rectangle 3">
            <a:extLst>
              <a:ext uri="{FF2B5EF4-FFF2-40B4-BE49-F238E27FC236}">
                <a16:creationId xmlns:a16="http://schemas.microsoft.com/office/drawing/2014/main" id="{3D18EADD-8674-4793-AEC3-12E0AC45D5FC}"/>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0" name="Rectangle 4">
            <a:extLst>
              <a:ext uri="{FF2B5EF4-FFF2-40B4-BE49-F238E27FC236}">
                <a16:creationId xmlns:a16="http://schemas.microsoft.com/office/drawing/2014/main" id="{D712614D-4BC5-4D92-B486-86C02546C7E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1" name="Rectangle 5">
            <a:extLst>
              <a:ext uri="{FF2B5EF4-FFF2-40B4-BE49-F238E27FC236}">
                <a16:creationId xmlns:a16="http://schemas.microsoft.com/office/drawing/2014/main" id="{2FD63CF5-E3C2-4CA3-B1A0-ACA851A544C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2" name="Rectangle 6">
            <a:extLst>
              <a:ext uri="{FF2B5EF4-FFF2-40B4-BE49-F238E27FC236}">
                <a16:creationId xmlns:a16="http://schemas.microsoft.com/office/drawing/2014/main" id="{166AD1D5-A3C6-4386-BA65-219B3FB769C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3" name="Rectangle 7">
            <a:extLst>
              <a:ext uri="{FF2B5EF4-FFF2-40B4-BE49-F238E27FC236}">
                <a16:creationId xmlns:a16="http://schemas.microsoft.com/office/drawing/2014/main" id="{64BA2D91-FA0D-415E-A623-25729FE7854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4" name="Rectangle 8">
            <a:extLst>
              <a:ext uri="{FF2B5EF4-FFF2-40B4-BE49-F238E27FC236}">
                <a16:creationId xmlns:a16="http://schemas.microsoft.com/office/drawing/2014/main" id="{A28F3739-A1DC-427B-A9CE-4296073FF2C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3625" name="Rectangle 9">
            <a:extLst>
              <a:ext uri="{FF2B5EF4-FFF2-40B4-BE49-F238E27FC236}">
                <a16:creationId xmlns:a16="http://schemas.microsoft.com/office/drawing/2014/main" id="{D443AEB8-72D3-4297-948E-8D5B7EAB2B6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23627" name="Picture 11">
            <a:extLst>
              <a:ext uri="{FF2B5EF4-FFF2-40B4-BE49-F238E27FC236}">
                <a16:creationId xmlns:a16="http://schemas.microsoft.com/office/drawing/2014/main" id="{B3B70B5D-D37E-475B-A843-748CC5F18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267200"/>
            <a:ext cx="7277100" cy="200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28" name="Picture 12">
            <a:extLst>
              <a:ext uri="{FF2B5EF4-FFF2-40B4-BE49-F238E27FC236}">
                <a16:creationId xmlns:a16="http://schemas.microsoft.com/office/drawing/2014/main" id="{9F64F8C7-E037-4044-AE56-D844DE905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90625"/>
            <a:ext cx="74676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29" name="Picture 13">
            <a:extLst>
              <a:ext uri="{FF2B5EF4-FFF2-40B4-BE49-F238E27FC236}">
                <a16:creationId xmlns:a16="http://schemas.microsoft.com/office/drawing/2014/main" id="{FDF145D5-A67F-4DFB-A4C4-2DD6987A5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00200"/>
            <a:ext cx="202882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31" name="Picture 15">
            <a:extLst>
              <a:ext uri="{FF2B5EF4-FFF2-40B4-BE49-F238E27FC236}">
                <a16:creationId xmlns:a16="http://schemas.microsoft.com/office/drawing/2014/main" id="{A08B2E5B-8DFE-4784-8F1C-E7EC0A147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524000"/>
            <a:ext cx="2057400" cy="77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32" name="Picture 16">
            <a:extLst>
              <a:ext uri="{FF2B5EF4-FFF2-40B4-BE49-F238E27FC236}">
                <a16:creationId xmlns:a16="http://schemas.microsoft.com/office/drawing/2014/main" id="{00537A33-BED4-466A-8213-1505479A9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2668588"/>
            <a:ext cx="204787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33" name="Picture 17">
            <a:extLst>
              <a:ext uri="{FF2B5EF4-FFF2-40B4-BE49-F238E27FC236}">
                <a16:creationId xmlns:a16="http://schemas.microsoft.com/office/drawing/2014/main" id="{F4605B88-80FD-4634-8942-187BE8E3B2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7900" y="2527300"/>
            <a:ext cx="21209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34" name="Picture 18">
            <a:extLst>
              <a:ext uri="{FF2B5EF4-FFF2-40B4-BE49-F238E27FC236}">
                <a16:creationId xmlns:a16="http://schemas.microsoft.com/office/drawing/2014/main" id="{3FE983AE-CDA4-47DA-A0F4-8E14C6250F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063" y="2336800"/>
            <a:ext cx="2065337" cy="142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3637" name="Group 21">
            <a:extLst>
              <a:ext uri="{FF2B5EF4-FFF2-40B4-BE49-F238E27FC236}">
                <a16:creationId xmlns:a16="http://schemas.microsoft.com/office/drawing/2014/main" id="{7A9AAD48-2D0F-4D66-B345-E4AF6A1D1A87}"/>
              </a:ext>
            </a:extLst>
          </p:cNvPr>
          <p:cNvGrpSpPr>
            <a:grpSpLocks/>
          </p:cNvGrpSpPr>
          <p:nvPr/>
        </p:nvGrpSpPr>
        <p:grpSpPr bwMode="auto">
          <a:xfrm>
            <a:off x="1752600" y="5105400"/>
            <a:ext cx="533400" cy="304800"/>
            <a:chOff x="1104" y="3199"/>
            <a:chExt cx="336" cy="192"/>
          </a:xfrm>
        </p:grpSpPr>
        <p:sp>
          <p:nvSpPr>
            <p:cNvPr id="623635" name="Rectangle 19">
              <a:extLst>
                <a:ext uri="{FF2B5EF4-FFF2-40B4-BE49-F238E27FC236}">
                  <a16:creationId xmlns:a16="http://schemas.microsoft.com/office/drawing/2014/main" id="{FBD527A0-601B-4557-B8F1-0D1B322368F4}"/>
                </a:ext>
              </a:extLst>
            </p:cNvPr>
            <p:cNvSpPr>
              <a:spLocks noChangeArrowheads="1"/>
            </p:cNvSpPr>
            <p:nvPr/>
          </p:nvSpPr>
          <p:spPr bwMode="auto">
            <a:xfrm>
              <a:off x="1104" y="3216"/>
              <a:ext cx="3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folHlink"/>
                </a:solidFill>
              </a:endParaRPr>
            </a:p>
          </p:txBody>
        </p:sp>
        <p:sp>
          <p:nvSpPr>
            <p:cNvPr id="623636" name="Text Box 20">
              <a:extLst>
                <a:ext uri="{FF2B5EF4-FFF2-40B4-BE49-F238E27FC236}">
                  <a16:creationId xmlns:a16="http://schemas.microsoft.com/office/drawing/2014/main" id="{E36AE081-39B7-4F8D-9665-B8FC0D7E2939}"/>
                </a:ext>
              </a:extLst>
            </p:cNvPr>
            <p:cNvSpPr txBox="1">
              <a:spLocks noChangeArrowheads="1"/>
            </p:cNvSpPr>
            <p:nvPr/>
          </p:nvSpPr>
          <p:spPr bwMode="auto">
            <a:xfrm>
              <a:off x="1152" y="3199"/>
              <a:ext cx="2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M</a:t>
              </a:r>
            </a:p>
          </p:txBody>
        </p:sp>
      </p:grpSp>
      <p:grpSp>
        <p:nvGrpSpPr>
          <p:cNvPr id="623638" name="Group 22">
            <a:extLst>
              <a:ext uri="{FF2B5EF4-FFF2-40B4-BE49-F238E27FC236}">
                <a16:creationId xmlns:a16="http://schemas.microsoft.com/office/drawing/2014/main" id="{4A97EA6A-8E10-4070-AA44-BE3DD803FBDC}"/>
              </a:ext>
            </a:extLst>
          </p:cNvPr>
          <p:cNvGrpSpPr>
            <a:grpSpLocks/>
          </p:cNvGrpSpPr>
          <p:nvPr/>
        </p:nvGrpSpPr>
        <p:grpSpPr bwMode="auto">
          <a:xfrm>
            <a:off x="6934200" y="5105400"/>
            <a:ext cx="533400" cy="304800"/>
            <a:chOff x="1104" y="3199"/>
            <a:chExt cx="336" cy="192"/>
          </a:xfrm>
        </p:grpSpPr>
        <p:sp>
          <p:nvSpPr>
            <p:cNvPr id="623639" name="Rectangle 23">
              <a:extLst>
                <a:ext uri="{FF2B5EF4-FFF2-40B4-BE49-F238E27FC236}">
                  <a16:creationId xmlns:a16="http://schemas.microsoft.com/office/drawing/2014/main" id="{7F87C82D-B96A-4825-AE2F-250883344399}"/>
                </a:ext>
              </a:extLst>
            </p:cNvPr>
            <p:cNvSpPr>
              <a:spLocks noChangeArrowheads="1"/>
            </p:cNvSpPr>
            <p:nvPr/>
          </p:nvSpPr>
          <p:spPr bwMode="auto">
            <a:xfrm>
              <a:off x="1104" y="3216"/>
              <a:ext cx="3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folHlink"/>
                </a:solidFill>
              </a:endParaRPr>
            </a:p>
          </p:txBody>
        </p:sp>
        <p:sp>
          <p:nvSpPr>
            <p:cNvPr id="623640" name="Text Box 24">
              <a:extLst>
                <a:ext uri="{FF2B5EF4-FFF2-40B4-BE49-F238E27FC236}">
                  <a16:creationId xmlns:a16="http://schemas.microsoft.com/office/drawing/2014/main" id="{42D166E9-1C87-44EF-B769-ED1CFC676C4B}"/>
                </a:ext>
              </a:extLst>
            </p:cNvPr>
            <p:cNvSpPr txBox="1">
              <a:spLocks noChangeArrowheads="1"/>
            </p:cNvSpPr>
            <p:nvPr/>
          </p:nvSpPr>
          <p:spPr bwMode="auto">
            <a:xfrm>
              <a:off x="1152" y="3199"/>
              <a:ext cx="2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M</a:t>
              </a:r>
            </a:p>
          </p:txBody>
        </p:sp>
      </p:grpSp>
      <p:grpSp>
        <p:nvGrpSpPr>
          <p:cNvPr id="623641" name="Group 25">
            <a:extLst>
              <a:ext uri="{FF2B5EF4-FFF2-40B4-BE49-F238E27FC236}">
                <a16:creationId xmlns:a16="http://schemas.microsoft.com/office/drawing/2014/main" id="{2D936A4E-ACB8-401C-B0E4-12AB0F095E36}"/>
              </a:ext>
            </a:extLst>
          </p:cNvPr>
          <p:cNvGrpSpPr>
            <a:grpSpLocks/>
          </p:cNvGrpSpPr>
          <p:nvPr/>
        </p:nvGrpSpPr>
        <p:grpSpPr bwMode="auto">
          <a:xfrm>
            <a:off x="3352800" y="5181600"/>
            <a:ext cx="533400" cy="304800"/>
            <a:chOff x="1104" y="3199"/>
            <a:chExt cx="336" cy="192"/>
          </a:xfrm>
        </p:grpSpPr>
        <p:sp>
          <p:nvSpPr>
            <p:cNvPr id="623642" name="Rectangle 26">
              <a:extLst>
                <a:ext uri="{FF2B5EF4-FFF2-40B4-BE49-F238E27FC236}">
                  <a16:creationId xmlns:a16="http://schemas.microsoft.com/office/drawing/2014/main" id="{A22BB806-5981-42EB-8507-AC090C592945}"/>
                </a:ext>
              </a:extLst>
            </p:cNvPr>
            <p:cNvSpPr>
              <a:spLocks noChangeArrowheads="1"/>
            </p:cNvSpPr>
            <p:nvPr/>
          </p:nvSpPr>
          <p:spPr bwMode="auto">
            <a:xfrm>
              <a:off x="1104" y="3216"/>
              <a:ext cx="3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folHlink"/>
                </a:solidFill>
              </a:endParaRPr>
            </a:p>
          </p:txBody>
        </p:sp>
        <p:sp>
          <p:nvSpPr>
            <p:cNvPr id="623643" name="Text Box 27">
              <a:extLst>
                <a:ext uri="{FF2B5EF4-FFF2-40B4-BE49-F238E27FC236}">
                  <a16:creationId xmlns:a16="http://schemas.microsoft.com/office/drawing/2014/main" id="{942ABE00-3030-42EB-819E-C7652587FF09}"/>
                </a:ext>
              </a:extLst>
            </p:cNvPr>
            <p:cNvSpPr txBox="1">
              <a:spLocks noChangeArrowheads="1"/>
            </p:cNvSpPr>
            <p:nvPr/>
          </p:nvSpPr>
          <p:spPr bwMode="auto">
            <a:xfrm>
              <a:off x="1152" y="3199"/>
              <a:ext cx="2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M</a:t>
              </a:r>
            </a:p>
          </p:txBody>
        </p:sp>
      </p:grpSp>
      <p:grpSp>
        <p:nvGrpSpPr>
          <p:cNvPr id="623644" name="Group 28">
            <a:extLst>
              <a:ext uri="{FF2B5EF4-FFF2-40B4-BE49-F238E27FC236}">
                <a16:creationId xmlns:a16="http://schemas.microsoft.com/office/drawing/2014/main" id="{75BF16BC-3075-438A-A422-E48D573A9D0C}"/>
              </a:ext>
            </a:extLst>
          </p:cNvPr>
          <p:cNvGrpSpPr>
            <a:grpSpLocks/>
          </p:cNvGrpSpPr>
          <p:nvPr/>
        </p:nvGrpSpPr>
        <p:grpSpPr bwMode="auto">
          <a:xfrm>
            <a:off x="5334000" y="5257800"/>
            <a:ext cx="533400" cy="304800"/>
            <a:chOff x="1104" y="3199"/>
            <a:chExt cx="336" cy="192"/>
          </a:xfrm>
        </p:grpSpPr>
        <p:sp>
          <p:nvSpPr>
            <p:cNvPr id="623645" name="Rectangle 29">
              <a:extLst>
                <a:ext uri="{FF2B5EF4-FFF2-40B4-BE49-F238E27FC236}">
                  <a16:creationId xmlns:a16="http://schemas.microsoft.com/office/drawing/2014/main" id="{7A17F130-4F63-46F7-8759-EB916061BD9C}"/>
                </a:ext>
              </a:extLst>
            </p:cNvPr>
            <p:cNvSpPr>
              <a:spLocks noChangeArrowheads="1"/>
            </p:cNvSpPr>
            <p:nvPr/>
          </p:nvSpPr>
          <p:spPr bwMode="auto">
            <a:xfrm>
              <a:off x="1104" y="3216"/>
              <a:ext cx="3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folHlink"/>
                </a:solidFill>
              </a:endParaRPr>
            </a:p>
          </p:txBody>
        </p:sp>
        <p:sp>
          <p:nvSpPr>
            <p:cNvPr id="623646" name="Text Box 30">
              <a:extLst>
                <a:ext uri="{FF2B5EF4-FFF2-40B4-BE49-F238E27FC236}">
                  <a16:creationId xmlns:a16="http://schemas.microsoft.com/office/drawing/2014/main" id="{995B1E54-9A49-4A0B-B6AA-2161CC369875}"/>
                </a:ext>
              </a:extLst>
            </p:cNvPr>
            <p:cNvSpPr txBox="1">
              <a:spLocks noChangeArrowheads="1"/>
            </p:cNvSpPr>
            <p:nvPr/>
          </p:nvSpPr>
          <p:spPr bwMode="auto">
            <a:xfrm>
              <a:off x="1152" y="3199"/>
              <a:ext cx="2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a:ea typeface="宋体" panose="02010600030101010101" pitchFamily="2" charset="-122"/>
                </a:rPr>
                <a:t>M</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3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36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0" presetClass="entr" presetSubtype="0" fill="hold" nodeType="clickEffect">
                                  <p:stCondLst>
                                    <p:cond delay="0"/>
                                  </p:stCondLst>
                                  <p:childTnLst>
                                    <p:set>
                                      <p:cBhvr>
                                        <p:cTn id="14" dur="1" fill="hold">
                                          <p:stCondLst>
                                            <p:cond delay="0"/>
                                          </p:stCondLst>
                                        </p:cTn>
                                        <p:tgtEl>
                                          <p:spTgt spid="623629"/>
                                        </p:tgtEl>
                                        <p:attrNameLst>
                                          <p:attrName>style.visibility</p:attrName>
                                        </p:attrNameLst>
                                      </p:cBhvr>
                                      <p:to>
                                        <p:strVal val="visible"/>
                                      </p:to>
                                    </p:set>
                                    <p:animEffect transition="in" filter="wedge">
                                      <p:cBhvr>
                                        <p:cTn id="15" dur="2000"/>
                                        <p:tgtEl>
                                          <p:spTgt spid="62362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2363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02414 -0.03889 L 0.025 -0.07662 C 0.03368 -0.07547 0.03959 -0.07338 0.04757 -0.06991 C 0.06997 -0.07037 0.11493 -0.07107 0.11493 -0.07107 L 0.56841 -0.0588 L 0.56841 -0.0301 " pathEditMode="relative" ptsTypes="AffAAA">
                                      <p:cBhvr>
                                        <p:cTn id="23" dur="2000" fill="hold"/>
                                        <p:tgtEl>
                                          <p:spTgt spid="623637"/>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nodeType="clickEffect">
                                  <p:stCondLst>
                                    <p:cond delay="0"/>
                                  </p:stCondLst>
                                  <p:childTnLst>
                                    <p:animEffect transition="out" filter="blinds(horizontal)">
                                      <p:cBhvr>
                                        <p:cTn id="27" dur="500"/>
                                        <p:tgtEl>
                                          <p:spTgt spid="623637"/>
                                        </p:tgtEl>
                                      </p:cBhvr>
                                    </p:animEffect>
                                    <p:set>
                                      <p:cBhvr>
                                        <p:cTn id="28" dur="1" fill="hold">
                                          <p:stCondLst>
                                            <p:cond delay="499"/>
                                          </p:stCondLst>
                                        </p:cTn>
                                        <p:tgtEl>
                                          <p:spTgt spid="62363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0" presetClass="entr" presetSubtype="0" fill="hold" nodeType="clickEffect">
                                  <p:stCondLst>
                                    <p:cond delay="0"/>
                                  </p:stCondLst>
                                  <p:childTnLst>
                                    <p:set>
                                      <p:cBhvr>
                                        <p:cTn id="32" dur="1" fill="hold">
                                          <p:stCondLst>
                                            <p:cond delay="0"/>
                                          </p:stCondLst>
                                        </p:cTn>
                                        <p:tgtEl>
                                          <p:spTgt spid="623631"/>
                                        </p:tgtEl>
                                        <p:attrNameLst>
                                          <p:attrName>style.visibility</p:attrName>
                                        </p:attrNameLst>
                                      </p:cBhvr>
                                      <p:to>
                                        <p:strVal val="visible"/>
                                      </p:to>
                                    </p:set>
                                    <p:animEffect transition="in" filter="wedge">
                                      <p:cBhvr>
                                        <p:cTn id="33" dur="2000"/>
                                        <p:tgtEl>
                                          <p:spTgt spid="62363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62363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0" presetClass="path" presetSubtype="0" accel="50000" decel="50000" fill="hold" nodeType="clickEffect">
                                  <p:stCondLst>
                                    <p:cond delay="0"/>
                                  </p:stCondLst>
                                  <p:childTnLst>
                                    <p:animMotion origin="layout" path="M 0.00174 -0.0301 C 0.00174 -0.0301 0.00208 -0.06158 -0.00069 -0.06459 C -0.01302 -0.07825 -0.03229 -0.06922 -0.04826 -0.07014 C -0.1026 -0.07292 -0.15712 -0.07292 -0.21146 -0.07362 C -0.23646 -0.075 -0.26146 -0.0757 -0.28646 -0.07686 C -0.32673 -0.07639 -0.36701 -0.07686 -0.40729 -0.0757 C -0.41128 -0.0757 -0.41823 -0.06899 -0.41823 -0.06899 C -0.41996 -0.06181 -0.41996 -0.05764 -0.41649 -0.05139 C -0.41528 -0.04676 -0.41389 -0.04283 -0.41319 -0.03797 C -0.41198 -0.02061 -0.41233 -0.02987 -0.41233 -0.01019 " pathEditMode="relative" ptsTypes="fffffffffA">
                                      <p:cBhvr>
                                        <p:cTn id="41" dur="2000" fill="hold"/>
                                        <p:tgtEl>
                                          <p:spTgt spid="623638"/>
                                        </p:tgtEl>
                                        <p:attrNameLst>
                                          <p:attrName>ppt_x</p:attrName>
                                          <p:attrName>ppt_y</p:attrName>
                                        </p:attrNameLst>
                                      </p:cBhvr>
                                    </p:animMotion>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xit" presetSubtype="10" fill="hold" nodeType="clickEffect">
                                  <p:stCondLst>
                                    <p:cond delay="0"/>
                                  </p:stCondLst>
                                  <p:childTnLst>
                                    <p:animEffect transition="out" filter="blinds(horizontal)">
                                      <p:cBhvr>
                                        <p:cTn id="45" dur="500"/>
                                        <p:tgtEl>
                                          <p:spTgt spid="623638"/>
                                        </p:tgtEl>
                                      </p:cBhvr>
                                    </p:animEffect>
                                    <p:set>
                                      <p:cBhvr>
                                        <p:cTn id="46" dur="1" fill="hold">
                                          <p:stCondLst>
                                            <p:cond delay="499"/>
                                          </p:stCondLst>
                                        </p:cTn>
                                        <p:tgtEl>
                                          <p:spTgt spid="62363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0" presetClass="entr" presetSubtype="0" fill="hold" nodeType="clickEffect">
                                  <p:stCondLst>
                                    <p:cond delay="0"/>
                                  </p:stCondLst>
                                  <p:childTnLst>
                                    <p:set>
                                      <p:cBhvr>
                                        <p:cTn id="50" dur="1" fill="hold">
                                          <p:stCondLst>
                                            <p:cond delay="0"/>
                                          </p:stCondLst>
                                        </p:cTn>
                                        <p:tgtEl>
                                          <p:spTgt spid="623632"/>
                                        </p:tgtEl>
                                        <p:attrNameLst>
                                          <p:attrName>style.visibility</p:attrName>
                                        </p:attrNameLst>
                                      </p:cBhvr>
                                      <p:to>
                                        <p:strVal val="visible"/>
                                      </p:to>
                                    </p:set>
                                    <p:animEffect transition="in" filter="wedge">
                                      <p:cBhvr>
                                        <p:cTn id="51" dur="2000"/>
                                        <p:tgtEl>
                                          <p:spTgt spid="62363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23641"/>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59 -0.06875 C -0.0059 -0.0787 -0.0059 -0.08889 -0.0059 -0.09884 L -0.15 -0.09884 L -0.15087 -0.05 " pathEditMode="relative" ptsTypes="fAAA">
                                      <p:cBhvr>
                                        <p:cTn id="59" dur="2000" fill="hold"/>
                                        <p:tgtEl>
                                          <p:spTgt spid="623641"/>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20" presetClass="entr" presetSubtype="0" fill="hold" nodeType="clickEffect">
                                  <p:stCondLst>
                                    <p:cond delay="0"/>
                                  </p:stCondLst>
                                  <p:childTnLst>
                                    <p:set>
                                      <p:cBhvr>
                                        <p:cTn id="63" dur="1" fill="hold">
                                          <p:stCondLst>
                                            <p:cond delay="0"/>
                                          </p:stCondLst>
                                        </p:cTn>
                                        <p:tgtEl>
                                          <p:spTgt spid="623633"/>
                                        </p:tgtEl>
                                        <p:attrNameLst>
                                          <p:attrName>style.visibility</p:attrName>
                                        </p:attrNameLst>
                                      </p:cBhvr>
                                      <p:to>
                                        <p:strVal val="visible"/>
                                      </p:to>
                                    </p:set>
                                    <p:animEffect transition="in" filter="wedge">
                                      <p:cBhvr>
                                        <p:cTn id="64" dur="2000"/>
                                        <p:tgtEl>
                                          <p:spTgt spid="6236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62364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0" presetClass="path" presetSubtype="0" accel="50000" decel="50000" fill="hold" nodeType="clickEffect">
                                  <p:stCondLst>
                                    <p:cond delay="0"/>
                                  </p:stCondLst>
                                  <p:childTnLst>
                                    <p:animMotion origin="layout" path="M 0.05591 -0.00232 L 0.05591 -0.06019 L -0.02569 -0.05903 L -0.02326 -0.11667 L 0.17848 -0.11574 L 0.17674 -0.05232 " pathEditMode="relative" ptsTypes="AAAAAA">
                                      <p:cBhvr>
                                        <p:cTn id="72" dur="2000" fill="hold"/>
                                        <p:tgtEl>
                                          <p:spTgt spid="623644"/>
                                        </p:tgtEl>
                                        <p:attrNameLst>
                                          <p:attrName>ppt_x</p:attrName>
                                          <p:attrName>ppt_y</p:attrName>
                                        </p:attrNameLst>
                                      </p:cBhvr>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20" presetClass="entr" presetSubtype="0" fill="hold" nodeType="clickEffect">
                                  <p:stCondLst>
                                    <p:cond delay="0"/>
                                  </p:stCondLst>
                                  <p:childTnLst>
                                    <p:set>
                                      <p:cBhvr>
                                        <p:cTn id="76" dur="1" fill="hold">
                                          <p:stCondLst>
                                            <p:cond delay="0"/>
                                          </p:stCondLst>
                                        </p:cTn>
                                        <p:tgtEl>
                                          <p:spTgt spid="623634"/>
                                        </p:tgtEl>
                                        <p:attrNameLst>
                                          <p:attrName>style.visibility</p:attrName>
                                        </p:attrNameLst>
                                      </p:cBhvr>
                                      <p:to>
                                        <p:strVal val="visible"/>
                                      </p:to>
                                    </p:set>
                                    <p:animEffect transition="in" filter="wedge">
                                      <p:cBhvr>
                                        <p:cTn id="77" dur="2000"/>
                                        <p:tgtEl>
                                          <p:spTgt spid="62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67F25363-520D-4C69-98B2-0E3DCC76DD5C}"/>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B26559F2-6E89-4441-9685-F01FC7507DF9}"/>
              </a:ext>
            </a:extLst>
          </p:cNvPr>
          <p:cNvSpPr>
            <a:spLocks noGrp="1"/>
          </p:cNvSpPr>
          <p:nvPr>
            <p:ph type="sldNum" sz="quarter" idx="11"/>
          </p:nvPr>
        </p:nvSpPr>
        <p:spPr/>
        <p:txBody>
          <a:bodyPr/>
          <a:lstStyle/>
          <a:p>
            <a:fld id="{A65E7609-C465-47E2-A5E3-8F6109610FB8}" type="slidenum">
              <a:rPr lang="en-US" altLang="zh-CN"/>
              <a:pPr/>
              <a:t>102</a:t>
            </a:fld>
            <a:endParaRPr lang="en-US" altLang="zh-CN"/>
          </a:p>
        </p:txBody>
      </p:sp>
      <p:sp>
        <p:nvSpPr>
          <p:cNvPr id="694274" name="Rectangle 2">
            <a:extLst>
              <a:ext uri="{FF2B5EF4-FFF2-40B4-BE49-F238E27FC236}">
                <a16:creationId xmlns:a16="http://schemas.microsoft.com/office/drawing/2014/main" id="{403AD09A-A002-4CF1-B1E6-36E9A6CAEB2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75" name="Rectangle 3">
            <a:extLst>
              <a:ext uri="{FF2B5EF4-FFF2-40B4-BE49-F238E27FC236}">
                <a16:creationId xmlns:a16="http://schemas.microsoft.com/office/drawing/2014/main" id="{8320BA0C-0D47-466A-ABD8-F633E68A767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76" name="Rectangle 4">
            <a:extLst>
              <a:ext uri="{FF2B5EF4-FFF2-40B4-BE49-F238E27FC236}">
                <a16:creationId xmlns:a16="http://schemas.microsoft.com/office/drawing/2014/main" id="{D511DC78-FDFA-4CD9-85DA-5614949E218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77" name="Rectangle 5">
            <a:extLst>
              <a:ext uri="{FF2B5EF4-FFF2-40B4-BE49-F238E27FC236}">
                <a16:creationId xmlns:a16="http://schemas.microsoft.com/office/drawing/2014/main" id="{D6110DF3-BDAB-473E-B6F4-1D6CA665C83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78" name="Rectangle 6">
            <a:extLst>
              <a:ext uri="{FF2B5EF4-FFF2-40B4-BE49-F238E27FC236}">
                <a16:creationId xmlns:a16="http://schemas.microsoft.com/office/drawing/2014/main" id="{620EC30D-AA61-4496-ADC4-A13303E63AD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79" name="Rectangle 7">
            <a:extLst>
              <a:ext uri="{FF2B5EF4-FFF2-40B4-BE49-F238E27FC236}">
                <a16:creationId xmlns:a16="http://schemas.microsoft.com/office/drawing/2014/main" id="{1DA80E12-9956-4CF3-B7B1-3D83F566F7D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80" name="Rectangle 8">
            <a:extLst>
              <a:ext uri="{FF2B5EF4-FFF2-40B4-BE49-F238E27FC236}">
                <a16:creationId xmlns:a16="http://schemas.microsoft.com/office/drawing/2014/main" id="{A0B0EF1B-97DB-47B1-AF3A-6F33821A94B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4281" name="Line 9">
            <a:extLst>
              <a:ext uri="{FF2B5EF4-FFF2-40B4-BE49-F238E27FC236}">
                <a16:creationId xmlns:a16="http://schemas.microsoft.com/office/drawing/2014/main" id="{D2EC16FF-A888-4708-AB3B-D8451A98787B}"/>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4282" name="Line 10">
            <a:extLst>
              <a:ext uri="{FF2B5EF4-FFF2-40B4-BE49-F238E27FC236}">
                <a16:creationId xmlns:a16="http://schemas.microsoft.com/office/drawing/2014/main" id="{7F90FE9C-3D54-4CD4-8289-1FEBC8A0A32F}"/>
              </a:ext>
            </a:extLst>
          </p:cNvPr>
          <p:cNvSpPr>
            <a:spLocks noChangeShapeType="1"/>
          </p:cNvSpPr>
          <p:nvPr/>
        </p:nvSpPr>
        <p:spPr bwMode="auto">
          <a:xfrm>
            <a:off x="609600" y="4191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4283" name="Rectangle 11">
            <a:extLst>
              <a:ext uri="{FF2B5EF4-FFF2-40B4-BE49-F238E27FC236}">
                <a16:creationId xmlns:a16="http://schemas.microsoft.com/office/drawing/2014/main" id="{E6357280-03A3-4F28-9B0E-EF940A8B1408}"/>
              </a:ext>
            </a:extLst>
          </p:cNvPr>
          <p:cNvSpPr>
            <a:spLocks noChangeArrowheads="1"/>
          </p:cNvSpPr>
          <p:nvPr/>
        </p:nvSpPr>
        <p:spPr bwMode="auto">
          <a:xfrm>
            <a:off x="647700" y="3063875"/>
            <a:ext cx="8077200" cy="1066800"/>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router is a three-layer (physical, data link, and network) device.</a:t>
            </a:r>
          </a:p>
        </p:txBody>
      </p:sp>
      <p:grpSp>
        <p:nvGrpSpPr>
          <p:cNvPr id="694284" name="Group 12">
            <a:extLst>
              <a:ext uri="{FF2B5EF4-FFF2-40B4-BE49-F238E27FC236}">
                <a16:creationId xmlns:a16="http://schemas.microsoft.com/office/drawing/2014/main" id="{072095B0-0EE6-4572-9573-724CC570C70F}"/>
              </a:ext>
            </a:extLst>
          </p:cNvPr>
          <p:cNvGrpSpPr>
            <a:grpSpLocks/>
          </p:cNvGrpSpPr>
          <p:nvPr/>
        </p:nvGrpSpPr>
        <p:grpSpPr bwMode="auto">
          <a:xfrm>
            <a:off x="609600" y="2328863"/>
            <a:ext cx="1143000" cy="566737"/>
            <a:chOff x="1200" y="1248"/>
            <a:chExt cx="720" cy="357"/>
          </a:xfrm>
        </p:grpSpPr>
        <p:pic>
          <p:nvPicPr>
            <p:cNvPr id="694285" name="Picture 13">
              <a:extLst>
                <a:ext uri="{FF2B5EF4-FFF2-40B4-BE49-F238E27FC236}">
                  <a16:creationId xmlns:a16="http://schemas.microsoft.com/office/drawing/2014/main" id="{58439CE6-E3D5-46D2-8454-88E30CDDB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4286" name="Text Box 14">
              <a:extLst>
                <a:ext uri="{FF2B5EF4-FFF2-40B4-BE49-F238E27FC236}">
                  <a16:creationId xmlns:a16="http://schemas.microsoft.com/office/drawing/2014/main" id="{E625A3CE-C3B6-4876-8EEE-50522B429C29}"/>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4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94284"/>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nodeType="clickEffect">
                                  <p:stCondLst>
                                    <p:cond delay="0"/>
                                  </p:stCondLst>
                                  <p:childTnLst>
                                    <p:set>
                                      <p:cBhvr>
                                        <p:cTn id="14" dur="1" fill="hold">
                                          <p:stCondLst>
                                            <p:cond delay="0"/>
                                          </p:stCondLst>
                                        </p:cTn>
                                        <p:tgtEl>
                                          <p:spTgt spid="694282"/>
                                        </p:tgtEl>
                                        <p:attrNameLst>
                                          <p:attrName>style.visibility</p:attrName>
                                        </p:attrNameLst>
                                      </p:cBhvr>
                                      <p:to>
                                        <p:strVal val="visible"/>
                                      </p:to>
                                    </p:set>
                                    <p:animEffect transition="in" filter="barn(inHorizontal)">
                                      <p:cBhvr>
                                        <p:cTn id="15" dur="500"/>
                                        <p:tgtEl>
                                          <p:spTgt spid="694282"/>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694283"/>
                                        </p:tgtEl>
                                        <p:attrNameLst>
                                          <p:attrName>style.visibility</p:attrName>
                                        </p:attrNameLst>
                                      </p:cBhvr>
                                      <p:to>
                                        <p:strVal val="visible"/>
                                      </p:to>
                                    </p:set>
                                    <p:animEffect transition="in" filter="barn(inHorizontal)">
                                      <p:cBhvr>
                                        <p:cTn id="18" dur="500"/>
                                        <p:tgtEl>
                                          <p:spTgt spid="694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8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B6D0F0F3-9D0C-46AB-BA0E-17315FF6CBDE}"/>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6D2E7130-6867-44AB-937D-072FD6528CE4}"/>
              </a:ext>
            </a:extLst>
          </p:cNvPr>
          <p:cNvSpPr>
            <a:spLocks noGrp="1"/>
          </p:cNvSpPr>
          <p:nvPr>
            <p:ph type="sldNum" sz="quarter" idx="11"/>
          </p:nvPr>
        </p:nvSpPr>
        <p:spPr/>
        <p:txBody>
          <a:bodyPr/>
          <a:lstStyle/>
          <a:p>
            <a:fld id="{CE72720F-78F5-491C-989F-96BBA12900E0}" type="slidenum">
              <a:rPr lang="en-US" altLang="zh-CN"/>
              <a:pPr/>
              <a:t>103</a:t>
            </a:fld>
            <a:endParaRPr lang="en-US" altLang="zh-CN"/>
          </a:p>
        </p:txBody>
      </p:sp>
      <p:sp>
        <p:nvSpPr>
          <p:cNvPr id="696322" name="Rectangle 2">
            <a:extLst>
              <a:ext uri="{FF2B5EF4-FFF2-40B4-BE49-F238E27FC236}">
                <a16:creationId xmlns:a16="http://schemas.microsoft.com/office/drawing/2014/main" id="{8E41B57E-85B3-4514-9B7A-2AD6BE0D9F1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3" name="Rectangle 3">
            <a:extLst>
              <a:ext uri="{FF2B5EF4-FFF2-40B4-BE49-F238E27FC236}">
                <a16:creationId xmlns:a16="http://schemas.microsoft.com/office/drawing/2014/main" id="{52DEA309-5646-4B90-AA84-9E2FDDB8301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4" name="Rectangle 4">
            <a:extLst>
              <a:ext uri="{FF2B5EF4-FFF2-40B4-BE49-F238E27FC236}">
                <a16:creationId xmlns:a16="http://schemas.microsoft.com/office/drawing/2014/main" id="{31B62351-7BD8-4E85-A370-7EE229C8A85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5" name="Rectangle 5">
            <a:extLst>
              <a:ext uri="{FF2B5EF4-FFF2-40B4-BE49-F238E27FC236}">
                <a16:creationId xmlns:a16="http://schemas.microsoft.com/office/drawing/2014/main" id="{D0359141-7EE7-404D-8536-5EB803E439C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6" name="Rectangle 6">
            <a:extLst>
              <a:ext uri="{FF2B5EF4-FFF2-40B4-BE49-F238E27FC236}">
                <a16:creationId xmlns:a16="http://schemas.microsoft.com/office/drawing/2014/main" id="{903F2849-E78F-48C1-A1BF-DAD1E1D332C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7" name="Rectangle 7">
            <a:extLst>
              <a:ext uri="{FF2B5EF4-FFF2-40B4-BE49-F238E27FC236}">
                <a16:creationId xmlns:a16="http://schemas.microsoft.com/office/drawing/2014/main" id="{70A97C2E-E558-468E-8098-1759C47A062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8" name="Rectangle 8">
            <a:extLst>
              <a:ext uri="{FF2B5EF4-FFF2-40B4-BE49-F238E27FC236}">
                <a16:creationId xmlns:a16="http://schemas.microsoft.com/office/drawing/2014/main" id="{93CAB2B4-DC48-4AA4-AA37-9F49AD23858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6329" name="Line 9">
            <a:extLst>
              <a:ext uri="{FF2B5EF4-FFF2-40B4-BE49-F238E27FC236}">
                <a16:creationId xmlns:a16="http://schemas.microsoft.com/office/drawing/2014/main" id="{99904155-07D4-4AC9-A1EE-D90A89675668}"/>
              </a:ext>
            </a:extLst>
          </p:cNvPr>
          <p:cNvSpPr>
            <a:spLocks noChangeShapeType="1"/>
          </p:cNvSpPr>
          <p:nvPr/>
        </p:nvSpPr>
        <p:spPr bwMode="auto">
          <a:xfrm>
            <a:off x="609600" y="24717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30" name="Line 10">
            <a:extLst>
              <a:ext uri="{FF2B5EF4-FFF2-40B4-BE49-F238E27FC236}">
                <a16:creationId xmlns:a16="http://schemas.microsoft.com/office/drawing/2014/main" id="{4D1D32D6-EE2C-473D-9028-28D62C36ADA2}"/>
              </a:ext>
            </a:extLst>
          </p:cNvPr>
          <p:cNvSpPr>
            <a:spLocks noChangeShapeType="1"/>
          </p:cNvSpPr>
          <p:nvPr/>
        </p:nvSpPr>
        <p:spPr bwMode="auto">
          <a:xfrm>
            <a:off x="609600" y="52149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31" name="Rectangle 11">
            <a:extLst>
              <a:ext uri="{FF2B5EF4-FFF2-40B4-BE49-F238E27FC236}">
                <a16:creationId xmlns:a16="http://schemas.microsoft.com/office/drawing/2014/main" id="{3EFA4B55-D91E-4577-9CF4-AA4B21233CAC}"/>
              </a:ext>
            </a:extLst>
          </p:cNvPr>
          <p:cNvSpPr>
            <a:spLocks noChangeArrowheads="1"/>
          </p:cNvSpPr>
          <p:nvPr/>
        </p:nvSpPr>
        <p:spPr bwMode="auto">
          <a:xfrm>
            <a:off x="647700" y="2563813"/>
            <a:ext cx="8077200" cy="2528887"/>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repeater or a bridge connects segments of a LAN.</a:t>
            </a:r>
          </a:p>
          <a:p>
            <a:pPr algn="ctr"/>
            <a:r>
              <a:rPr lang="en-US" altLang="zh-CN" sz="3200" i="1">
                <a:solidFill>
                  <a:schemeClr val="bg1"/>
                </a:solidFill>
                <a:latin typeface="Arial" panose="020B0604020202020204" pitchFamily="34" charset="0"/>
                <a:ea typeface="宋体" panose="02010600030101010101" pitchFamily="2" charset="-122"/>
              </a:rPr>
              <a:t>A router connects independent LANs or WANs to create an internetwork (internet).</a:t>
            </a:r>
          </a:p>
        </p:txBody>
      </p:sp>
      <p:grpSp>
        <p:nvGrpSpPr>
          <p:cNvPr id="696332" name="Group 12">
            <a:extLst>
              <a:ext uri="{FF2B5EF4-FFF2-40B4-BE49-F238E27FC236}">
                <a16:creationId xmlns:a16="http://schemas.microsoft.com/office/drawing/2014/main" id="{DEA2CB65-647A-4C22-859E-9B2E33A50F1E}"/>
              </a:ext>
            </a:extLst>
          </p:cNvPr>
          <p:cNvGrpSpPr>
            <a:grpSpLocks/>
          </p:cNvGrpSpPr>
          <p:nvPr/>
        </p:nvGrpSpPr>
        <p:grpSpPr bwMode="auto">
          <a:xfrm>
            <a:off x="609600" y="1752600"/>
            <a:ext cx="1143000" cy="566738"/>
            <a:chOff x="1200" y="1248"/>
            <a:chExt cx="720" cy="357"/>
          </a:xfrm>
        </p:grpSpPr>
        <p:pic>
          <p:nvPicPr>
            <p:cNvPr id="696333" name="Picture 13">
              <a:extLst>
                <a:ext uri="{FF2B5EF4-FFF2-40B4-BE49-F238E27FC236}">
                  <a16:creationId xmlns:a16="http://schemas.microsoft.com/office/drawing/2014/main" id="{CA13E75F-FCBB-4D1E-9520-872812041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34" name="Text Box 14">
              <a:extLst>
                <a:ext uri="{FF2B5EF4-FFF2-40B4-BE49-F238E27FC236}">
                  <a16:creationId xmlns:a16="http://schemas.microsoft.com/office/drawing/2014/main" id="{B85B347E-D1B9-4747-96F5-E9314082E7E0}"/>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96332"/>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0" presetClass="entr" presetSubtype="0" fill="hold" nodeType="clickEffect">
                                  <p:stCondLst>
                                    <p:cond delay="0"/>
                                  </p:stCondLst>
                                  <p:childTnLst>
                                    <p:set>
                                      <p:cBhvr>
                                        <p:cTn id="14" dur="1" fill="hold">
                                          <p:stCondLst>
                                            <p:cond delay="0"/>
                                          </p:stCondLst>
                                        </p:cTn>
                                        <p:tgtEl>
                                          <p:spTgt spid="696329"/>
                                        </p:tgtEl>
                                        <p:attrNameLst>
                                          <p:attrName>style.visibility</p:attrName>
                                        </p:attrNameLst>
                                      </p:cBhvr>
                                      <p:to>
                                        <p:strVal val="visible"/>
                                      </p:to>
                                    </p:set>
                                    <p:animEffect transition="in" filter="wedge">
                                      <p:cBhvr>
                                        <p:cTn id="15" dur="2000"/>
                                        <p:tgtEl>
                                          <p:spTgt spid="696329"/>
                                        </p:tgtEl>
                                      </p:cBhvr>
                                    </p:animEffect>
                                  </p:childTnLst>
                                </p:cTn>
                              </p:par>
                              <p:par>
                                <p:cTn id="16" presetID="20" presetClass="entr" presetSubtype="0" fill="hold" nodeType="withEffect">
                                  <p:stCondLst>
                                    <p:cond delay="0"/>
                                  </p:stCondLst>
                                  <p:childTnLst>
                                    <p:set>
                                      <p:cBhvr>
                                        <p:cTn id="17" dur="1" fill="hold">
                                          <p:stCondLst>
                                            <p:cond delay="0"/>
                                          </p:stCondLst>
                                        </p:cTn>
                                        <p:tgtEl>
                                          <p:spTgt spid="696330"/>
                                        </p:tgtEl>
                                        <p:attrNameLst>
                                          <p:attrName>style.visibility</p:attrName>
                                        </p:attrNameLst>
                                      </p:cBhvr>
                                      <p:to>
                                        <p:strVal val="visible"/>
                                      </p:to>
                                    </p:set>
                                    <p:animEffect transition="in" filter="wedge">
                                      <p:cBhvr>
                                        <p:cTn id="18" dur="2000"/>
                                        <p:tgtEl>
                                          <p:spTgt spid="696330"/>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696331"/>
                                        </p:tgtEl>
                                        <p:attrNameLst>
                                          <p:attrName>style.visibility</p:attrName>
                                        </p:attrNameLst>
                                      </p:cBhvr>
                                      <p:to>
                                        <p:strVal val="visible"/>
                                      </p:to>
                                    </p:set>
                                    <p:animEffect transition="in" filter="wedge">
                                      <p:cBhvr>
                                        <p:cTn id="21" dur="2000"/>
                                        <p:tgtEl>
                                          <p:spTgt spid="696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3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C34D235B-7585-4FCC-A6D8-D32C540DCA10}"/>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1B4EFC09-C559-4B13-8658-67D85725C4E6}"/>
              </a:ext>
            </a:extLst>
          </p:cNvPr>
          <p:cNvSpPr>
            <a:spLocks noGrp="1"/>
          </p:cNvSpPr>
          <p:nvPr>
            <p:ph type="sldNum" sz="quarter" idx="11"/>
          </p:nvPr>
        </p:nvSpPr>
        <p:spPr/>
        <p:txBody>
          <a:bodyPr/>
          <a:lstStyle/>
          <a:p>
            <a:fld id="{AFCA4EDB-DA08-41F6-AAED-9FF99594996C}" type="slidenum">
              <a:rPr lang="en-US" altLang="zh-CN"/>
              <a:pPr/>
              <a:t>104</a:t>
            </a:fld>
            <a:endParaRPr lang="en-US" altLang="zh-CN"/>
          </a:p>
        </p:txBody>
      </p:sp>
      <p:sp>
        <p:nvSpPr>
          <p:cNvPr id="621570" name="Text Box 2">
            <a:extLst>
              <a:ext uri="{FF2B5EF4-FFF2-40B4-BE49-F238E27FC236}">
                <a16:creationId xmlns:a16="http://schemas.microsoft.com/office/drawing/2014/main" id="{604D6A67-AB4D-46A1-B4BC-D8D59C89FEA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3.44</a:t>
            </a:r>
            <a:r>
              <a:rPr lang="en-US" altLang="en-US">
                <a:solidFill>
                  <a:schemeClr val="accent2"/>
                </a:solidFill>
              </a:rPr>
              <a:t>    </a:t>
            </a:r>
            <a:r>
              <a:rPr lang="en-US" altLang="en-US" i="1"/>
              <a:t>Routing example</a:t>
            </a:r>
          </a:p>
        </p:txBody>
      </p:sp>
      <p:sp>
        <p:nvSpPr>
          <p:cNvPr id="621571" name="Rectangle 3">
            <a:extLst>
              <a:ext uri="{FF2B5EF4-FFF2-40B4-BE49-F238E27FC236}">
                <a16:creationId xmlns:a16="http://schemas.microsoft.com/office/drawing/2014/main" id="{37993C9A-840C-4417-B2CE-C7C47F80D42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2" name="Rectangle 4">
            <a:extLst>
              <a:ext uri="{FF2B5EF4-FFF2-40B4-BE49-F238E27FC236}">
                <a16:creationId xmlns:a16="http://schemas.microsoft.com/office/drawing/2014/main" id="{8E7F269E-0406-4428-99D9-D86651E6D24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3" name="Rectangle 5">
            <a:extLst>
              <a:ext uri="{FF2B5EF4-FFF2-40B4-BE49-F238E27FC236}">
                <a16:creationId xmlns:a16="http://schemas.microsoft.com/office/drawing/2014/main" id="{5D48497F-46A1-409B-8123-AAC37C34855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4" name="Rectangle 6">
            <a:extLst>
              <a:ext uri="{FF2B5EF4-FFF2-40B4-BE49-F238E27FC236}">
                <a16:creationId xmlns:a16="http://schemas.microsoft.com/office/drawing/2014/main" id="{CE404D8E-AE8D-452C-AE30-78D45830F16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5" name="Rectangle 7">
            <a:extLst>
              <a:ext uri="{FF2B5EF4-FFF2-40B4-BE49-F238E27FC236}">
                <a16:creationId xmlns:a16="http://schemas.microsoft.com/office/drawing/2014/main" id="{F365BD65-933D-4524-9EC3-107D51862A5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6" name="Rectangle 8">
            <a:extLst>
              <a:ext uri="{FF2B5EF4-FFF2-40B4-BE49-F238E27FC236}">
                <a16:creationId xmlns:a16="http://schemas.microsoft.com/office/drawing/2014/main" id="{34D5ED0B-50DF-43FF-8091-7C032215928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1577" name="Rectangle 9">
            <a:extLst>
              <a:ext uri="{FF2B5EF4-FFF2-40B4-BE49-F238E27FC236}">
                <a16:creationId xmlns:a16="http://schemas.microsoft.com/office/drawing/2014/main" id="{3313BBF1-53F7-4997-A7FE-0CFEC384775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21579" name="Picture 11">
            <a:extLst>
              <a:ext uri="{FF2B5EF4-FFF2-40B4-BE49-F238E27FC236}">
                <a16:creationId xmlns:a16="http://schemas.microsoft.com/office/drawing/2014/main" id="{236F96D1-270B-45FC-81AC-DE73DE545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8" y="1204913"/>
            <a:ext cx="7961312" cy="435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4CEC9D18-287F-45E6-8409-CE63EDF77511}"/>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65328DB3-D892-4F3D-8A90-D07E9DC8B212}"/>
              </a:ext>
            </a:extLst>
          </p:cNvPr>
          <p:cNvSpPr>
            <a:spLocks noGrp="1"/>
          </p:cNvSpPr>
          <p:nvPr>
            <p:ph type="sldNum" sz="quarter" idx="11"/>
          </p:nvPr>
        </p:nvSpPr>
        <p:spPr/>
        <p:txBody>
          <a:bodyPr/>
          <a:lstStyle/>
          <a:p>
            <a:fld id="{CB4DA91D-DFCF-416E-895F-8AAF9852C17A}" type="slidenum">
              <a:rPr lang="en-US" altLang="zh-CN"/>
              <a:pPr/>
              <a:t>105</a:t>
            </a:fld>
            <a:endParaRPr lang="en-US" altLang="zh-CN"/>
          </a:p>
        </p:txBody>
      </p:sp>
      <p:sp>
        <p:nvSpPr>
          <p:cNvPr id="659458" name="Rectangle 2">
            <a:extLst>
              <a:ext uri="{FF2B5EF4-FFF2-40B4-BE49-F238E27FC236}">
                <a16:creationId xmlns:a16="http://schemas.microsoft.com/office/drawing/2014/main" id="{64EC36F5-B579-418B-912B-FF7FD09034D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59" name="Rectangle 3">
            <a:extLst>
              <a:ext uri="{FF2B5EF4-FFF2-40B4-BE49-F238E27FC236}">
                <a16:creationId xmlns:a16="http://schemas.microsoft.com/office/drawing/2014/main" id="{1252CACD-C3E5-4A71-8D63-0B5B4C3FFCB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60" name="Rectangle 4">
            <a:extLst>
              <a:ext uri="{FF2B5EF4-FFF2-40B4-BE49-F238E27FC236}">
                <a16:creationId xmlns:a16="http://schemas.microsoft.com/office/drawing/2014/main" id="{3F95066F-3E7A-407E-83B4-24756748733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61" name="Rectangle 5">
            <a:extLst>
              <a:ext uri="{FF2B5EF4-FFF2-40B4-BE49-F238E27FC236}">
                <a16:creationId xmlns:a16="http://schemas.microsoft.com/office/drawing/2014/main" id="{026513A4-1840-405C-9F5A-C800C36A2B6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62" name="Rectangle 6">
            <a:extLst>
              <a:ext uri="{FF2B5EF4-FFF2-40B4-BE49-F238E27FC236}">
                <a16:creationId xmlns:a16="http://schemas.microsoft.com/office/drawing/2014/main" id="{24ABFF00-D22B-4447-9DE2-66456247643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63" name="Rectangle 7">
            <a:extLst>
              <a:ext uri="{FF2B5EF4-FFF2-40B4-BE49-F238E27FC236}">
                <a16:creationId xmlns:a16="http://schemas.microsoft.com/office/drawing/2014/main" id="{AD14C1E1-18E4-4485-9E43-B13C6F7FC19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64" name="Rectangle 8">
            <a:extLst>
              <a:ext uri="{FF2B5EF4-FFF2-40B4-BE49-F238E27FC236}">
                <a16:creationId xmlns:a16="http://schemas.microsoft.com/office/drawing/2014/main" id="{839F10D0-6E6F-41B0-A839-01ABBE9347C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59465" name="Line 9">
            <a:extLst>
              <a:ext uri="{FF2B5EF4-FFF2-40B4-BE49-F238E27FC236}">
                <a16:creationId xmlns:a16="http://schemas.microsoft.com/office/drawing/2014/main" id="{A8CBD3FC-32CD-4A9D-A7AA-51653554188B}"/>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66" name="Line 10">
            <a:extLst>
              <a:ext uri="{FF2B5EF4-FFF2-40B4-BE49-F238E27FC236}">
                <a16:creationId xmlns:a16="http://schemas.microsoft.com/office/drawing/2014/main" id="{EB05AADA-D72C-4E9D-B53A-224470329309}"/>
              </a:ext>
            </a:extLst>
          </p:cNvPr>
          <p:cNvSpPr>
            <a:spLocks noChangeShapeType="1"/>
          </p:cNvSpPr>
          <p:nvPr/>
        </p:nvSpPr>
        <p:spPr bwMode="auto">
          <a:xfrm>
            <a:off x="609600" y="4191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67" name="Rectangle 11">
            <a:extLst>
              <a:ext uri="{FF2B5EF4-FFF2-40B4-BE49-F238E27FC236}">
                <a16:creationId xmlns:a16="http://schemas.microsoft.com/office/drawing/2014/main" id="{F0511E4E-F079-49A7-9342-8F389AEE835E}"/>
              </a:ext>
            </a:extLst>
          </p:cNvPr>
          <p:cNvSpPr>
            <a:spLocks noChangeArrowheads="1"/>
          </p:cNvSpPr>
          <p:nvPr/>
        </p:nvSpPr>
        <p:spPr bwMode="auto">
          <a:xfrm>
            <a:off x="647700" y="3063875"/>
            <a:ext cx="8077200" cy="1066800"/>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router changes the physical addresses in a packet.</a:t>
            </a:r>
          </a:p>
        </p:txBody>
      </p:sp>
      <p:grpSp>
        <p:nvGrpSpPr>
          <p:cNvPr id="659468" name="Group 12">
            <a:extLst>
              <a:ext uri="{FF2B5EF4-FFF2-40B4-BE49-F238E27FC236}">
                <a16:creationId xmlns:a16="http://schemas.microsoft.com/office/drawing/2014/main" id="{5FF9992A-5E2B-4AB6-96FA-D479BA8B57F0}"/>
              </a:ext>
            </a:extLst>
          </p:cNvPr>
          <p:cNvGrpSpPr>
            <a:grpSpLocks/>
          </p:cNvGrpSpPr>
          <p:nvPr/>
        </p:nvGrpSpPr>
        <p:grpSpPr bwMode="auto">
          <a:xfrm>
            <a:off x="609600" y="2133600"/>
            <a:ext cx="1143000" cy="566738"/>
            <a:chOff x="1200" y="1248"/>
            <a:chExt cx="720" cy="357"/>
          </a:xfrm>
        </p:grpSpPr>
        <p:pic>
          <p:nvPicPr>
            <p:cNvPr id="659469" name="Picture 13">
              <a:extLst>
                <a:ext uri="{FF2B5EF4-FFF2-40B4-BE49-F238E27FC236}">
                  <a16:creationId xmlns:a16="http://schemas.microsoft.com/office/drawing/2014/main" id="{AFF03939-B08B-43E2-9170-36C4921C7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9470" name="Text Box 14">
              <a:extLst>
                <a:ext uri="{FF2B5EF4-FFF2-40B4-BE49-F238E27FC236}">
                  <a16:creationId xmlns:a16="http://schemas.microsoft.com/office/drawing/2014/main" id="{13626C21-0FC5-4F22-BCCE-B8B9151D65C8}"/>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94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5946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nodeType="clickEffect">
                                  <p:stCondLst>
                                    <p:cond delay="0"/>
                                  </p:stCondLst>
                                  <p:childTnLst>
                                    <p:set>
                                      <p:cBhvr>
                                        <p:cTn id="14" dur="1" fill="hold">
                                          <p:stCondLst>
                                            <p:cond delay="0"/>
                                          </p:stCondLst>
                                        </p:cTn>
                                        <p:tgtEl>
                                          <p:spTgt spid="659465"/>
                                        </p:tgtEl>
                                        <p:attrNameLst>
                                          <p:attrName>style.visibility</p:attrName>
                                        </p:attrNameLst>
                                      </p:cBhvr>
                                      <p:to>
                                        <p:strVal val="visible"/>
                                      </p:to>
                                    </p:set>
                                    <p:animEffect transition="in" filter="barn(inHorizontal)">
                                      <p:cBhvr>
                                        <p:cTn id="15" dur="500"/>
                                        <p:tgtEl>
                                          <p:spTgt spid="659465"/>
                                        </p:tgtEl>
                                      </p:cBhvr>
                                    </p:animEffect>
                                  </p:childTnLst>
                                </p:cTn>
                              </p:par>
                              <p:par>
                                <p:cTn id="16" presetID="16" presetClass="entr" presetSubtype="26" fill="hold" nodeType="withEffect">
                                  <p:stCondLst>
                                    <p:cond delay="0"/>
                                  </p:stCondLst>
                                  <p:childTnLst>
                                    <p:set>
                                      <p:cBhvr>
                                        <p:cTn id="17" dur="1" fill="hold">
                                          <p:stCondLst>
                                            <p:cond delay="0"/>
                                          </p:stCondLst>
                                        </p:cTn>
                                        <p:tgtEl>
                                          <p:spTgt spid="659466"/>
                                        </p:tgtEl>
                                        <p:attrNameLst>
                                          <p:attrName>style.visibility</p:attrName>
                                        </p:attrNameLst>
                                      </p:cBhvr>
                                      <p:to>
                                        <p:strVal val="visible"/>
                                      </p:to>
                                    </p:set>
                                    <p:animEffect transition="in" filter="barn(inHorizontal)">
                                      <p:cBhvr>
                                        <p:cTn id="18" dur="500"/>
                                        <p:tgtEl>
                                          <p:spTgt spid="659466"/>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659467"/>
                                        </p:tgtEl>
                                        <p:attrNameLst>
                                          <p:attrName>style.visibility</p:attrName>
                                        </p:attrNameLst>
                                      </p:cBhvr>
                                      <p:to>
                                        <p:strVal val="visible"/>
                                      </p:to>
                                    </p:set>
                                    <p:animEffect transition="in" filter="barn(inHorizontal)">
                                      <p:cBhvr>
                                        <p:cTn id="21" dur="500"/>
                                        <p:tgtEl>
                                          <p:spTgt spid="65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F20B55B1-BFC6-4C45-BBAF-389EA06FBB18}"/>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090755D2-4AFB-4C4F-87A6-5EFBFC2AA54C}"/>
              </a:ext>
            </a:extLst>
          </p:cNvPr>
          <p:cNvSpPr>
            <a:spLocks noGrp="1"/>
          </p:cNvSpPr>
          <p:nvPr>
            <p:ph type="sldNum" sz="quarter" idx="11"/>
          </p:nvPr>
        </p:nvSpPr>
        <p:spPr/>
        <p:txBody>
          <a:bodyPr/>
          <a:lstStyle/>
          <a:p>
            <a:fld id="{0DDE1CAD-8007-433D-BAC4-0744F97EEED6}" type="slidenum">
              <a:rPr lang="en-US" altLang="zh-CN"/>
              <a:pPr/>
              <a:t>11</a:t>
            </a:fld>
            <a:endParaRPr lang="en-US" altLang="zh-CN"/>
          </a:p>
        </p:txBody>
      </p:sp>
      <p:sp>
        <p:nvSpPr>
          <p:cNvPr id="601090" name="Text Box 2">
            <a:extLst>
              <a:ext uri="{FF2B5EF4-FFF2-40B4-BE49-F238E27FC236}">
                <a16:creationId xmlns:a16="http://schemas.microsoft.com/office/drawing/2014/main" id="{06FD9464-9D2C-4D27-B0F0-841CA6F05A5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a:t>
            </a:r>
            <a:r>
              <a:rPr lang="en-US" altLang="en-US">
                <a:solidFill>
                  <a:schemeClr val="accent2"/>
                </a:solidFill>
              </a:rPr>
              <a:t>    </a:t>
            </a:r>
            <a:r>
              <a:rPr lang="en-US" altLang="en-US" i="1"/>
              <a:t>Ethernet Frame</a:t>
            </a:r>
          </a:p>
        </p:txBody>
      </p:sp>
      <p:sp>
        <p:nvSpPr>
          <p:cNvPr id="601091" name="Rectangle 3">
            <a:extLst>
              <a:ext uri="{FF2B5EF4-FFF2-40B4-BE49-F238E27FC236}">
                <a16:creationId xmlns:a16="http://schemas.microsoft.com/office/drawing/2014/main" id="{7422B8DC-0905-4928-98FF-278CAB369A7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1092" name="Rectangle 4">
            <a:extLst>
              <a:ext uri="{FF2B5EF4-FFF2-40B4-BE49-F238E27FC236}">
                <a16:creationId xmlns:a16="http://schemas.microsoft.com/office/drawing/2014/main" id="{11A55821-EE68-4DA2-A7D3-B7B58DA32C2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1093" name="Rectangle 5">
            <a:extLst>
              <a:ext uri="{FF2B5EF4-FFF2-40B4-BE49-F238E27FC236}">
                <a16:creationId xmlns:a16="http://schemas.microsoft.com/office/drawing/2014/main" id="{F0782F3E-23E9-4CB3-AA8B-BD4570D03D4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1094" name="Rectangle 6">
            <a:extLst>
              <a:ext uri="{FF2B5EF4-FFF2-40B4-BE49-F238E27FC236}">
                <a16:creationId xmlns:a16="http://schemas.microsoft.com/office/drawing/2014/main" id="{F3FF6F58-FB01-4336-9461-F5DB535C64E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1095" name="Rectangle 7">
            <a:extLst>
              <a:ext uri="{FF2B5EF4-FFF2-40B4-BE49-F238E27FC236}">
                <a16:creationId xmlns:a16="http://schemas.microsoft.com/office/drawing/2014/main" id="{DC7D1587-507E-4112-B5B9-BFD810AF490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1096" name="Rectangle 8">
            <a:extLst>
              <a:ext uri="{FF2B5EF4-FFF2-40B4-BE49-F238E27FC236}">
                <a16:creationId xmlns:a16="http://schemas.microsoft.com/office/drawing/2014/main" id="{CF397BA1-C8F6-4279-81DC-3A5FD76F241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1097" name="Rectangle 9">
            <a:extLst>
              <a:ext uri="{FF2B5EF4-FFF2-40B4-BE49-F238E27FC236}">
                <a16:creationId xmlns:a16="http://schemas.microsoft.com/office/drawing/2014/main" id="{85031F0E-BD3C-4FBF-86A5-9EF1ACF78B3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01098" name="Picture 10">
            <a:extLst>
              <a:ext uri="{FF2B5EF4-FFF2-40B4-BE49-F238E27FC236}">
                <a16:creationId xmlns:a16="http://schemas.microsoft.com/office/drawing/2014/main" id="{06E0E797-4779-429C-AACD-27669AA23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27263"/>
            <a:ext cx="7989888"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0FF46898-D76C-47CF-AA86-40970392FFB1}"/>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3866C3F0-4F50-4354-8C41-EC572F608CA0}"/>
              </a:ext>
            </a:extLst>
          </p:cNvPr>
          <p:cNvSpPr>
            <a:spLocks noGrp="1"/>
          </p:cNvSpPr>
          <p:nvPr>
            <p:ph type="sldNum" sz="quarter" idx="11"/>
          </p:nvPr>
        </p:nvSpPr>
        <p:spPr/>
        <p:txBody>
          <a:bodyPr/>
          <a:lstStyle/>
          <a:p>
            <a:fld id="{707A7270-FCF0-43DD-8E4F-0F6AFB427B94}" type="slidenum">
              <a:rPr lang="en-US" altLang="zh-CN"/>
              <a:pPr/>
              <a:t>12</a:t>
            </a:fld>
            <a:endParaRPr lang="en-US" altLang="zh-CN"/>
          </a:p>
        </p:txBody>
      </p:sp>
      <p:sp>
        <p:nvSpPr>
          <p:cNvPr id="486402" name="Text Box 2">
            <a:extLst>
              <a:ext uri="{FF2B5EF4-FFF2-40B4-BE49-F238E27FC236}">
                <a16:creationId xmlns:a16="http://schemas.microsoft.com/office/drawing/2014/main" id="{208A77FE-AC0A-4C7A-8494-D0A9884B744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a:t>
            </a:r>
            <a:r>
              <a:rPr lang="en-US" altLang="en-US">
                <a:solidFill>
                  <a:schemeClr val="accent2"/>
                </a:solidFill>
              </a:rPr>
              <a:t>    </a:t>
            </a:r>
            <a:r>
              <a:rPr lang="en-US" altLang="en-US" i="1"/>
              <a:t>Maximum and minimum lengths</a:t>
            </a:r>
          </a:p>
        </p:txBody>
      </p:sp>
      <p:sp>
        <p:nvSpPr>
          <p:cNvPr id="486403" name="Rectangle 3">
            <a:extLst>
              <a:ext uri="{FF2B5EF4-FFF2-40B4-BE49-F238E27FC236}">
                <a16:creationId xmlns:a16="http://schemas.microsoft.com/office/drawing/2014/main" id="{5E9FD5C2-D43A-4003-B443-B55FAACB286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6404" name="Rectangle 4">
            <a:extLst>
              <a:ext uri="{FF2B5EF4-FFF2-40B4-BE49-F238E27FC236}">
                <a16:creationId xmlns:a16="http://schemas.microsoft.com/office/drawing/2014/main" id="{EA51DA99-437E-4D66-9AAF-A2DD7E069CE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6405" name="Rectangle 5">
            <a:extLst>
              <a:ext uri="{FF2B5EF4-FFF2-40B4-BE49-F238E27FC236}">
                <a16:creationId xmlns:a16="http://schemas.microsoft.com/office/drawing/2014/main" id="{180143F3-7A8E-41FB-9BBB-505585489C7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6406" name="Rectangle 6">
            <a:extLst>
              <a:ext uri="{FF2B5EF4-FFF2-40B4-BE49-F238E27FC236}">
                <a16:creationId xmlns:a16="http://schemas.microsoft.com/office/drawing/2014/main" id="{17B33AC3-0CFD-4FC5-B95A-70CD2395FCD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6407" name="Rectangle 7">
            <a:extLst>
              <a:ext uri="{FF2B5EF4-FFF2-40B4-BE49-F238E27FC236}">
                <a16:creationId xmlns:a16="http://schemas.microsoft.com/office/drawing/2014/main" id="{6A7F2CF0-CA0D-4A1E-850A-AA6A3994266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6408" name="Rectangle 8">
            <a:extLst>
              <a:ext uri="{FF2B5EF4-FFF2-40B4-BE49-F238E27FC236}">
                <a16:creationId xmlns:a16="http://schemas.microsoft.com/office/drawing/2014/main" id="{4AA8BC2F-347F-4685-9635-9C637EB353B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6409" name="Rectangle 9">
            <a:extLst>
              <a:ext uri="{FF2B5EF4-FFF2-40B4-BE49-F238E27FC236}">
                <a16:creationId xmlns:a16="http://schemas.microsoft.com/office/drawing/2014/main" id="{C591BF7D-CF92-457D-B4B2-3FCCD88B11E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86412" name="Picture 12">
            <a:extLst>
              <a:ext uri="{FF2B5EF4-FFF2-40B4-BE49-F238E27FC236}">
                <a16:creationId xmlns:a16="http://schemas.microsoft.com/office/drawing/2014/main" id="{65D1C820-A9FA-407C-8D88-F2DB7753E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84" y="1590586"/>
            <a:ext cx="8364537" cy="25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79CBEAD7-4D8E-4DBE-AACE-F5C8E34F4F49}"/>
              </a:ext>
            </a:extLst>
          </p:cNvPr>
          <p:cNvSpPr txBox="1"/>
          <p:nvPr/>
        </p:nvSpPr>
        <p:spPr>
          <a:xfrm>
            <a:off x="136525" y="4665305"/>
            <a:ext cx="8870950" cy="1631216"/>
          </a:xfrm>
          <a:prstGeom prst="rect">
            <a:avLst/>
          </a:prstGeom>
          <a:noFill/>
        </p:spPr>
        <p:txBody>
          <a:bodyPr wrap="square">
            <a:spAutoFit/>
          </a:bodyPr>
          <a:lstStyle/>
          <a:p>
            <a:r>
              <a:rPr lang="en-US" altLang="zh-CN" sz="2000" b="0" dirty="0"/>
              <a:t> The maximum length restriction has two historical reasons. </a:t>
            </a:r>
          </a:p>
          <a:p>
            <a:r>
              <a:rPr lang="en-US" altLang="zh-CN" sz="2000" b="0" dirty="0"/>
              <a:t> First, memory was very expensive when Ethernet was designed: a maximum</a:t>
            </a:r>
          </a:p>
          <a:p>
            <a:r>
              <a:rPr lang="en-US" altLang="zh-CN" sz="2000" b="0" dirty="0"/>
              <a:t>length restriction helped to reduce the size of the buffer. </a:t>
            </a:r>
          </a:p>
          <a:p>
            <a:r>
              <a:rPr lang="en-US" altLang="zh-CN" sz="2000" b="0" dirty="0"/>
              <a:t> Second, the maximum length restriction prevents one station from monopolizing the shared medium.</a:t>
            </a:r>
            <a:endParaRPr lang="zh-CN" altLang="en-US" sz="2000" b="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页脚占位符 1">
            <a:extLst>
              <a:ext uri="{FF2B5EF4-FFF2-40B4-BE49-F238E27FC236}">
                <a16:creationId xmlns:a16="http://schemas.microsoft.com/office/drawing/2014/main" id="{DCC04AA2-875B-4D54-8479-62ADFCA1B527}"/>
              </a:ext>
            </a:extLst>
          </p:cNvPr>
          <p:cNvSpPr>
            <a:spLocks noGrp="1"/>
          </p:cNvSpPr>
          <p:nvPr>
            <p:ph type="ftr" sz="quarter" idx="10"/>
          </p:nvPr>
        </p:nvSpPr>
        <p:spPr/>
        <p:txBody>
          <a:bodyPr/>
          <a:lstStyle/>
          <a:p>
            <a:r>
              <a:rPr lang="en-US" altLang="zh-CN"/>
              <a:t>TCP/IP Protocol Suite</a:t>
            </a:r>
          </a:p>
        </p:txBody>
      </p:sp>
      <p:sp>
        <p:nvSpPr>
          <p:cNvPr id="18" name="灯片编号占位符 2">
            <a:extLst>
              <a:ext uri="{FF2B5EF4-FFF2-40B4-BE49-F238E27FC236}">
                <a16:creationId xmlns:a16="http://schemas.microsoft.com/office/drawing/2014/main" id="{DEA63E7B-F01A-41D8-8380-22051601C3B2}"/>
              </a:ext>
            </a:extLst>
          </p:cNvPr>
          <p:cNvSpPr>
            <a:spLocks noGrp="1"/>
          </p:cNvSpPr>
          <p:nvPr>
            <p:ph type="sldNum" sz="quarter" idx="11"/>
          </p:nvPr>
        </p:nvSpPr>
        <p:spPr/>
        <p:txBody>
          <a:bodyPr/>
          <a:lstStyle/>
          <a:p>
            <a:fld id="{67DF9B36-5B3C-4CF1-8282-70E48FA533DB}" type="slidenum">
              <a:rPr lang="en-US" altLang="zh-CN"/>
              <a:pPr/>
              <a:t>13</a:t>
            </a:fld>
            <a:endParaRPr lang="en-US" altLang="zh-CN"/>
          </a:p>
        </p:txBody>
      </p:sp>
      <p:sp>
        <p:nvSpPr>
          <p:cNvPr id="669698" name="Rectangle 2">
            <a:extLst>
              <a:ext uri="{FF2B5EF4-FFF2-40B4-BE49-F238E27FC236}">
                <a16:creationId xmlns:a16="http://schemas.microsoft.com/office/drawing/2014/main" id="{D09ABB02-E3E6-41B3-8300-9983E66CF6A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699" name="Rectangle 3">
            <a:extLst>
              <a:ext uri="{FF2B5EF4-FFF2-40B4-BE49-F238E27FC236}">
                <a16:creationId xmlns:a16="http://schemas.microsoft.com/office/drawing/2014/main" id="{7FFD51B4-2BFF-4D7E-900F-E197D17E62F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700" name="Rectangle 4">
            <a:extLst>
              <a:ext uri="{FF2B5EF4-FFF2-40B4-BE49-F238E27FC236}">
                <a16:creationId xmlns:a16="http://schemas.microsoft.com/office/drawing/2014/main" id="{6E44D543-8E0C-49D2-80FC-02AFC1ECBF3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701" name="Rectangle 5">
            <a:extLst>
              <a:ext uri="{FF2B5EF4-FFF2-40B4-BE49-F238E27FC236}">
                <a16:creationId xmlns:a16="http://schemas.microsoft.com/office/drawing/2014/main" id="{DEC42BF3-1221-422C-8640-0E180EE1968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702" name="Rectangle 6">
            <a:extLst>
              <a:ext uri="{FF2B5EF4-FFF2-40B4-BE49-F238E27FC236}">
                <a16:creationId xmlns:a16="http://schemas.microsoft.com/office/drawing/2014/main" id="{3592D018-36FF-4581-9D67-1CFB68649A4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703" name="Rectangle 7">
            <a:extLst>
              <a:ext uri="{FF2B5EF4-FFF2-40B4-BE49-F238E27FC236}">
                <a16:creationId xmlns:a16="http://schemas.microsoft.com/office/drawing/2014/main" id="{F1F129D8-6A8C-4A01-BAC1-4FA0556D91C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704" name="Rectangle 8">
            <a:extLst>
              <a:ext uri="{FF2B5EF4-FFF2-40B4-BE49-F238E27FC236}">
                <a16:creationId xmlns:a16="http://schemas.microsoft.com/office/drawing/2014/main" id="{CCE6A076-5299-4F5B-A2C0-046A50F2C04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69705" name="Line 9">
            <a:extLst>
              <a:ext uri="{FF2B5EF4-FFF2-40B4-BE49-F238E27FC236}">
                <a16:creationId xmlns:a16="http://schemas.microsoft.com/office/drawing/2014/main" id="{7B046987-2CD0-4230-8E49-7B14BBB5169C}"/>
              </a:ext>
            </a:extLst>
          </p:cNvPr>
          <p:cNvSpPr>
            <a:spLocks noChangeShapeType="1"/>
          </p:cNvSpPr>
          <p:nvPr/>
        </p:nvSpPr>
        <p:spPr bwMode="auto">
          <a:xfrm>
            <a:off x="609600" y="2971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706" name="Line 10">
            <a:extLst>
              <a:ext uri="{FF2B5EF4-FFF2-40B4-BE49-F238E27FC236}">
                <a16:creationId xmlns:a16="http://schemas.microsoft.com/office/drawing/2014/main" id="{D991FF58-15F2-409B-B738-1C210DAED337}"/>
              </a:ext>
            </a:extLst>
          </p:cNvPr>
          <p:cNvSpPr>
            <a:spLocks noChangeShapeType="1"/>
          </p:cNvSpPr>
          <p:nvPr/>
        </p:nvSpPr>
        <p:spPr bwMode="auto">
          <a:xfrm>
            <a:off x="609600" y="4495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707" name="Rectangle 11">
            <a:extLst>
              <a:ext uri="{FF2B5EF4-FFF2-40B4-BE49-F238E27FC236}">
                <a16:creationId xmlns:a16="http://schemas.microsoft.com/office/drawing/2014/main" id="{0890AB85-4638-4BFE-81C2-E45E769B1991}"/>
              </a:ext>
            </a:extLst>
          </p:cNvPr>
          <p:cNvSpPr>
            <a:spLocks noChangeArrowheads="1"/>
          </p:cNvSpPr>
          <p:nvPr/>
        </p:nvSpPr>
        <p:spPr bwMode="auto">
          <a:xfrm>
            <a:off x="647700" y="3063875"/>
            <a:ext cx="8077200" cy="1373188"/>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i="1">
                <a:solidFill>
                  <a:schemeClr val="bg1"/>
                </a:solidFill>
                <a:latin typeface="Arial" panose="020B0604020202020204" pitchFamily="34" charset="0"/>
                <a:ea typeface="宋体" panose="02010600030101010101" pitchFamily="2" charset="-122"/>
              </a:rPr>
              <a:t>Minimum length: 64 bytes (512 bits)</a:t>
            </a:r>
            <a:br>
              <a:rPr lang="en-US" altLang="zh-CN" sz="2800" i="1">
                <a:solidFill>
                  <a:schemeClr val="bg1"/>
                </a:solidFill>
                <a:latin typeface="Arial" panose="020B0604020202020204" pitchFamily="34" charset="0"/>
                <a:ea typeface="宋体" panose="02010600030101010101" pitchFamily="2" charset="-122"/>
              </a:rPr>
            </a:br>
            <a:r>
              <a:rPr lang="en-US" altLang="zh-CN" sz="2800" i="1">
                <a:solidFill>
                  <a:schemeClr val="bg1"/>
                </a:solidFill>
                <a:latin typeface="Arial" panose="020B0604020202020204" pitchFamily="34" charset="0"/>
                <a:ea typeface="宋体" panose="02010600030101010101" pitchFamily="2" charset="-122"/>
              </a:rPr>
              <a:t> </a:t>
            </a:r>
            <a:br>
              <a:rPr lang="en-US" altLang="zh-CN" sz="2800" i="1">
                <a:solidFill>
                  <a:schemeClr val="bg1"/>
                </a:solidFill>
                <a:latin typeface="Arial" panose="020B0604020202020204" pitchFamily="34" charset="0"/>
                <a:ea typeface="宋体" panose="02010600030101010101" pitchFamily="2" charset="-122"/>
              </a:rPr>
            </a:br>
            <a:r>
              <a:rPr lang="en-US" altLang="zh-CN" sz="2800" i="1">
                <a:solidFill>
                  <a:schemeClr val="bg1"/>
                </a:solidFill>
                <a:latin typeface="Arial" panose="020B0604020202020204" pitchFamily="34" charset="0"/>
                <a:ea typeface="宋体" panose="02010600030101010101" pitchFamily="2" charset="-122"/>
              </a:rPr>
              <a:t>Maximum length: 1518 bytes (12,144 bits)</a:t>
            </a:r>
          </a:p>
        </p:txBody>
      </p:sp>
      <p:grpSp>
        <p:nvGrpSpPr>
          <p:cNvPr id="669708" name="Group 12">
            <a:extLst>
              <a:ext uri="{FF2B5EF4-FFF2-40B4-BE49-F238E27FC236}">
                <a16:creationId xmlns:a16="http://schemas.microsoft.com/office/drawing/2014/main" id="{C1214321-F9B5-496F-85D2-ECEC80DADD93}"/>
              </a:ext>
            </a:extLst>
          </p:cNvPr>
          <p:cNvGrpSpPr>
            <a:grpSpLocks/>
          </p:cNvGrpSpPr>
          <p:nvPr/>
        </p:nvGrpSpPr>
        <p:grpSpPr bwMode="auto">
          <a:xfrm>
            <a:off x="609600" y="2328863"/>
            <a:ext cx="1143000" cy="566737"/>
            <a:chOff x="1200" y="1248"/>
            <a:chExt cx="720" cy="357"/>
          </a:xfrm>
        </p:grpSpPr>
        <p:pic>
          <p:nvPicPr>
            <p:cNvPr id="669709" name="Picture 13">
              <a:extLst>
                <a:ext uri="{FF2B5EF4-FFF2-40B4-BE49-F238E27FC236}">
                  <a16:creationId xmlns:a16="http://schemas.microsoft.com/office/drawing/2014/main" id="{54C59601-7622-493C-BF16-2926C0A9C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9710" name="Text Box 14">
              <a:extLst>
                <a:ext uri="{FF2B5EF4-FFF2-40B4-BE49-F238E27FC236}">
                  <a16:creationId xmlns:a16="http://schemas.microsoft.com/office/drawing/2014/main" id="{A520AD4B-3969-4F2D-A4E6-2D741EBD5FD8}"/>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
        <p:nvSpPr>
          <p:cNvPr id="669711" name="Line 15">
            <a:extLst>
              <a:ext uri="{FF2B5EF4-FFF2-40B4-BE49-F238E27FC236}">
                <a16:creationId xmlns:a16="http://schemas.microsoft.com/office/drawing/2014/main" id="{253892E4-87BE-4B76-8A90-34F403D78070}"/>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9712" name="Line 16">
            <a:extLst>
              <a:ext uri="{FF2B5EF4-FFF2-40B4-BE49-F238E27FC236}">
                <a16:creationId xmlns:a16="http://schemas.microsoft.com/office/drawing/2014/main" id="{A2ABD0BE-CDB6-4F0D-995F-35FCB6BDC5D8}"/>
              </a:ext>
            </a:extLst>
          </p:cNvPr>
          <p:cNvSpPr>
            <a:spLocks noChangeShapeType="1"/>
          </p:cNvSpPr>
          <p:nvPr/>
        </p:nvSpPr>
        <p:spPr bwMode="auto">
          <a:xfrm>
            <a:off x="609600" y="4495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9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69708"/>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69705"/>
                                        </p:tgtEl>
                                        <p:attrNameLst>
                                          <p:attrName>style.visibility</p:attrName>
                                        </p:attrNameLst>
                                      </p:cBhvr>
                                      <p:to>
                                        <p:strVal val="visible"/>
                                      </p:to>
                                    </p:set>
                                    <p:animEffect transition="in" filter="checkerboard(across)">
                                      <p:cBhvr>
                                        <p:cTn id="14" dur="500"/>
                                        <p:tgtEl>
                                          <p:spTgt spid="669705"/>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69706"/>
                                        </p:tgtEl>
                                        <p:attrNameLst>
                                          <p:attrName>style.visibility</p:attrName>
                                        </p:attrNameLst>
                                      </p:cBhvr>
                                      <p:to>
                                        <p:strVal val="visible"/>
                                      </p:to>
                                    </p:set>
                                    <p:animEffect transition="in" filter="checkerboard(across)">
                                      <p:cBhvr>
                                        <p:cTn id="18" dur="500"/>
                                        <p:tgtEl>
                                          <p:spTgt spid="669706"/>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69707"/>
                                        </p:tgtEl>
                                        <p:attrNameLst>
                                          <p:attrName>style.visibility</p:attrName>
                                        </p:attrNameLst>
                                      </p:cBhvr>
                                      <p:to>
                                        <p:strVal val="visible"/>
                                      </p:to>
                                    </p:set>
                                    <p:animEffect transition="in" filter="checkerboard(across)">
                                      <p:cBhvr>
                                        <p:cTn id="22" dur="500"/>
                                        <p:tgtEl>
                                          <p:spTgt spid="669707"/>
                                        </p:tgtEl>
                                      </p:cBhvr>
                                    </p:animEffect>
                                  </p:childTnLst>
                                </p:cTn>
                              </p:par>
                            </p:childTnLst>
                          </p:cTn>
                        </p:par>
                        <p:par>
                          <p:cTn id="23" fill="hold" nodeType="afterGroup">
                            <p:stCondLst>
                              <p:cond delay="3500"/>
                            </p:stCondLst>
                            <p:childTnLst>
                              <p:par>
                                <p:cTn id="24" presetID="5" presetClass="entr" presetSubtype="10" fill="hold" nodeType="afterEffect">
                                  <p:stCondLst>
                                    <p:cond delay="0"/>
                                  </p:stCondLst>
                                  <p:childTnLst>
                                    <p:set>
                                      <p:cBhvr>
                                        <p:cTn id="25" dur="1" fill="hold">
                                          <p:stCondLst>
                                            <p:cond delay="0"/>
                                          </p:stCondLst>
                                        </p:cTn>
                                        <p:tgtEl>
                                          <p:spTgt spid="669711"/>
                                        </p:tgtEl>
                                        <p:attrNameLst>
                                          <p:attrName>style.visibility</p:attrName>
                                        </p:attrNameLst>
                                      </p:cBhvr>
                                      <p:to>
                                        <p:strVal val="visible"/>
                                      </p:to>
                                    </p:set>
                                    <p:animEffect transition="in" filter="checkerboard(across)">
                                      <p:cBhvr>
                                        <p:cTn id="26" dur="500"/>
                                        <p:tgtEl>
                                          <p:spTgt spid="669711"/>
                                        </p:tgtEl>
                                      </p:cBhvr>
                                    </p:animEffect>
                                  </p:childTnLst>
                                </p:cTn>
                              </p:par>
                            </p:childTnLst>
                          </p:cTn>
                        </p:par>
                        <p:par>
                          <p:cTn id="27" fill="hold" nodeType="afterGroup">
                            <p:stCondLst>
                              <p:cond delay="4000"/>
                            </p:stCondLst>
                            <p:childTnLst>
                              <p:par>
                                <p:cTn id="28" presetID="5" presetClass="entr" presetSubtype="10" fill="hold" nodeType="afterEffect">
                                  <p:stCondLst>
                                    <p:cond delay="0"/>
                                  </p:stCondLst>
                                  <p:childTnLst>
                                    <p:set>
                                      <p:cBhvr>
                                        <p:cTn id="29" dur="1" fill="hold">
                                          <p:stCondLst>
                                            <p:cond delay="0"/>
                                          </p:stCondLst>
                                        </p:cTn>
                                        <p:tgtEl>
                                          <p:spTgt spid="669712"/>
                                        </p:tgtEl>
                                        <p:attrNameLst>
                                          <p:attrName>style.visibility</p:attrName>
                                        </p:attrNameLst>
                                      </p:cBhvr>
                                      <p:to>
                                        <p:strVal val="visible"/>
                                      </p:to>
                                    </p:set>
                                    <p:animEffect transition="in" filter="checkerboard(across)">
                                      <p:cBhvr>
                                        <p:cTn id="30" dur="500"/>
                                        <p:tgtEl>
                                          <p:spTgt spid="669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8B14B9AA-4BE5-4CEE-8D2C-056CDF1DFE01}"/>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36F7E4B1-D665-4C25-BF06-030D006AE752}"/>
              </a:ext>
            </a:extLst>
          </p:cNvPr>
          <p:cNvSpPr>
            <a:spLocks noGrp="1"/>
          </p:cNvSpPr>
          <p:nvPr>
            <p:ph type="sldNum" sz="quarter" idx="11"/>
          </p:nvPr>
        </p:nvSpPr>
        <p:spPr/>
        <p:txBody>
          <a:bodyPr/>
          <a:lstStyle/>
          <a:p>
            <a:fld id="{99392EB7-D8C0-4804-89C3-5C9ED12BB8FB}" type="slidenum">
              <a:rPr lang="en-US" altLang="zh-CN"/>
              <a:pPr/>
              <a:t>14</a:t>
            </a:fld>
            <a:endParaRPr lang="en-US" altLang="zh-CN"/>
          </a:p>
        </p:txBody>
      </p:sp>
      <p:sp>
        <p:nvSpPr>
          <p:cNvPr id="487426" name="Text Box 2">
            <a:extLst>
              <a:ext uri="{FF2B5EF4-FFF2-40B4-BE49-F238E27FC236}">
                <a16:creationId xmlns:a16="http://schemas.microsoft.com/office/drawing/2014/main" id="{4A0BA097-2339-4A72-A022-0ECA6473AD0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3.4</a:t>
            </a:r>
            <a:r>
              <a:rPr lang="en-US" altLang="en-US">
                <a:solidFill>
                  <a:schemeClr val="accent2"/>
                </a:solidFill>
              </a:rPr>
              <a:t>    </a:t>
            </a:r>
            <a:r>
              <a:rPr lang="en-US" altLang="en-US" i="1"/>
              <a:t>Ethernet address in hexadecimal notation</a:t>
            </a:r>
          </a:p>
        </p:txBody>
      </p:sp>
      <p:sp>
        <p:nvSpPr>
          <p:cNvPr id="487427" name="Rectangle 3">
            <a:extLst>
              <a:ext uri="{FF2B5EF4-FFF2-40B4-BE49-F238E27FC236}">
                <a16:creationId xmlns:a16="http://schemas.microsoft.com/office/drawing/2014/main" id="{1C4778D3-9649-47D5-8320-9B02375E8C1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7428" name="Rectangle 4">
            <a:extLst>
              <a:ext uri="{FF2B5EF4-FFF2-40B4-BE49-F238E27FC236}">
                <a16:creationId xmlns:a16="http://schemas.microsoft.com/office/drawing/2014/main" id="{9AD50D3F-BFD9-4A44-BDAF-E33356A3D04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7429" name="Rectangle 5">
            <a:extLst>
              <a:ext uri="{FF2B5EF4-FFF2-40B4-BE49-F238E27FC236}">
                <a16:creationId xmlns:a16="http://schemas.microsoft.com/office/drawing/2014/main" id="{96FFF061-6871-43EA-8395-F1074E9235E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7430" name="Rectangle 6">
            <a:extLst>
              <a:ext uri="{FF2B5EF4-FFF2-40B4-BE49-F238E27FC236}">
                <a16:creationId xmlns:a16="http://schemas.microsoft.com/office/drawing/2014/main" id="{1F1D4A72-B708-47A8-8D53-468CCE05FAC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7431" name="Rectangle 7">
            <a:extLst>
              <a:ext uri="{FF2B5EF4-FFF2-40B4-BE49-F238E27FC236}">
                <a16:creationId xmlns:a16="http://schemas.microsoft.com/office/drawing/2014/main" id="{D4671179-F4ED-49BC-9CCE-B7557D58BA4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7432" name="Rectangle 8">
            <a:extLst>
              <a:ext uri="{FF2B5EF4-FFF2-40B4-BE49-F238E27FC236}">
                <a16:creationId xmlns:a16="http://schemas.microsoft.com/office/drawing/2014/main" id="{3F563718-3BF4-4987-A9AE-33CF59F2083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7433" name="Rectangle 9">
            <a:extLst>
              <a:ext uri="{FF2B5EF4-FFF2-40B4-BE49-F238E27FC236}">
                <a16:creationId xmlns:a16="http://schemas.microsoft.com/office/drawing/2014/main" id="{32AD0F1E-6582-49D5-AB3D-E844DC1C5F5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87435" name="Picture 11">
            <a:extLst>
              <a:ext uri="{FF2B5EF4-FFF2-40B4-BE49-F238E27FC236}">
                <a16:creationId xmlns:a16="http://schemas.microsoft.com/office/drawing/2014/main" id="{4B607684-0113-4AA7-9CB9-382D36D0C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04170"/>
            <a:ext cx="6727825"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7416C360-9001-4616-AEC9-8A2A1DD081F7}"/>
              </a:ext>
            </a:extLst>
          </p:cNvPr>
          <p:cNvSpPr txBox="1"/>
          <p:nvPr/>
        </p:nvSpPr>
        <p:spPr>
          <a:xfrm>
            <a:off x="1133474" y="590848"/>
            <a:ext cx="7705725" cy="830997"/>
          </a:xfrm>
          <a:prstGeom prst="rect">
            <a:avLst/>
          </a:prstGeom>
          <a:noFill/>
        </p:spPr>
        <p:txBody>
          <a:bodyPr wrap="square">
            <a:spAutoFit/>
          </a:bodyPr>
          <a:lstStyle/>
          <a:p>
            <a:r>
              <a:rPr lang="en-US" altLang="zh-CN" sz="2400" b="0" dirty="0"/>
              <a:t>The </a:t>
            </a:r>
            <a:r>
              <a:rPr lang="en-US" altLang="zh-CN" sz="2400" dirty="0"/>
              <a:t>network interface card(</a:t>
            </a:r>
            <a:r>
              <a:rPr lang="en-US" altLang="zh-CN" sz="2400" b="0" dirty="0"/>
              <a:t>NIC) fits inside the station and provides the station with a 6-byte physical address. </a:t>
            </a:r>
            <a:endParaRPr lang="zh-CN" altLang="en-US" sz="2400" b="0" dirty="0"/>
          </a:p>
        </p:txBody>
      </p:sp>
      <p:pic>
        <p:nvPicPr>
          <p:cNvPr id="15" name="Picture 13" descr="s12">
            <a:extLst>
              <a:ext uri="{FF2B5EF4-FFF2-40B4-BE49-F238E27FC236}">
                <a16:creationId xmlns:a16="http://schemas.microsoft.com/office/drawing/2014/main" id="{0AB9AB59-4A8B-4F05-9250-8F0DBF0F3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409" y="3049726"/>
            <a:ext cx="3194791" cy="33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8">
            <a:extLst>
              <a:ext uri="{FF2B5EF4-FFF2-40B4-BE49-F238E27FC236}">
                <a16:creationId xmlns:a16="http://schemas.microsoft.com/office/drawing/2014/main" id="{EC087F54-68F8-4CCB-B636-6C19FC7A32F3}"/>
              </a:ext>
            </a:extLst>
          </p:cNvPr>
          <p:cNvGrpSpPr>
            <a:grpSpLocks/>
          </p:cNvGrpSpPr>
          <p:nvPr/>
        </p:nvGrpSpPr>
        <p:grpSpPr bwMode="auto">
          <a:xfrm>
            <a:off x="5294813" y="4613910"/>
            <a:ext cx="1410787" cy="2052638"/>
            <a:chOff x="0" y="0"/>
            <a:chExt cx="912" cy="1632"/>
          </a:xfrm>
        </p:grpSpPr>
        <p:pic>
          <p:nvPicPr>
            <p:cNvPr id="17" name="Picture 19">
              <a:extLst>
                <a:ext uri="{FF2B5EF4-FFF2-40B4-BE49-F238E27FC236}">
                  <a16:creationId xmlns:a16="http://schemas.microsoft.com/office/drawing/2014/main" id="{DE52DE0B-5F16-47D7-933C-A2BCA30BB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 y="0"/>
              <a:ext cx="703" cy="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0">
              <a:extLst>
                <a:ext uri="{FF2B5EF4-FFF2-40B4-BE49-F238E27FC236}">
                  <a16:creationId xmlns:a16="http://schemas.microsoft.com/office/drawing/2014/main" id="{442D7F2E-112A-4415-A55F-75A6A7068977}"/>
                </a:ext>
              </a:extLst>
            </p:cNvPr>
            <p:cNvSpPr txBox="1">
              <a:spLocks noChangeArrowheads="1"/>
            </p:cNvSpPr>
            <p:nvPr/>
          </p:nvSpPr>
          <p:spPr bwMode="auto">
            <a:xfrm>
              <a:off x="0" y="1401"/>
              <a:ext cx="912" cy="2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dirty="0"/>
                <a:t>NIC</a:t>
              </a:r>
              <a:endParaRPr lang="zh-CN" altLang="zh-CN"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6129AD7-E38E-4AA6-BAE3-5407C2757C10}"/>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C881B53C-41DB-491A-82F5-3C07660AD47D}"/>
              </a:ext>
            </a:extLst>
          </p:cNvPr>
          <p:cNvSpPr>
            <a:spLocks noGrp="1"/>
          </p:cNvSpPr>
          <p:nvPr>
            <p:ph type="sldNum" sz="quarter" idx="11"/>
          </p:nvPr>
        </p:nvSpPr>
        <p:spPr/>
        <p:txBody>
          <a:bodyPr/>
          <a:lstStyle/>
          <a:p>
            <a:fld id="{E47ACF7F-3A0D-49E8-BA01-D6425583D468}" type="slidenum">
              <a:rPr lang="en-US" altLang="zh-CN"/>
              <a:pPr/>
              <a:t>15</a:t>
            </a:fld>
            <a:endParaRPr lang="en-US" altLang="zh-CN"/>
          </a:p>
        </p:txBody>
      </p:sp>
      <p:pic>
        <p:nvPicPr>
          <p:cNvPr id="488459" name="Picture 11">
            <a:extLst>
              <a:ext uri="{FF2B5EF4-FFF2-40B4-BE49-F238E27FC236}">
                <a16:creationId xmlns:a16="http://schemas.microsoft.com/office/drawing/2014/main" id="{C7E95152-E9F2-4497-B4BD-4DDE7260D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3322638"/>
            <a:ext cx="7615237"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8450" name="Text Box 2">
            <a:extLst>
              <a:ext uri="{FF2B5EF4-FFF2-40B4-BE49-F238E27FC236}">
                <a16:creationId xmlns:a16="http://schemas.microsoft.com/office/drawing/2014/main" id="{07161BDD-DA2C-4F4E-99B6-03312B5948B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3.5</a:t>
            </a:r>
            <a:r>
              <a:rPr lang="en-US" altLang="en-US">
                <a:solidFill>
                  <a:schemeClr val="accent2"/>
                </a:solidFill>
              </a:rPr>
              <a:t>    </a:t>
            </a:r>
            <a:r>
              <a:rPr lang="en-US" altLang="en-US" i="1"/>
              <a:t>Unicast and multicast addresses</a:t>
            </a:r>
          </a:p>
        </p:txBody>
      </p:sp>
      <p:sp>
        <p:nvSpPr>
          <p:cNvPr id="488451" name="Rectangle 3">
            <a:extLst>
              <a:ext uri="{FF2B5EF4-FFF2-40B4-BE49-F238E27FC236}">
                <a16:creationId xmlns:a16="http://schemas.microsoft.com/office/drawing/2014/main" id="{F1C10473-98D5-4477-B1F9-16D9FBDF985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8452" name="Rectangle 4">
            <a:extLst>
              <a:ext uri="{FF2B5EF4-FFF2-40B4-BE49-F238E27FC236}">
                <a16:creationId xmlns:a16="http://schemas.microsoft.com/office/drawing/2014/main" id="{86B6A613-60F9-4919-BB3D-1C4B80180CD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8453" name="Rectangle 5">
            <a:extLst>
              <a:ext uri="{FF2B5EF4-FFF2-40B4-BE49-F238E27FC236}">
                <a16:creationId xmlns:a16="http://schemas.microsoft.com/office/drawing/2014/main" id="{B4790024-7CE5-4540-9084-615E94B8A6B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8454" name="Rectangle 6">
            <a:extLst>
              <a:ext uri="{FF2B5EF4-FFF2-40B4-BE49-F238E27FC236}">
                <a16:creationId xmlns:a16="http://schemas.microsoft.com/office/drawing/2014/main" id="{6F8A599F-B6BF-468A-AB0F-CF5D32308FC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8455" name="Rectangle 7">
            <a:extLst>
              <a:ext uri="{FF2B5EF4-FFF2-40B4-BE49-F238E27FC236}">
                <a16:creationId xmlns:a16="http://schemas.microsoft.com/office/drawing/2014/main" id="{8205E163-9583-4D5F-B495-BCBA95094E1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8456" name="Rectangle 8">
            <a:extLst>
              <a:ext uri="{FF2B5EF4-FFF2-40B4-BE49-F238E27FC236}">
                <a16:creationId xmlns:a16="http://schemas.microsoft.com/office/drawing/2014/main" id="{E6C45B7C-5DE3-4C70-A7EF-BE1DAA2DBD5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8457" name="Rectangle 9">
            <a:extLst>
              <a:ext uri="{FF2B5EF4-FFF2-40B4-BE49-F238E27FC236}">
                <a16:creationId xmlns:a16="http://schemas.microsoft.com/office/drawing/2014/main" id="{33394F7E-32AC-4F77-AACA-D6AE159CFF3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88461" name="Picture 13">
            <a:extLst>
              <a:ext uri="{FF2B5EF4-FFF2-40B4-BE49-F238E27FC236}">
                <a16:creationId xmlns:a16="http://schemas.microsoft.com/office/drawing/2014/main" id="{CE3998F0-8FB2-4D21-AAF9-6E0C0035B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20950"/>
            <a:ext cx="2897188"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88461"/>
                                        </p:tgtEl>
                                        <p:attrNameLst>
                                          <p:attrName>style.visibility</p:attrName>
                                        </p:attrNameLst>
                                      </p:cBhvr>
                                      <p:to>
                                        <p:strVal val="visible"/>
                                      </p:to>
                                    </p:set>
                                    <p:anim calcmode="lin" valueType="num">
                                      <p:cBhvr additive="base">
                                        <p:cTn id="7" dur="2000" fill="hold"/>
                                        <p:tgtEl>
                                          <p:spTgt spid="488461"/>
                                        </p:tgtEl>
                                        <p:attrNameLst>
                                          <p:attrName>ppt_x</p:attrName>
                                        </p:attrNameLst>
                                      </p:cBhvr>
                                      <p:tavLst>
                                        <p:tav tm="0">
                                          <p:val>
                                            <p:strVal val="#ppt_x"/>
                                          </p:val>
                                        </p:tav>
                                        <p:tav tm="100000">
                                          <p:val>
                                            <p:strVal val="#ppt_x"/>
                                          </p:val>
                                        </p:tav>
                                      </p:tavLst>
                                    </p:anim>
                                    <p:anim calcmode="lin" valueType="num">
                                      <p:cBhvr additive="base">
                                        <p:cTn id="8" dur="2000" fill="hold"/>
                                        <p:tgtEl>
                                          <p:spTgt spid="4884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FC2625AB-5DCE-4EDE-930B-17DD97B5F75F}"/>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E79925CE-8208-4B3F-9BFC-63F223004586}"/>
              </a:ext>
            </a:extLst>
          </p:cNvPr>
          <p:cNvSpPr>
            <a:spLocks noGrp="1"/>
          </p:cNvSpPr>
          <p:nvPr>
            <p:ph type="sldNum" sz="quarter" idx="11"/>
          </p:nvPr>
        </p:nvSpPr>
        <p:spPr/>
        <p:txBody>
          <a:bodyPr/>
          <a:lstStyle/>
          <a:p>
            <a:fld id="{484E63D6-FD36-4882-9FBC-20E4A8E6959B}" type="slidenum">
              <a:rPr lang="en-US" altLang="zh-CN"/>
              <a:pPr/>
              <a:t>16</a:t>
            </a:fld>
            <a:endParaRPr lang="en-US" altLang="zh-CN"/>
          </a:p>
        </p:txBody>
      </p:sp>
      <p:sp>
        <p:nvSpPr>
          <p:cNvPr id="673794" name="Rectangle 2">
            <a:extLst>
              <a:ext uri="{FF2B5EF4-FFF2-40B4-BE49-F238E27FC236}">
                <a16:creationId xmlns:a16="http://schemas.microsoft.com/office/drawing/2014/main" id="{D45EDB1C-83C6-4C06-AD10-D655EB3EE21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795" name="Rectangle 3">
            <a:extLst>
              <a:ext uri="{FF2B5EF4-FFF2-40B4-BE49-F238E27FC236}">
                <a16:creationId xmlns:a16="http://schemas.microsoft.com/office/drawing/2014/main" id="{8AB9824B-04F5-4EFA-81A9-AE3E783F7BA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796" name="Rectangle 4">
            <a:extLst>
              <a:ext uri="{FF2B5EF4-FFF2-40B4-BE49-F238E27FC236}">
                <a16:creationId xmlns:a16="http://schemas.microsoft.com/office/drawing/2014/main" id="{AC352CE4-0923-4BF6-BEF7-21E0A15C818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797" name="Rectangle 5">
            <a:extLst>
              <a:ext uri="{FF2B5EF4-FFF2-40B4-BE49-F238E27FC236}">
                <a16:creationId xmlns:a16="http://schemas.microsoft.com/office/drawing/2014/main" id="{99992187-DEA5-46E8-AD34-06041731EB9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798" name="Rectangle 6">
            <a:extLst>
              <a:ext uri="{FF2B5EF4-FFF2-40B4-BE49-F238E27FC236}">
                <a16:creationId xmlns:a16="http://schemas.microsoft.com/office/drawing/2014/main" id="{30B5FA8E-1ECD-4732-9ADE-80BF25CCA4E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799" name="Rectangle 7">
            <a:extLst>
              <a:ext uri="{FF2B5EF4-FFF2-40B4-BE49-F238E27FC236}">
                <a16:creationId xmlns:a16="http://schemas.microsoft.com/office/drawing/2014/main" id="{8CB4020A-01F9-4F4F-BA63-2540ED59B40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800" name="Rectangle 8">
            <a:extLst>
              <a:ext uri="{FF2B5EF4-FFF2-40B4-BE49-F238E27FC236}">
                <a16:creationId xmlns:a16="http://schemas.microsoft.com/office/drawing/2014/main" id="{431E12B1-3846-4F95-AA5F-DECF6A191ED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3801" name="Line 9">
            <a:extLst>
              <a:ext uri="{FF2B5EF4-FFF2-40B4-BE49-F238E27FC236}">
                <a16:creationId xmlns:a16="http://schemas.microsoft.com/office/drawing/2014/main" id="{63B380EC-44D8-45D1-B6CF-89C6D759B926}"/>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3802" name="Line 10">
            <a:extLst>
              <a:ext uri="{FF2B5EF4-FFF2-40B4-BE49-F238E27FC236}">
                <a16:creationId xmlns:a16="http://schemas.microsoft.com/office/drawing/2014/main" id="{4B7ED515-1A8E-4304-A1F0-2FBA8D5EF5E1}"/>
              </a:ext>
            </a:extLst>
          </p:cNvPr>
          <p:cNvSpPr>
            <a:spLocks noChangeShapeType="1"/>
          </p:cNvSpPr>
          <p:nvPr/>
        </p:nvSpPr>
        <p:spPr bwMode="auto">
          <a:xfrm>
            <a:off x="609600" y="4724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3803" name="Rectangle 11">
            <a:extLst>
              <a:ext uri="{FF2B5EF4-FFF2-40B4-BE49-F238E27FC236}">
                <a16:creationId xmlns:a16="http://schemas.microsoft.com/office/drawing/2014/main" id="{14315D95-698C-452F-838B-CF435A54731E}"/>
              </a:ext>
            </a:extLst>
          </p:cNvPr>
          <p:cNvSpPr>
            <a:spLocks noChangeArrowheads="1"/>
          </p:cNvSpPr>
          <p:nvPr/>
        </p:nvSpPr>
        <p:spPr bwMode="auto">
          <a:xfrm>
            <a:off x="647700" y="3063875"/>
            <a:ext cx="8077200" cy="1554163"/>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The broadcast destination address is a special case of the multicast address</a:t>
            </a:r>
          </a:p>
          <a:p>
            <a:pPr algn="ctr"/>
            <a:r>
              <a:rPr lang="en-US" altLang="zh-CN" sz="3200" i="1">
                <a:solidFill>
                  <a:schemeClr val="bg1"/>
                </a:solidFill>
                <a:latin typeface="Arial" panose="020B0604020202020204" pitchFamily="34" charset="0"/>
                <a:ea typeface="宋体" panose="02010600030101010101" pitchFamily="2" charset="-122"/>
              </a:rPr>
              <a:t>in which all bits are 1s.</a:t>
            </a:r>
          </a:p>
        </p:txBody>
      </p:sp>
      <p:grpSp>
        <p:nvGrpSpPr>
          <p:cNvPr id="673804" name="Group 12">
            <a:extLst>
              <a:ext uri="{FF2B5EF4-FFF2-40B4-BE49-F238E27FC236}">
                <a16:creationId xmlns:a16="http://schemas.microsoft.com/office/drawing/2014/main" id="{49400DAF-96A0-4CBD-BFDF-76EB5470952F}"/>
              </a:ext>
            </a:extLst>
          </p:cNvPr>
          <p:cNvGrpSpPr>
            <a:grpSpLocks/>
          </p:cNvGrpSpPr>
          <p:nvPr/>
        </p:nvGrpSpPr>
        <p:grpSpPr bwMode="auto">
          <a:xfrm>
            <a:off x="609600" y="2133600"/>
            <a:ext cx="1143000" cy="566738"/>
            <a:chOff x="1200" y="1248"/>
            <a:chExt cx="720" cy="357"/>
          </a:xfrm>
        </p:grpSpPr>
        <p:pic>
          <p:nvPicPr>
            <p:cNvPr id="673805" name="Picture 13">
              <a:extLst>
                <a:ext uri="{FF2B5EF4-FFF2-40B4-BE49-F238E27FC236}">
                  <a16:creationId xmlns:a16="http://schemas.microsoft.com/office/drawing/2014/main" id="{AC446A19-56C9-42FE-B961-0E5094C10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3806" name="Text Box 14">
              <a:extLst>
                <a:ext uri="{FF2B5EF4-FFF2-40B4-BE49-F238E27FC236}">
                  <a16:creationId xmlns:a16="http://schemas.microsoft.com/office/drawing/2014/main" id="{D88FC256-5F25-4247-848A-B7CDE3F2CEC5}"/>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38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73804"/>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73801"/>
                                        </p:tgtEl>
                                        <p:attrNameLst>
                                          <p:attrName>style.visibility</p:attrName>
                                        </p:attrNameLst>
                                      </p:cBhvr>
                                      <p:to>
                                        <p:strVal val="visible"/>
                                      </p:to>
                                    </p:set>
                                    <p:animEffect transition="in" filter="checkerboard(across)">
                                      <p:cBhvr>
                                        <p:cTn id="14" dur="500"/>
                                        <p:tgtEl>
                                          <p:spTgt spid="673801"/>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73802"/>
                                        </p:tgtEl>
                                        <p:attrNameLst>
                                          <p:attrName>style.visibility</p:attrName>
                                        </p:attrNameLst>
                                      </p:cBhvr>
                                      <p:to>
                                        <p:strVal val="visible"/>
                                      </p:to>
                                    </p:set>
                                    <p:animEffect transition="in" filter="checkerboard(across)">
                                      <p:cBhvr>
                                        <p:cTn id="18" dur="500"/>
                                        <p:tgtEl>
                                          <p:spTgt spid="673802"/>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73803"/>
                                        </p:tgtEl>
                                        <p:attrNameLst>
                                          <p:attrName>style.visibility</p:attrName>
                                        </p:attrNameLst>
                                      </p:cBhvr>
                                      <p:to>
                                        <p:strVal val="visible"/>
                                      </p:to>
                                    </p:set>
                                    <p:animEffect transition="in" filter="checkerboard(across)">
                                      <p:cBhvr>
                                        <p:cTn id="22" dur="500"/>
                                        <p:tgtEl>
                                          <p:spTgt spid="673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80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15BCEDC4-69A5-487A-A1B9-517DA4B59E28}"/>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39A41CA9-ED21-44AB-94B0-2F47620F9974}"/>
              </a:ext>
            </a:extLst>
          </p:cNvPr>
          <p:cNvSpPr>
            <a:spLocks noGrp="1"/>
          </p:cNvSpPr>
          <p:nvPr>
            <p:ph type="sldNum" sz="quarter" idx="11"/>
          </p:nvPr>
        </p:nvSpPr>
        <p:spPr/>
        <p:txBody>
          <a:bodyPr/>
          <a:lstStyle/>
          <a:p>
            <a:fld id="{77D50CCF-F603-4A09-8009-B4BB9B91A74C}" type="slidenum">
              <a:rPr lang="en-US" altLang="zh-CN"/>
              <a:pPr/>
              <a:t>17</a:t>
            </a:fld>
            <a:endParaRPr lang="en-US" altLang="zh-CN"/>
          </a:p>
        </p:txBody>
      </p:sp>
      <p:sp>
        <p:nvSpPr>
          <p:cNvPr id="675842" name="Rectangle 2">
            <a:extLst>
              <a:ext uri="{FF2B5EF4-FFF2-40B4-BE49-F238E27FC236}">
                <a16:creationId xmlns:a16="http://schemas.microsoft.com/office/drawing/2014/main" id="{3B853200-F18E-4653-A207-4500B70247A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3" name="Rectangle 3">
            <a:extLst>
              <a:ext uri="{FF2B5EF4-FFF2-40B4-BE49-F238E27FC236}">
                <a16:creationId xmlns:a16="http://schemas.microsoft.com/office/drawing/2014/main" id="{3751BAB7-F025-4C2A-8ADE-FBE5B6982B5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4" name="Rectangle 4">
            <a:extLst>
              <a:ext uri="{FF2B5EF4-FFF2-40B4-BE49-F238E27FC236}">
                <a16:creationId xmlns:a16="http://schemas.microsoft.com/office/drawing/2014/main" id="{2FF097F9-54EC-4BAF-933C-48885443321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5" name="Rectangle 5">
            <a:extLst>
              <a:ext uri="{FF2B5EF4-FFF2-40B4-BE49-F238E27FC236}">
                <a16:creationId xmlns:a16="http://schemas.microsoft.com/office/drawing/2014/main" id="{26384B15-3282-4ADF-9BFF-98D60881086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6" name="Rectangle 6">
            <a:extLst>
              <a:ext uri="{FF2B5EF4-FFF2-40B4-BE49-F238E27FC236}">
                <a16:creationId xmlns:a16="http://schemas.microsoft.com/office/drawing/2014/main" id="{CC580B72-2829-4177-815F-386F07B9004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7" name="Rectangle 7">
            <a:extLst>
              <a:ext uri="{FF2B5EF4-FFF2-40B4-BE49-F238E27FC236}">
                <a16:creationId xmlns:a16="http://schemas.microsoft.com/office/drawing/2014/main" id="{1DF1792E-E4BF-4917-BC99-295CC1E321C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8" name="Rectangle 8">
            <a:extLst>
              <a:ext uri="{FF2B5EF4-FFF2-40B4-BE49-F238E27FC236}">
                <a16:creationId xmlns:a16="http://schemas.microsoft.com/office/drawing/2014/main" id="{687DB8C9-7FB4-4C69-B288-66A39E2AF9D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5849" name="Line 9">
            <a:extLst>
              <a:ext uri="{FF2B5EF4-FFF2-40B4-BE49-F238E27FC236}">
                <a16:creationId xmlns:a16="http://schemas.microsoft.com/office/drawing/2014/main" id="{38AEF6DD-F149-44C2-B263-9F4147173F3E}"/>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50" name="Line 10">
            <a:extLst>
              <a:ext uri="{FF2B5EF4-FFF2-40B4-BE49-F238E27FC236}">
                <a16:creationId xmlns:a16="http://schemas.microsoft.com/office/drawing/2014/main" id="{264A5461-2C1C-4379-BE66-ACFB02062A08}"/>
              </a:ext>
            </a:extLst>
          </p:cNvPr>
          <p:cNvSpPr>
            <a:spLocks noChangeShapeType="1"/>
          </p:cNvSpPr>
          <p:nvPr/>
        </p:nvSpPr>
        <p:spPr bwMode="auto">
          <a:xfrm>
            <a:off x="609600" y="5181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51" name="Rectangle 11">
            <a:extLst>
              <a:ext uri="{FF2B5EF4-FFF2-40B4-BE49-F238E27FC236}">
                <a16:creationId xmlns:a16="http://schemas.microsoft.com/office/drawing/2014/main" id="{1B7590B6-7638-401B-A909-6B3FE33FA8D7}"/>
              </a:ext>
            </a:extLst>
          </p:cNvPr>
          <p:cNvSpPr>
            <a:spLocks noChangeArrowheads="1"/>
          </p:cNvSpPr>
          <p:nvPr/>
        </p:nvSpPr>
        <p:spPr bwMode="auto">
          <a:xfrm>
            <a:off x="647700" y="3063875"/>
            <a:ext cx="8077200" cy="2041525"/>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The least significant bit of the first byte defines the type of address.</a:t>
            </a:r>
          </a:p>
          <a:p>
            <a:pPr algn="ctr"/>
            <a:r>
              <a:rPr lang="en-US" altLang="zh-CN" sz="3200" i="1">
                <a:solidFill>
                  <a:schemeClr val="bg1"/>
                </a:solidFill>
                <a:latin typeface="Arial" panose="020B0604020202020204" pitchFamily="34" charset="0"/>
                <a:ea typeface="宋体" panose="02010600030101010101" pitchFamily="2" charset="-122"/>
              </a:rPr>
              <a:t>If the bit is 0, the address is unicast; otherwise, it is multicast.</a:t>
            </a:r>
          </a:p>
        </p:txBody>
      </p:sp>
      <p:grpSp>
        <p:nvGrpSpPr>
          <p:cNvPr id="675852" name="Group 12">
            <a:extLst>
              <a:ext uri="{FF2B5EF4-FFF2-40B4-BE49-F238E27FC236}">
                <a16:creationId xmlns:a16="http://schemas.microsoft.com/office/drawing/2014/main" id="{3B4EF603-49C8-4062-99E1-BF12374DB6B7}"/>
              </a:ext>
            </a:extLst>
          </p:cNvPr>
          <p:cNvGrpSpPr>
            <a:grpSpLocks/>
          </p:cNvGrpSpPr>
          <p:nvPr/>
        </p:nvGrpSpPr>
        <p:grpSpPr bwMode="auto">
          <a:xfrm>
            <a:off x="609600" y="2133600"/>
            <a:ext cx="1143000" cy="566738"/>
            <a:chOff x="1200" y="1248"/>
            <a:chExt cx="720" cy="357"/>
          </a:xfrm>
        </p:grpSpPr>
        <p:pic>
          <p:nvPicPr>
            <p:cNvPr id="675853" name="Picture 13">
              <a:extLst>
                <a:ext uri="{FF2B5EF4-FFF2-40B4-BE49-F238E27FC236}">
                  <a16:creationId xmlns:a16="http://schemas.microsoft.com/office/drawing/2014/main" id="{AF8F8ECC-A4B0-4448-8701-096883292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54" name="Text Box 14">
              <a:extLst>
                <a:ext uri="{FF2B5EF4-FFF2-40B4-BE49-F238E27FC236}">
                  <a16:creationId xmlns:a16="http://schemas.microsoft.com/office/drawing/2014/main" id="{51A8102C-6645-4EB6-86B6-86BFC3C68425}"/>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75852"/>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75849"/>
                                        </p:tgtEl>
                                        <p:attrNameLst>
                                          <p:attrName>style.visibility</p:attrName>
                                        </p:attrNameLst>
                                      </p:cBhvr>
                                      <p:to>
                                        <p:strVal val="visible"/>
                                      </p:to>
                                    </p:set>
                                    <p:animEffect transition="in" filter="checkerboard(across)">
                                      <p:cBhvr>
                                        <p:cTn id="14" dur="500"/>
                                        <p:tgtEl>
                                          <p:spTgt spid="675849"/>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75850"/>
                                        </p:tgtEl>
                                        <p:attrNameLst>
                                          <p:attrName>style.visibility</p:attrName>
                                        </p:attrNameLst>
                                      </p:cBhvr>
                                      <p:to>
                                        <p:strVal val="visible"/>
                                      </p:to>
                                    </p:set>
                                    <p:animEffect transition="in" filter="checkerboard(across)">
                                      <p:cBhvr>
                                        <p:cTn id="18" dur="500"/>
                                        <p:tgtEl>
                                          <p:spTgt spid="675850"/>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75851"/>
                                        </p:tgtEl>
                                        <p:attrNameLst>
                                          <p:attrName>style.visibility</p:attrName>
                                        </p:attrNameLst>
                                      </p:cBhvr>
                                      <p:to>
                                        <p:strVal val="visible"/>
                                      </p:to>
                                    </p:set>
                                    <p:animEffect transition="in" filter="checkerboard(across)">
                                      <p:cBhvr>
                                        <p:cTn id="22" dur="500"/>
                                        <p:tgtEl>
                                          <p:spTgt spid="67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060D42D8-596A-4EFF-809A-92CEB88EDC25}"/>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8E083721-B493-402F-BAED-8974378347AA}"/>
              </a:ext>
            </a:extLst>
          </p:cNvPr>
          <p:cNvSpPr>
            <a:spLocks noGrp="1"/>
          </p:cNvSpPr>
          <p:nvPr>
            <p:ph type="sldNum" sz="quarter" idx="11"/>
          </p:nvPr>
        </p:nvSpPr>
        <p:spPr/>
        <p:txBody>
          <a:bodyPr/>
          <a:lstStyle/>
          <a:p>
            <a:fld id="{22FB26AD-A380-4C45-82CE-49F91ED36A56}" type="slidenum">
              <a:rPr lang="en-US" altLang="zh-CN"/>
              <a:pPr/>
              <a:t>18</a:t>
            </a:fld>
            <a:endParaRPr lang="en-US" altLang="zh-CN"/>
          </a:p>
        </p:txBody>
      </p:sp>
      <p:sp>
        <p:nvSpPr>
          <p:cNvPr id="663554" name="Text Box 2">
            <a:extLst>
              <a:ext uri="{FF2B5EF4-FFF2-40B4-BE49-F238E27FC236}">
                <a16:creationId xmlns:a16="http://schemas.microsoft.com/office/drawing/2014/main" id="{C7890E53-C55D-491E-802E-FAE0D970BB5B}"/>
              </a:ext>
            </a:extLst>
          </p:cNvPr>
          <p:cNvSpPr txBox="1">
            <a:spLocks noChangeArrowheads="1"/>
          </p:cNvSpPr>
          <p:nvPr/>
        </p:nvSpPr>
        <p:spPr bwMode="auto">
          <a:xfrm>
            <a:off x="76200" y="696913"/>
            <a:ext cx="8839200" cy="50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sz="2400">
                <a:solidFill>
                  <a:schemeClr val="tx1"/>
                </a:solidFill>
                <a:latin typeface="Times New Roman" panose="02020603050405020304" pitchFamily="18" charset="0"/>
              </a:defRPr>
            </a:lvl1pPr>
            <a:lvl2pPr>
              <a:tabLst>
                <a:tab pos="342900" algn="l"/>
              </a:tabLst>
              <a:defRPr sz="2400">
                <a:solidFill>
                  <a:schemeClr val="tx1"/>
                </a:solidFill>
                <a:latin typeface="Times New Roman" panose="02020603050405020304" pitchFamily="18" charset="0"/>
              </a:defRPr>
            </a:lvl2pPr>
            <a:lvl3pPr>
              <a:tabLst>
                <a:tab pos="342900" algn="l"/>
              </a:tabLst>
              <a:defRPr sz="2400">
                <a:solidFill>
                  <a:schemeClr val="tx1"/>
                </a:solidFill>
                <a:latin typeface="Times New Roman" panose="02020603050405020304" pitchFamily="18" charset="0"/>
              </a:defRPr>
            </a:lvl3pPr>
            <a:lvl4pPr>
              <a:tabLst>
                <a:tab pos="342900" algn="l"/>
              </a:tabLst>
              <a:defRPr sz="2400">
                <a:solidFill>
                  <a:schemeClr val="tx1"/>
                </a:solidFill>
                <a:latin typeface="Times New Roman" panose="02020603050405020304" pitchFamily="18" charset="0"/>
              </a:defRPr>
            </a:lvl4pPr>
            <a:lvl5pPr>
              <a:tabLst>
                <a:tab pos="342900" algn="l"/>
              </a:tabLst>
              <a:defRPr sz="2400">
                <a:solidFill>
                  <a:schemeClr val="tx1"/>
                </a:solidFill>
                <a:latin typeface="Times New Roman" panose="02020603050405020304" pitchFamily="18" charset="0"/>
              </a:defRPr>
            </a:lvl5pPr>
            <a:lvl6pPr fontAlgn="base">
              <a:spcBef>
                <a:spcPct val="0"/>
              </a:spcBef>
              <a:spcAft>
                <a:spcPct val="0"/>
              </a:spcAft>
              <a:tabLst>
                <a:tab pos="342900" algn="l"/>
              </a:tabLst>
              <a:defRPr sz="2400">
                <a:solidFill>
                  <a:schemeClr val="tx1"/>
                </a:solidFill>
                <a:latin typeface="Times New Roman" panose="02020603050405020304" pitchFamily="18" charset="0"/>
              </a:defRPr>
            </a:lvl6pPr>
            <a:lvl7pPr fontAlgn="base">
              <a:spcBef>
                <a:spcPct val="0"/>
              </a:spcBef>
              <a:spcAft>
                <a:spcPct val="0"/>
              </a:spcAft>
              <a:tabLst>
                <a:tab pos="342900" algn="l"/>
              </a:tabLst>
              <a:defRPr sz="2400">
                <a:solidFill>
                  <a:schemeClr val="tx1"/>
                </a:solidFill>
                <a:latin typeface="Times New Roman" panose="02020603050405020304" pitchFamily="18" charset="0"/>
              </a:defRPr>
            </a:lvl7pPr>
            <a:lvl8pPr fontAlgn="base">
              <a:spcBef>
                <a:spcPct val="0"/>
              </a:spcBef>
              <a:spcAft>
                <a:spcPct val="0"/>
              </a:spcAft>
              <a:tabLst>
                <a:tab pos="342900" algn="l"/>
              </a:tabLst>
              <a:defRPr sz="2400">
                <a:solidFill>
                  <a:schemeClr val="tx1"/>
                </a:solidFill>
                <a:latin typeface="Times New Roman" panose="02020603050405020304" pitchFamily="18" charset="0"/>
              </a:defRPr>
            </a:lvl8pPr>
            <a:lvl9pPr fontAlgn="base">
              <a:spcBef>
                <a:spcPct val="0"/>
              </a:spcBef>
              <a:spcAft>
                <a:spcPct val="0"/>
              </a:spcAft>
              <a:tabLst>
                <a:tab pos="342900" algn="l"/>
              </a:tabLst>
              <a:defRPr sz="2400">
                <a:solidFill>
                  <a:schemeClr val="tx1"/>
                </a:solidFill>
                <a:latin typeface="Times New Roman" panose="02020603050405020304" pitchFamily="18" charset="0"/>
              </a:defRPr>
            </a:lvl9pPr>
          </a:lstStyle>
          <a:p>
            <a:pPr algn="just"/>
            <a:r>
              <a:rPr lang="en-US" altLang="zh-CN" dirty="0">
                <a:latin typeface="Arial Unicode MS" pitchFamily="34" charset="-128"/>
                <a:ea typeface="宋体" panose="02010600030101010101" pitchFamily="2" charset="-122"/>
              </a:rPr>
              <a:t>Define the type of the following destination addresses:</a:t>
            </a:r>
          </a:p>
          <a:p>
            <a:pPr algn="just"/>
            <a:r>
              <a:rPr lang="en-US" altLang="zh-CN" dirty="0">
                <a:latin typeface="Arial Unicode MS" pitchFamily="34" charset="-128"/>
                <a:ea typeface="宋体" panose="02010600030101010101" pitchFamily="2" charset="-122"/>
              </a:rPr>
              <a:t>  </a:t>
            </a:r>
            <a:r>
              <a:rPr lang="en-US" altLang="zh-CN" dirty="0">
                <a:solidFill>
                  <a:schemeClr val="hlink"/>
                </a:solidFill>
                <a:latin typeface="Arial Unicode MS" pitchFamily="34" charset="-128"/>
                <a:ea typeface="宋体" panose="02010600030101010101" pitchFamily="2" charset="-122"/>
              </a:rPr>
              <a:t>a.</a:t>
            </a:r>
            <a:r>
              <a:rPr lang="en-US" altLang="zh-CN" dirty="0">
                <a:latin typeface="Arial Unicode MS" pitchFamily="34" charset="-128"/>
                <a:ea typeface="宋体" panose="02010600030101010101" pitchFamily="2" charset="-122"/>
              </a:rPr>
              <a:t> 4A:30:10:21:10:1A</a:t>
            </a:r>
          </a:p>
          <a:p>
            <a:pPr algn="just"/>
            <a:r>
              <a:rPr lang="en-US" altLang="zh-CN" dirty="0">
                <a:latin typeface="Arial Unicode MS" pitchFamily="34" charset="-128"/>
                <a:ea typeface="宋体" panose="02010600030101010101" pitchFamily="2" charset="-122"/>
              </a:rPr>
              <a:t>  </a:t>
            </a:r>
            <a:r>
              <a:rPr lang="en-US" altLang="zh-CN" dirty="0">
                <a:solidFill>
                  <a:schemeClr val="hlink"/>
                </a:solidFill>
                <a:latin typeface="Arial Unicode MS" pitchFamily="34" charset="-128"/>
                <a:ea typeface="宋体" panose="02010600030101010101" pitchFamily="2" charset="-122"/>
              </a:rPr>
              <a:t>b.</a:t>
            </a:r>
            <a:r>
              <a:rPr lang="en-US" altLang="zh-CN" dirty="0">
                <a:latin typeface="Arial Unicode MS" pitchFamily="34" charset="-128"/>
                <a:ea typeface="宋体" panose="02010600030101010101" pitchFamily="2" charset="-122"/>
              </a:rPr>
              <a:t> 47:20:1B:2E:08:EE</a:t>
            </a:r>
          </a:p>
          <a:p>
            <a:pPr algn="just"/>
            <a:r>
              <a:rPr lang="en-US" altLang="zh-CN" dirty="0">
                <a:latin typeface="Arial Unicode MS" pitchFamily="34" charset="-128"/>
                <a:ea typeface="宋体" panose="02010600030101010101" pitchFamily="2" charset="-122"/>
              </a:rPr>
              <a:t>  </a:t>
            </a:r>
            <a:r>
              <a:rPr lang="en-US" altLang="zh-CN" dirty="0">
                <a:solidFill>
                  <a:schemeClr val="hlink"/>
                </a:solidFill>
                <a:latin typeface="Arial Unicode MS" pitchFamily="34" charset="-128"/>
                <a:ea typeface="宋体" panose="02010600030101010101" pitchFamily="2" charset="-122"/>
              </a:rPr>
              <a:t>c.</a:t>
            </a:r>
            <a:r>
              <a:rPr lang="en-US" altLang="zh-CN" dirty="0">
                <a:latin typeface="Arial Unicode MS" pitchFamily="34" charset="-128"/>
                <a:ea typeface="宋体" panose="02010600030101010101" pitchFamily="2" charset="-122"/>
              </a:rPr>
              <a:t> FF:FF:FF:FF:FF:FF</a:t>
            </a:r>
          </a:p>
          <a:p>
            <a:pPr algn="just"/>
            <a:endParaRPr lang="en-US" altLang="zh-CN" sz="900" dirty="0">
              <a:latin typeface="Arial Unicode MS" pitchFamily="34" charset="-128"/>
              <a:ea typeface="宋体" panose="02010600030101010101" pitchFamily="2" charset="-122"/>
            </a:endParaRPr>
          </a:p>
          <a:p>
            <a:pPr algn="just"/>
            <a:r>
              <a:rPr lang="en-US" altLang="zh-CN" i="1" dirty="0">
                <a:solidFill>
                  <a:schemeClr val="hlink"/>
                </a:solidFill>
                <a:latin typeface="Arial Unicode MS" pitchFamily="34" charset="-128"/>
                <a:ea typeface="宋体" panose="02010600030101010101" pitchFamily="2" charset="-122"/>
              </a:rPr>
              <a:t>Solution</a:t>
            </a:r>
          </a:p>
          <a:p>
            <a:pPr algn="just"/>
            <a:r>
              <a:rPr lang="en-US" altLang="zh-CN" sz="2200" dirty="0">
                <a:latin typeface="Arial Unicode MS" pitchFamily="34" charset="-128"/>
                <a:ea typeface="宋体" panose="02010600030101010101" pitchFamily="2" charset="-122"/>
              </a:rPr>
              <a:t>To find the type of the address, we need to look at the second</a:t>
            </a:r>
          </a:p>
          <a:p>
            <a:pPr algn="just"/>
            <a:r>
              <a:rPr lang="en-US" altLang="zh-CN" sz="2200" dirty="0">
                <a:latin typeface="Arial Unicode MS" pitchFamily="34" charset="-128"/>
                <a:ea typeface="宋体" panose="02010600030101010101" pitchFamily="2" charset="-122"/>
              </a:rPr>
              <a:t>hexadecimal digit from the left. If it is even, the address is unicast. If it is odd, the address is multicast. If all digits are F’s, the address is broadcast. Therefore, we have the following:</a:t>
            </a:r>
          </a:p>
          <a:p>
            <a:pPr algn="just"/>
            <a:r>
              <a:rPr lang="en-US" altLang="zh-CN" sz="2200" dirty="0">
                <a:solidFill>
                  <a:schemeClr val="hlink"/>
                </a:solidFill>
                <a:latin typeface="Arial Unicode MS" pitchFamily="34" charset="-128"/>
                <a:ea typeface="宋体" panose="02010600030101010101" pitchFamily="2" charset="-122"/>
              </a:rPr>
              <a:t>a.</a:t>
            </a:r>
            <a:r>
              <a:rPr lang="en-US" altLang="zh-CN" sz="2200" dirty="0">
                <a:latin typeface="Arial Unicode MS" pitchFamily="34" charset="-128"/>
                <a:ea typeface="宋体" panose="02010600030101010101" pitchFamily="2" charset="-122"/>
              </a:rPr>
              <a:t> This is a unicast address because A in binary is 1010 	(even).</a:t>
            </a:r>
          </a:p>
          <a:p>
            <a:pPr algn="just"/>
            <a:r>
              <a:rPr lang="en-US" altLang="zh-CN" sz="2200" dirty="0">
                <a:solidFill>
                  <a:schemeClr val="hlink"/>
                </a:solidFill>
                <a:latin typeface="Arial Unicode MS" pitchFamily="34" charset="-128"/>
                <a:ea typeface="宋体" panose="02010600030101010101" pitchFamily="2" charset="-122"/>
              </a:rPr>
              <a:t>b.</a:t>
            </a:r>
            <a:r>
              <a:rPr lang="en-US" altLang="zh-CN" sz="2200" dirty="0">
                <a:latin typeface="Arial Unicode MS" pitchFamily="34" charset="-128"/>
                <a:ea typeface="宋体" panose="02010600030101010101" pitchFamily="2" charset="-122"/>
              </a:rPr>
              <a:t> This is a multicast address because 7 in binary is 0111 	(odd).</a:t>
            </a:r>
          </a:p>
          <a:p>
            <a:pPr algn="just"/>
            <a:r>
              <a:rPr lang="en-US" altLang="zh-CN" sz="2200" dirty="0">
                <a:solidFill>
                  <a:schemeClr val="hlink"/>
                </a:solidFill>
                <a:latin typeface="Arial Unicode MS" pitchFamily="34" charset="-128"/>
                <a:ea typeface="宋体" panose="02010600030101010101" pitchFamily="2" charset="-122"/>
              </a:rPr>
              <a:t>c.</a:t>
            </a:r>
            <a:r>
              <a:rPr lang="en-US" altLang="zh-CN" sz="2200" dirty="0">
                <a:latin typeface="Arial Unicode MS" pitchFamily="34" charset="-128"/>
                <a:ea typeface="宋体" panose="02010600030101010101" pitchFamily="2" charset="-122"/>
              </a:rPr>
              <a:t> This is a broadcast address because all digits are F’s.</a:t>
            </a:r>
          </a:p>
        </p:txBody>
      </p:sp>
      <p:grpSp>
        <p:nvGrpSpPr>
          <p:cNvPr id="663555" name="Group 3">
            <a:extLst>
              <a:ext uri="{FF2B5EF4-FFF2-40B4-BE49-F238E27FC236}">
                <a16:creationId xmlns:a16="http://schemas.microsoft.com/office/drawing/2014/main" id="{2AD3686F-0A96-433B-A7A2-959C893FA881}"/>
              </a:ext>
            </a:extLst>
          </p:cNvPr>
          <p:cNvGrpSpPr>
            <a:grpSpLocks/>
          </p:cNvGrpSpPr>
          <p:nvPr/>
        </p:nvGrpSpPr>
        <p:grpSpPr bwMode="auto">
          <a:xfrm>
            <a:off x="0" y="0"/>
            <a:ext cx="9144000" cy="609600"/>
            <a:chOff x="0" y="2448"/>
            <a:chExt cx="5760" cy="384"/>
          </a:xfrm>
        </p:grpSpPr>
        <p:sp>
          <p:nvSpPr>
            <p:cNvPr id="663556" name="Rectangle 4">
              <a:extLst>
                <a:ext uri="{FF2B5EF4-FFF2-40B4-BE49-F238E27FC236}">
                  <a16:creationId xmlns:a16="http://schemas.microsoft.com/office/drawing/2014/main" id="{77FBCAC7-29DF-40CC-8011-2C6D15817CEF}"/>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3557" name="Text Box 5">
              <a:extLst>
                <a:ext uri="{FF2B5EF4-FFF2-40B4-BE49-F238E27FC236}">
                  <a16:creationId xmlns:a16="http://schemas.microsoft.com/office/drawing/2014/main" id="{F3530983-04FE-4D25-BA38-9DAC9003A0B4}"/>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bg1"/>
                  </a:solidFill>
                  <a:effectLst>
                    <a:outerShdw blurRad="38100" dist="38100" dir="2700000" algn="tl">
                      <a:srgbClr val="000000"/>
                    </a:outerShdw>
                  </a:effectLst>
                  <a:ea typeface="宋体" panose="02010600030101010101" pitchFamily="2" charset="-122"/>
                </a:rPr>
                <a:t>Example</a:t>
              </a:r>
              <a:r>
                <a:rPr lang="en-US" altLang="zh-CN" sz="3200">
                  <a:solidFill>
                    <a:schemeClr val="bg1"/>
                  </a:solidFill>
                  <a:ea typeface="宋体" panose="02010600030101010101" pitchFamily="2" charset="-122"/>
                </a:rPr>
                <a:t> 3.1</a:t>
              </a:r>
              <a:endParaRPr lang="en-US" altLang="zh-CN" sz="3200" i="1">
                <a:solidFill>
                  <a:schemeClr val="bg1"/>
                </a:solidFill>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3554">
                                            <p:txEl>
                                              <p:pRg st="5" end="5"/>
                                            </p:txEl>
                                          </p:spTgt>
                                        </p:tgtEl>
                                        <p:attrNameLst>
                                          <p:attrName>style.visibility</p:attrName>
                                        </p:attrNameLst>
                                      </p:cBhvr>
                                      <p:to>
                                        <p:strVal val="visible"/>
                                      </p:to>
                                    </p:set>
                                    <p:animEffect transition="in" filter="fade">
                                      <p:cBhvr>
                                        <p:cTn id="7" dur="1000"/>
                                        <p:tgtEl>
                                          <p:spTgt spid="663554">
                                            <p:txEl>
                                              <p:pRg st="5" end="5"/>
                                            </p:txEl>
                                          </p:spTgt>
                                        </p:tgtEl>
                                      </p:cBhvr>
                                    </p:animEffect>
                                    <p:anim calcmode="lin" valueType="num">
                                      <p:cBhvr>
                                        <p:cTn id="8" dur="1000" fill="hold"/>
                                        <p:tgtEl>
                                          <p:spTgt spid="663554">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663554">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63554">
                                            <p:txEl>
                                              <p:pRg st="6" end="6"/>
                                            </p:txEl>
                                          </p:spTgt>
                                        </p:tgtEl>
                                        <p:attrNameLst>
                                          <p:attrName>style.visibility</p:attrName>
                                        </p:attrNameLst>
                                      </p:cBhvr>
                                      <p:to>
                                        <p:strVal val="visible"/>
                                      </p:to>
                                    </p:set>
                                    <p:animEffect transition="in" filter="fade">
                                      <p:cBhvr>
                                        <p:cTn id="12" dur="1000"/>
                                        <p:tgtEl>
                                          <p:spTgt spid="663554">
                                            <p:txEl>
                                              <p:pRg st="6" end="6"/>
                                            </p:txEl>
                                          </p:spTgt>
                                        </p:tgtEl>
                                      </p:cBhvr>
                                    </p:animEffect>
                                    <p:anim calcmode="lin" valueType="num">
                                      <p:cBhvr>
                                        <p:cTn id="13" dur="1000" fill="hold"/>
                                        <p:tgtEl>
                                          <p:spTgt spid="663554">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663554">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3554">
                                            <p:txEl>
                                              <p:pRg st="7" end="7"/>
                                            </p:txEl>
                                          </p:spTgt>
                                        </p:tgtEl>
                                        <p:attrNameLst>
                                          <p:attrName>style.visibility</p:attrName>
                                        </p:attrNameLst>
                                      </p:cBhvr>
                                      <p:to>
                                        <p:strVal val="visible"/>
                                      </p:to>
                                    </p:set>
                                    <p:animEffect transition="in" filter="fade">
                                      <p:cBhvr>
                                        <p:cTn id="17" dur="1000"/>
                                        <p:tgtEl>
                                          <p:spTgt spid="663554">
                                            <p:txEl>
                                              <p:pRg st="7" end="7"/>
                                            </p:txEl>
                                          </p:spTgt>
                                        </p:tgtEl>
                                      </p:cBhvr>
                                    </p:animEffect>
                                    <p:anim calcmode="lin" valueType="num">
                                      <p:cBhvr>
                                        <p:cTn id="18" dur="1000" fill="hold"/>
                                        <p:tgtEl>
                                          <p:spTgt spid="663554">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66355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63554">
                                            <p:txEl>
                                              <p:pRg st="8" end="8"/>
                                            </p:txEl>
                                          </p:spTgt>
                                        </p:tgtEl>
                                        <p:attrNameLst>
                                          <p:attrName>style.visibility</p:attrName>
                                        </p:attrNameLst>
                                      </p:cBhvr>
                                      <p:to>
                                        <p:strVal val="visible"/>
                                      </p:to>
                                    </p:set>
                                    <p:animEffect transition="in" filter="fade">
                                      <p:cBhvr>
                                        <p:cTn id="24" dur="1000"/>
                                        <p:tgtEl>
                                          <p:spTgt spid="663554">
                                            <p:txEl>
                                              <p:pRg st="8" end="8"/>
                                            </p:txEl>
                                          </p:spTgt>
                                        </p:tgtEl>
                                      </p:cBhvr>
                                    </p:animEffect>
                                    <p:anim calcmode="lin" valueType="num">
                                      <p:cBhvr>
                                        <p:cTn id="25" dur="1000" fill="hold"/>
                                        <p:tgtEl>
                                          <p:spTgt spid="663554">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66355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63554">
                                            <p:txEl>
                                              <p:pRg st="9" end="9"/>
                                            </p:txEl>
                                          </p:spTgt>
                                        </p:tgtEl>
                                        <p:attrNameLst>
                                          <p:attrName>style.visibility</p:attrName>
                                        </p:attrNameLst>
                                      </p:cBhvr>
                                      <p:to>
                                        <p:strVal val="visible"/>
                                      </p:to>
                                    </p:set>
                                    <p:animEffect transition="in" filter="fade">
                                      <p:cBhvr>
                                        <p:cTn id="31" dur="1000"/>
                                        <p:tgtEl>
                                          <p:spTgt spid="663554">
                                            <p:txEl>
                                              <p:pRg st="9" end="9"/>
                                            </p:txEl>
                                          </p:spTgt>
                                        </p:tgtEl>
                                      </p:cBhvr>
                                    </p:animEffect>
                                    <p:anim calcmode="lin" valueType="num">
                                      <p:cBhvr>
                                        <p:cTn id="32" dur="1000" fill="hold"/>
                                        <p:tgtEl>
                                          <p:spTgt spid="663554">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66355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663554">
                                            <p:txEl>
                                              <p:pRg st="10" end="10"/>
                                            </p:txEl>
                                          </p:spTgt>
                                        </p:tgtEl>
                                        <p:attrNameLst>
                                          <p:attrName>style.visibility</p:attrName>
                                        </p:attrNameLst>
                                      </p:cBhvr>
                                      <p:to>
                                        <p:strVal val="visible"/>
                                      </p:to>
                                    </p:set>
                                    <p:anim calcmode="lin" valueType="num">
                                      <p:cBhvr>
                                        <p:cTn id="38" dur="1000" fill="hold"/>
                                        <p:tgtEl>
                                          <p:spTgt spid="663554">
                                            <p:txEl>
                                              <p:pRg st="10" end="10"/>
                                            </p:txEl>
                                          </p:spTgt>
                                        </p:tgtEl>
                                        <p:attrNameLst>
                                          <p:attrName>ppt_w</p:attrName>
                                        </p:attrNameLst>
                                      </p:cBhvr>
                                      <p:tavLst>
                                        <p:tav tm="0">
                                          <p:val>
                                            <p:strVal val="#ppt_w*0.70"/>
                                          </p:val>
                                        </p:tav>
                                        <p:tav tm="100000">
                                          <p:val>
                                            <p:strVal val="#ppt_w"/>
                                          </p:val>
                                        </p:tav>
                                      </p:tavLst>
                                    </p:anim>
                                    <p:anim calcmode="lin" valueType="num">
                                      <p:cBhvr>
                                        <p:cTn id="39" dur="1000" fill="hold"/>
                                        <p:tgtEl>
                                          <p:spTgt spid="663554">
                                            <p:txEl>
                                              <p:pRg st="10" end="10"/>
                                            </p:txEl>
                                          </p:spTgt>
                                        </p:tgtEl>
                                        <p:attrNameLst>
                                          <p:attrName>ppt_h</p:attrName>
                                        </p:attrNameLst>
                                      </p:cBhvr>
                                      <p:tavLst>
                                        <p:tav tm="0">
                                          <p:val>
                                            <p:strVal val="#ppt_h"/>
                                          </p:val>
                                        </p:tav>
                                        <p:tav tm="100000">
                                          <p:val>
                                            <p:strVal val="#ppt_h"/>
                                          </p:val>
                                        </p:tav>
                                      </p:tavLst>
                                    </p:anim>
                                    <p:animEffect transition="in" filter="fade">
                                      <p:cBhvr>
                                        <p:cTn id="40" dur="1000"/>
                                        <p:tgtEl>
                                          <p:spTgt spid="66355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1">
            <a:extLst>
              <a:ext uri="{FF2B5EF4-FFF2-40B4-BE49-F238E27FC236}">
                <a16:creationId xmlns:a16="http://schemas.microsoft.com/office/drawing/2014/main" id="{C4F93DBA-29F7-4F27-BCBF-2BD5E69C2194}"/>
              </a:ext>
            </a:extLst>
          </p:cNvPr>
          <p:cNvSpPr>
            <a:spLocks noGrp="1"/>
          </p:cNvSpPr>
          <p:nvPr>
            <p:ph type="ftr" sz="quarter" idx="10"/>
          </p:nvPr>
        </p:nvSpPr>
        <p:spPr/>
        <p:txBody>
          <a:bodyPr/>
          <a:lstStyle/>
          <a:p>
            <a:r>
              <a:rPr lang="en-US" altLang="zh-CN"/>
              <a:t>TCP/IP Protocol Suite</a:t>
            </a:r>
          </a:p>
        </p:txBody>
      </p:sp>
      <p:sp>
        <p:nvSpPr>
          <p:cNvPr id="8" name="灯片编号占位符 2">
            <a:extLst>
              <a:ext uri="{FF2B5EF4-FFF2-40B4-BE49-F238E27FC236}">
                <a16:creationId xmlns:a16="http://schemas.microsoft.com/office/drawing/2014/main" id="{592D549D-897B-4CDC-8530-13B5A8A1A732}"/>
              </a:ext>
            </a:extLst>
          </p:cNvPr>
          <p:cNvSpPr>
            <a:spLocks noGrp="1"/>
          </p:cNvSpPr>
          <p:nvPr>
            <p:ph type="sldNum" sz="quarter" idx="11"/>
          </p:nvPr>
        </p:nvSpPr>
        <p:spPr/>
        <p:txBody>
          <a:bodyPr/>
          <a:lstStyle/>
          <a:p>
            <a:fld id="{95B747D2-0418-4492-A4C1-A939039039C3}" type="slidenum">
              <a:rPr lang="en-US" altLang="zh-CN"/>
              <a:pPr/>
              <a:t>19</a:t>
            </a:fld>
            <a:endParaRPr lang="en-US" altLang="zh-CN"/>
          </a:p>
        </p:txBody>
      </p:sp>
      <p:sp>
        <p:nvSpPr>
          <p:cNvPr id="665602" name="Text Box 2">
            <a:extLst>
              <a:ext uri="{FF2B5EF4-FFF2-40B4-BE49-F238E27FC236}">
                <a16:creationId xmlns:a16="http://schemas.microsoft.com/office/drawing/2014/main" id="{0DA83E82-E495-46FF-A619-DEC90DF854BF}"/>
              </a:ext>
            </a:extLst>
          </p:cNvPr>
          <p:cNvSpPr txBox="1">
            <a:spLocks noChangeArrowheads="1"/>
          </p:cNvSpPr>
          <p:nvPr/>
        </p:nvSpPr>
        <p:spPr bwMode="auto">
          <a:xfrm>
            <a:off x="125730" y="1219200"/>
            <a:ext cx="8839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400" dirty="0">
                <a:latin typeface="Arial Unicode MS" pitchFamily="34" charset="-128"/>
                <a:ea typeface="宋体" panose="02010600030101010101" pitchFamily="2" charset="-122"/>
              </a:rPr>
              <a:t>The way the addresses are sent out on line is different from the way they are written in hexadecimal notation. </a:t>
            </a:r>
          </a:p>
          <a:p>
            <a:pPr algn="just"/>
            <a:endParaRPr lang="en-US" altLang="zh-CN" sz="2400" dirty="0">
              <a:latin typeface="Arial Unicode MS" pitchFamily="34" charset="-128"/>
              <a:ea typeface="宋体" panose="02010600030101010101" pitchFamily="2" charset="-122"/>
            </a:endParaRPr>
          </a:p>
          <a:p>
            <a:pPr algn="just"/>
            <a:r>
              <a:rPr lang="en-US" altLang="zh-CN" sz="2400" dirty="0">
                <a:latin typeface="Arial Unicode MS" pitchFamily="34" charset="-128"/>
                <a:ea typeface="宋体" panose="02010600030101010101" pitchFamily="2" charset="-122"/>
              </a:rPr>
              <a:t>Show how the address 47:20:1B:2E:08:EE is sent out on line.</a:t>
            </a:r>
          </a:p>
          <a:p>
            <a:pPr algn="just"/>
            <a:endParaRPr lang="en-US" altLang="zh-CN" sz="2400" dirty="0">
              <a:latin typeface="Arial Unicode MS" pitchFamily="34" charset="-128"/>
              <a:ea typeface="宋体" panose="02010600030101010101" pitchFamily="2" charset="-122"/>
            </a:endParaRPr>
          </a:p>
          <a:p>
            <a:pPr algn="just"/>
            <a:r>
              <a:rPr lang="en-US" altLang="zh-CN" sz="2400" i="1" dirty="0">
                <a:solidFill>
                  <a:schemeClr val="hlink"/>
                </a:solidFill>
                <a:latin typeface="Arial Unicode MS" pitchFamily="34" charset="-128"/>
                <a:ea typeface="宋体" panose="02010600030101010101" pitchFamily="2" charset="-122"/>
              </a:rPr>
              <a:t>Solution</a:t>
            </a:r>
          </a:p>
          <a:p>
            <a:pPr algn="just"/>
            <a:r>
              <a:rPr lang="en-US" altLang="zh-CN" sz="2400" dirty="0">
                <a:latin typeface="Arial Unicode MS" pitchFamily="34" charset="-128"/>
                <a:ea typeface="宋体" panose="02010600030101010101" pitchFamily="2" charset="-122"/>
              </a:rPr>
              <a:t>The address is sent left-to-right, byte by byte; for each byte, it is sent right-to-left, bit by bit, as shown below:</a:t>
            </a:r>
          </a:p>
        </p:txBody>
      </p:sp>
      <p:grpSp>
        <p:nvGrpSpPr>
          <p:cNvPr id="665603" name="Group 3">
            <a:extLst>
              <a:ext uri="{FF2B5EF4-FFF2-40B4-BE49-F238E27FC236}">
                <a16:creationId xmlns:a16="http://schemas.microsoft.com/office/drawing/2014/main" id="{6CE14C03-C5AA-4408-98DF-CB08AE2FD75D}"/>
              </a:ext>
            </a:extLst>
          </p:cNvPr>
          <p:cNvGrpSpPr>
            <a:grpSpLocks/>
          </p:cNvGrpSpPr>
          <p:nvPr/>
        </p:nvGrpSpPr>
        <p:grpSpPr bwMode="auto">
          <a:xfrm>
            <a:off x="0" y="0"/>
            <a:ext cx="9144000" cy="609600"/>
            <a:chOff x="0" y="2448"/>
            <a:chExt cx="5760" cy="384"/>
          </a:xfrm>
        </p:grpSpPr>
        <p:sp>
          <p:nvSpPr>
            <p:cNvPr id="665604" name="Rectangle 4">
              <a:extLst>
                <a:ext uri="{FF2B5EF4-FFF2-40B4-BE49-F238E27FC236}">
                  <a16:creationId xmlns:a16="http://schemas.microsoft.com/office/drawing/2014/main" id="{95C297A2-8BFA-4F97-AA9C-38CA32ADA6D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05" name="Text Box 5">
              <a:extLst>
                <a:ext uri="{FF2B5EF4-FFF2-40B4-BE49-F238E27FC236}">
                  <a16:creationId xmlns:a16="http://schemas.microsoft.com/office/drawing/2014/main" id="{8F0E4C4B-4A2A-40B3-A18B-776C9895EED2}"/>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bg1"/>
                  </a:solidFill>
                  <a:effectLst>
                    <a:outerShdw blurRad="38100" dist="38100" dir="2700000" algn="tl">
                      <a:srgbClr val="000000"/>
                    </a:outerShdw>
                  </a:effectLst>
                  <a:ea typeface="宋体" panose="02010600030101010101" pitchFamily="2" charset="-122"/>
                </a:rPr>
                <a:t>Example</a:t>
              </a:r>
              <a:r>
                <a:rPr lang="en-US" altLang="zh-CN" sz="3200">
                  <a:solidFill>
                    <a:schemeClr val="bg1"/>
                  </a:solidFill>
                  <a:ea typeface="宋体" panose="02010600030101010101" pitchFamily="2" charset="-122"/>
                </a:rPr>
                <a:t> 3.2</a:t>
              </a:r>
              <a:endParaRPr lang="en-US" altLang="zh-CN" sz="3200" i="1">
                <a:solidFill>
                  <a:schemeClr val="bg1"/>
                </a:solidFill>
                <a:ea typeface="宋体" panose="02010600030101010101" pitchFamily="2" charset="-122"/>
              </a:endParaRPr>
            </a:p>
          </p:txBody>
        </p:sp>
      </p:grpSp>
      <p:sp>
        <p:nvSpPr>
          <p:cNvPr id="665606" name="Text Box 6">
            <a:extLst>
              <a:ext uri="{FF2B5EF4-FFF2-40B4-BE49-F238E27FC236}">
                <a16:creationId xmlns:a16="http://schemas.microsoft.com/office/drawing/2014/main" id="{1EF60FA0-A56F-4C27-8E8B-B2BFE625AA76}"/>
              </a:ext>
            </a:extLst>
          </p:cNvPr>
          <p:cNvSpPr txBox="1">
            <a:spLocks noChangeArrowheads="1"/>
          </p:cNvSpPr>
          <p:nvPr/>
        </p:nvSpPr>
        <p:spPr bwMode="auto">
          <a:xfrm>
            <a:off x="152400" y="4692650"/>
            <a:ext cx="8839200" cy="6413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600">
                <a:solidFill>
                  <a:schemeClr val="hlink"/>
                </a:solidFill>
                <a:latin typeface="Arial Unicode MS" pitchFamily="34" charset="-128"/>
                <a:ea typeface="宋体" panose="02010600030101010101" pitchFamily="2" charset="-122"/>
              </a:rPr>
              <a:t>←</a:t>
            </a:r>
            <a:r>
              <a:rPr lang="en-US" altLang="zh-CN" sz="2400">
                <a:solidFill>
                  <a:schemeClr val="hlink"/>
                </a:solidFill>
                <a:latin typeface="Arial Unicode MS" pitchFamily="34" charset="-128"/>
                <a:ea typeface="宋体" panose="02010600030101010101" pitchFamily="2" charset="-122"/>
              </a:rPr>
              <a:t>   </a:t>
            </a:r>
            <a:r>
              <a:rPr lang="en-US" altLang="zh-CN" sz="2000">
                <a:solidFill>
                  <a:schemeClr val="hlink"/>
                </a:solidFill>
                <a:latin typeface="Arial Unicode MS" pitchFamily="34" charset="-128"/>
                <a:ea typeface="宋体" panose="02010600030101010101" pitchFamily="2" charset="-122"/>
              </a:rPr>
              <a:t>11100010 00000100 11011000 01110100 00010000 01110111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6" name="Picture 0">
            <a:extLst>
              <a:ext uri="{FF2B5EF4-FFF2-40B4-BE49-F238E27FC236}">
                <a16:creationId xmlns:a16="http://schemas.microsoft.com/office/drawing/2014/main" id="{E9A32E5F-54E4-4F04-A787-5FE0878A8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232059"/>
            <a:ext cx="83820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5">
            <a:extLst>
              <a:ext uri="{FF2B5EF4-FFF2-40B4-BE49-F238E27FC236}">
                <a16:creationId xmlns:a16="http://schemas.microsoft.com/office/drawing/2014/main" id="{35CE7526-7CE6-416E-92F8-8F35DBF4C349}"/>
              </a:ext>
            </a:extLst>
          </p:cNvPr>
          <p:cNvSpPr>
            <a:spLocks noGrp="1"/>
          </p:cNvSpPr>
          <p:nvPr>
            <p:ph type="sldNum" sz="quarter" idx="12"/>
          </p:nvPr>
        </p:nvSpPr>
        <p:spPr bwMode="auto">
          <a:xfrm>
            <a:off x="6686550" y="6308725"/>
            <a:ext cx="2133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fontAlgn="base">
              <a:spcBef>
                <a:spcPct val="0"/>
              </a:spcBef>
              <a:spcAft>
                <a:spcPct val="0"/>
              </a:spcAft>
              <a:defRPr sz="1400" b="0" kern="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2pPr>
            <a:lvl3pPr marL="9144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3pPr>
            <a:lvl4pPr marL="13716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4pPr>
            <a:lvl5pPr marL="1828800" algn="l" rtl="0" fontAlgn="base">
              <a:spcBef>
                <a:spcPct val="0"/>
              </a:spcBef>
              <a:spcAft>
                <a:spcPct val="0"/>
              </a:spcAft>
              <a:defRPr sz="2400" b="1" kern="1200">
                <a:solidFill>
                  <a:schemeClr val="tx1"/>
                </a:solidFill>
                <a:latin typeface="Franklin Gothic Medium" panose="020B0603020102020204" pitchFamily="34" charset="0"/>
                <a:ea typeface="楷体_GB2312" pitchFamily="49" charset="-122"/>
                <a:cs typeface="+mn-cs"/>
              </a:defRPr>
            </a:lvl5pPr>
            <a:lvl6pPr marL="22860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6pPr>
            <a:lvl7pPr marL="27432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7pPr>
            <a:lvl8pPr marL="32004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8pPr>
            <a:lvl9pPr marL="3657600" algn="l" defTabSz="914400" rtl="0" eaLnBrk="1" latinLnBrk="0" hangingPunct="1">
              <a:defRPr sz="2400" b="1" kern="1200">
                <a:solidFill>
                  <a:schemeClr val="tx1"/>
                </a:solidFill>
                <a:latin typeface="Franklin Gothic Medium" panose="020B0603020102020204" pitchFamily="34" charset="0"/>
                <a:ea typeface="楷体_GB2312" pitchFamily="49" charset="-122"/>
                <a:cs typeface="+mn-cs"/>
              </a:defRPr>
            </a:lvl9pPr>
          </a:lstStyle>
          <a:p>
            <a:fld id="{3C1D4091-8F8A-415A-9CA3-45B4FE169C49}" type="slidenum">
              <a:rPr lang="en-US" altLang="zh-CN" smtClean="0"/>
              <a:pPr/>
              <a:t>2</a:t>
            </a:fld>
            <a:endParaRPr lang="en-US" altLang="zh-CN"/>
          </a:p>
        </p:txBody>
      </p:sp>
      <p:sp>
        <p:nvSpPr>
          <p:cNvPr id="167937" name="Rectangle 1">
            <a:extLst>
              <a:ext uri="{FF2B5EF4-FFF2-40B4-BE49-F238E27FC236}">
                <a16:creationId xmlns:a16="http://schemas.microsoft.com/office/drawing/2014/main" id="{CE970270-1C3C-4D65-9D49-45A5EEA0A157}"/>
              </a:ext>
            </a:extLst>
          </p:cNvPr>
          <p:cNvSpPr>
            <a:spLocks noChangeArrowheads="1"/>
          </p:cNvSpPr>
          <p:nvPr/>
        </p:nvSpPr>
        <p:spPr bwMode="auto">
          <a:xfrm>
            <a:off x="4267200" y="1196975"/>
            <a:ext cx="4625975" cy="3832225"/>
          </a:xfrm>
          <a:prstGeom prst="rect">
            <a:avLst/>
          </a:prstGeom>
          <a:noFill/>
          <a:ln w="9525">
            <a:solidFill>
              <a:schemeClr val="tx1"/>
            </a:solidFill>
            <a:miter lim="800000"/>
            <a:headEnd/>
            <a:tailEnd/>
          </a:ln>
          <a:effectLst/>
        </p:spPr>
        <p:txBody>
          <a:bodyPr wrap="none" anchor="ctr"/>
          <a:lstStyle/>
          <a:p>
            <a:endParaRPr lang="zh-CN" altLang="en-US"/>
          </a:p>
        </p:txBody>
      </p:sp>
      <p:sp>
        <p:nvSpPr>
          <p:cNvPr id="167938" name="Rectangle 2">
            <a:extLst>
              <a:ext uri="{FF2B5EF4-FFF2-40B4-BE49-F238E27FC236}">
                <a16:creationId xmlns:a16="http://schemas.microsoft.com/office/drawing/2014/main" id="{E7049FCE-1C3C-484B-8D7C-25887FFF1D43}"/>
              </a:ext>
            </a:extLst>
          </p:cNvPr>
          <p:cNvSpPr>
            <a:spLocks noGrp="1" noChangeArrowheads="1"/>
          </p:cNvSpPr>
          <p:nvPr>
            <p:ph type="title"/>
          </p:nvPr>
        </p:nvSpPr>
        <p:spPr/>
        <p:txBody>
          <a:bodyPr/>
          <a:lstStyle/>
          <a:p>
            <a:r>
              <a:rPr lang="en-US" altLang="zh-CN" dirty="0"/>
              <a:t>Internet Model</a:t>
            </a:r>
          </a:p>
        </p:txBody>
      </p:sp>
      <p:sp>
        <p:nvSpPr>
          <p:cNvPr id="3" name="内容占位符 2">
            <a:extLst>
              <a:ext uri="{FF2B5EF4-FFF2-40B4-BE49-F238E27FC236}">
                <a16:creationId xmlns:a16="http://schemas.microsoft.com/office/drawing/2014/main" id="{3DD2828B-2DCE-40B5-90E0-AF33C7E3965F}"/>
              </a:ext>
            </a:extLst>
          </p:cNvPr>
          <p:cNvSpPr>
            <a:spLocks noGrp="1"/>
          </p:cNvSpPr>
          <p:nvPr>
            <p:ph idx="1"/>
          </p:nvPr>
        </p:nvSpPr>
        <p:spPr>
          <a:xfrm>
            <a:off x="4360863" y="1322750"/>
            <a:ext cx="4248150" cy="2487250"/>
          </a:xfrm>
        </p:spPr>
        <p:txBody>
          <a:bodyPr/>
          <a:lstStyle/>
          <a:p>
            <a:r>
              <a:rPr lang="en-US" altLang="zh-CN" sz="2400" dirty="0"/>
              <a:t>It relies on the theoretical and practical application of the related disciplines</a:t>
            </a:r>
          </a:p>
          <a:p>
            <a:r>
              <a:rPr lang="en-US" altLang="zh-CN" sz="2400" dirty="0"/>
              <a:t>Internet</a:t>
            </a:r>
            <a:r>
              <a:rPr lang="zh-CN" altLang="en-US" sz="2400" dirty="0"/>
              <a:t>不是一种新的网络</a:t>
            </a:r>
          </a:p>
          <a:p>
            <a:pPr lvl="1"/>
            <a:r>
              <a:rPr lang="zh-CN" altLang="en-US" sz="2000" dirty="0"/>
              <a:t>建立在底层网络上的网际网</a:t>
            </a:r>
          </a:p>
          <a:p>
            <a:pPr lvl="1"/>
            <a:r>
              <a:rPr lang="zh-CN" altLang="en-US" sz="2000" dirty="0"/>
              <a:t>底层网络</a:t>
            </a:r>
            <a:r>
              <a:rPr lang="en-US" altLang="zh-CN" sz="2000" dirty="0"/>
              <a:t>——“</a:t>
            </a:r>
            <a:r>
              <a:rPr lang="zh-CN" altLang="en-US" sz="2000" dirty="0"/>
              <a:t>物理网”</a:t>
            </a:r>
          </a:p>
          <a:p>
            <a:pPr lvl="1"/>
            <a:r>
              <a:rPr lang="zh-CN" altLang="en-US" sz="2000" dirty="0"/>
              <a:t>网际网</a:t>
            </a:r>
            <a:r>
              <a:rPr lang="en-US" altLang="zh-CN" sz="2000" dirty="0"/>
              <a:t>——“</a:t>
            </a:r>
            <a:r>
              <a:rPr lang="zh-CN" altLang="en-US" sz="2000" dirty="0"/>
              <a:t>互联网”</a:t>
            </a:r>
          </a:p>
          <a:p>
            <a:r>
              <a:rPr lang="zh-CN" altLang="en-US" sz="2400" dirty="0"/>
              <a:t>物理网为上层提供通信支持</a:t>
            </a:r>
          </a:p>
          <a:p>
            <a:pPr lvl="1"/>
            <a:r>
              <a:rPr lang="zh-CN" altLang="en-US" sz="2000" dirty="0"/>
              <a:t>互联网的“信道”或“接口”</a:t>
            </a:r>
          </a:p>
          <a:p>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CE00E0E3-80EE-4665-9D00-9A7DB0CD2FBF}"/>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C1A9B4E0-F2B3-4696-AA1E-34A4BEA0A63F}"/>
              </a:ext>
            </a:extLst>
          </p:cNvPr>
          <p:cNvSpPr>
            <a:spLocks noGrp="1"/>
          </p:cNvSpPr>
          <p:nvPr>
            <p:ph type="sldNum" sz="quarter" idx="11"/>
          </p:nvPr>
        </p:nvSpPr>
        <p:spPr/>
        <p:txBody>
          <a:bodyPr/>
          <a:lstStyle/>
          <a:p>
            <a:fld id="{EFC29EE6-74C7-4AF2-9515-EE7094620666}" type="slidenum">
              <a:rPr lang="en-US" altLang="zh-CN"/>
              <a:pPr/>
              <a:t>20</a:t>
            </a:fld>
            <a:endParaRPr lang="en-US" altLang="zh-CN"/>
          </a:p>
        </p:txBody>
      </p:sp>
      <p:sp>
        <p:nvSpPr>
          <p:cNvPr id="489474" name="Text Box 2">
            <a:extLst>
              <a:ext uri="{FF2B5EF4-FFF2-40B4-BE49-F238E27FC236}">
                <a16:creationId xmlns:a16="http://schemas.microsoft.com/office/drawing/2014/main" id="{29E5067A-E72A-4876-A90E-9F54E10D225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3.6</a:t>
            </a:r>
            <a:r>
              <a:rPr lang="en-US" altLang="en-US">
                <a:solidFill>
                  <a:schemeClr val="accent2"/>
                </a:solidFill>
              </a:rPr>
              <a:t>    </a:t>
            </a:r>
            <a:r>
              <a:rPr lang="en-US" altLang="en-US" i="1"/>
              <a:t>Ethernet evolution through four generations</a:t>
            </a:r>
          </a:p>
        </p:txBody>
      </p:sp>
      <p:sp>
        <p:nvSpPr>
          <p:cNvPr id="489475" name="Rectangle 3">
            <a:extLst>
              <a:ext uri="{FF2B5EF4-FFF2-40B4-BE49-F238E27FC236}">
                <a16:creationId xmlns:a16="http://schemas.microsoft.com/office/drawing/2014/main" id="{7D708776-DEC1-439F-8494-243FD3A90E4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9476" name="Rectangle 4">
            <a:extLst>
              <a:ext uri="{FF2B5EF4-FFF2-40B4-BE49-F238E27FC236}">
                <a16:creationId xmlns:a16="http://schemas.microsoft.com/office/drawing/2014/main" id="{5AF0B0D8-E035-45EA-870E-8F8ADAD0347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9477" name="Rectangle 5">
            <a:extLst>
              <a:ext uri="{FF2B5EF4-FFF2-40B4-BE49-F238E27FC236}">
                <a16:creationId xmlns:a16="http://schemas.microsoft.com/office/drawing/2014/main" id="{DF648531-C314-4994-9444-81B5DCB87BA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9478" name="Rectangle 6">
            <a:extLst>
              <a:ext uri="{FF2B5EF4-FFF2-40B4-BE49-F238E27FC236}">
                <a16:creationId xmlns:a16="http://schemas.microsoft.com/office/drawing/2014/main" id="{E87A0D78-6519-48FE-9054-C9014448BC7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9479" name="Rectangle 7">
            <a:extLst>
              <a:ext uri="{FF2B5EF4-FFF2-40B4-BE49-F238E27FC236}">
                <a16:creationId xmlns:a16="http://schemas.microsoft.com/office/drawing/2014/main" id="{452E65C6-33DC-430A-BFA3-C883EBD186E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9480" name="Rectangle 8">
            <a:extLst>
              <a:ext uri="{FF2B5EF4-FFF2-40B4-BE49-F238E27FC236}">
                <a16:creationId xmlns:a16="http://schemas.microsoft.com/office/drawing/2014/main" id="{D3A1240B-9C42-476A-9235-D953DF704AA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89481" name="Rectangle 9">
            <a:extLst>
              <a:ext uri="{FF2B5EF4-FFF2-40B4-BE49-F238E27FC236}">
                <a16:creationId xmlns:a16="http://schemas.microsoft.com/office/drawing/2014/main" id="{9DC44DEE-CC93-4E85-B344-EE140D1F924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89483" name="Picture 11">
            <a:extLst>
              <a:ext uri="{FF2B5EF4-FFF2-40B4-BE49-F238E27FC236}">
                <a16:creationId xmlns:a16="http://schemas.microsoft.com/office/drawing/2014/main" id="{94C3550B-56A6-4248-814A-D69754839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2614137"/>
            <a:ext cx="8474075" cy="219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5303AB64-5550-4CE3-B2CD-D4A81074D050}"/>
              </a:ext>
            </a:extLst>
          </p:cNvPr>
          <p:cNvSpPr txBox="1"/>
          <p:nvPr/>
        </p:nvSpPr>
        <p:spPr>
          <a:xfrm>
            <a:off x="490538" y="1142980"/>
            <a:ext cx="8424862" cy="830997"/>
          </a:xfrm>
          <a:prstGeom prst="rect">
            <a:avLst/>
          </a:prstGeom>
          <a:noFill/>
        </p:spPr>
        <p:txBody>
          <a:bodyPr wrap="square">
            <a:spAutoFit/>
          </a:bodyPr>
          <a:lstStyle/>
          <a:p>
            <a:r>
              <a:rPr lang="en-US" altLang="zh-CN" sz="2400" b="0" dirty="0"/>
              <a:t>Ethernet was created in 1976 at Xerox’s Palo Alto Research Center (PARC). Since then, it has gone through four generations</a:t>
            </a:r>
            <a:endParaRPr lang="zh-CN" altLang="en-US" sz="2400"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页脚占位符 1">
            <a:extLst>
              <a:ext uri="{FF2B5EF4-FFF2-40B4-BE49-F238E27FC236}">
                <a16:creationId xmlns:a16="http://schemas.microsoft.com/office/drawing/2014/main" id="{83A45444-EE6A-412B-9491-9FB13D5C325A}"/>
              </a:ext>
            </a:extLst>
          </p:cNvPr>
          <p:cNvSpPr>
            <a:spLocks noGrp="1"/>
          </p:cNvSpPr>
          <p:nvPr>
            <p:ph type="ftr" sz="quarter" idx="10"/>
          </p:nvPr>
        </p:nvSpPr>
        <p:spPr/>
        <p:txBody>
          <a:bodyPr/>
          <a:lstStyle/>
          <a:p>
            <a:r>
              <a:rPr lang="en-US" altLang="zh-CN"/>
              <a:t>TCP/IP Protocol Suite</a:t>
            </a:r>
          </a:p>
        </p:txBody>
      </p:sp>
      <p:sp>
        <p:nvSpPr>
          <p:cNvPr id="904" name="灯片编号占位符 2">
            <a:extLst>
              <a:ext uri="{FF2B5EF4-FFF2-40B4-BE49-F238E27FC236}">
                <a16:creationId xmlns:a16="http://schemas.microsoft.com/office/drawing/2014/main" id="{D007BD94-386F-4607-A0F4-5998F5A24120}"/>
              </a:ext>
            </a:extLst>
          </p:cNvPr>
          <p:cNvSpPr>
            <a:spLocks noGrp="1"/>
          </p:cNvSpPr>
          <p:nvPr>
            <p:ph type="sldNum" sz="quarter" idx="11"/>
          </p:nvPr>
        </p:nvSpPr>
        <p:spPr/>
        <p:txBody>
          <a:bodyPr/>
          <a:lstStyle/>
          <a:p>
            <a:fld id="{79628FD2-F740-41D0-9186-A7BC37155EB4}" type="slidenum">
              <a:rPr lang="en-US" altLang="zh-CN"/>
              <a:pPr/>
              <a:t>21</a:t>
            </a:fld>
            <a:endParaRPr lang="en-US" altLang="zh-CN"/>
          </a:p>
        </p:txBody>
      </p:sp>
      <p:sp>
        <p:nvSpPr>
          <p:cNvPr id="490498" name="Text Box 2">
            <a:extLst>
              <a:ext uri="{FF2B5EF4-FFF2-40B4-BE49-F238E27FC236}">
                <a16:creationId xmlns:a16="http://schemas.microsoft.com/office/drawing/2014/main" id="{3F852144-F7C5-492C-B869-A8FE4086D7E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3.7</a:t>
            </a:r>
            <a:r>
              <a:rPr lang="en-US" altLang="en-US">
                <a:solidFill>
                  <a:schemeClr val="accent2"/>
                </a:solidFill>
              </a:rPr>
              <a:t>    </a:t>
            </a:r>
            <a:r>
              <a:rPr lang="en-US" altLang="en-US" i="1"/>
              <a:t>Space/time model of a collision in CSMA</a:t>
            </a:r>
          </a:p>
        </p:txBody>
      </p:sp>
      <p:sp>
        <p:nvSpPr>
          <p:cNvPr id="490499" name="Rectangle 3">
            <a:extLst>
              <a:ext uri="{FF2B5EF4-FFF2-40B4-BE49-F238E27FC236}">
                <a16:creationId xmlns:a16="http://schemas.microsoft.com/office/drawing/2014/main" id="{053EB435-AF88-4FBA-9E8F-8DC07F1FFFE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0500" name="Rectangle 4">
            <a:extLst>
              <a:ext uri="{FF2B5EF4-FFF2-40B4-BE49-F238E27FC236}">
                <a16:creationId xmlns:a16="http://schemas.microsoft.com/office/drawing/2014/main" id="{6DFAF087-A8A2-42C3-A574-A885E3960BA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0501" name="Rectangle 5">
            <a:extLst>
              <a:ext uri="{FF2B5EF4-FFF2-40B4-BE49-F238E27FC236}">
                <a16:creationId xmlns:a16="http://schemas.microsoft.com/office/drawing/2014/main" id="{E656DEA2-9332-462C-A879-9704A7958E3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0503" name="Rectangle 7">
            <a:extLst>
              <a:ext uri="{FF2B5EF4-FFF2-40B4-BE49-F238E27FC236}">
                <a16:creationId xmlns:a16="http://schemas.microsoft.com/office/drawing/2014/main" id="{2B2A490E-373E-470D-A2D0-B4A657579A0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0504" name="Rectangle 8">
            <a:extLst>
              <a:ext uri="{FF2B5EF4-FFF2-40B4-BE49-F238E27FC236}">
                <a16:creationId xmlns:a16="http://schemas.microsoft.com/office/drawing/2014/main" id="{BA1A8059-759A-4BEA-A979-D9D6741FE56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0505" name="Rectangle 9">
            <a:extLst>
              <a:ext uri="{FF2B5EF4-FFF2-40B4-BE49-F238E27FC236}">
                <a16:creationId xmlns:a16="http://schemas.microsoft.com/office/drawing/2014/main" id="{76C84D16-D506-474C-8115-37EF7A48501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grpSp>
        <p:nvGrpSpPr>
          <p:cNvPr id="491410" name="Group 914">
            <a:extLst>
              <a:ext uri="{FF2B5EF4-FFF2-40B4-BE49-F238E27FC236}">
                <a16:creationId xmlns:a16="http://schemas.microsoft.com/office/drawing/2014/main" id="{638D0EA7-F3B0-4AAE-BCF0-D0F818E97885}"/>
              </a:ext>
            </a:extLst>
          </p:cNvPr>
          <p:cNvGrpSpPr>
            <a:grpSpLocks noChangeAspect="1"/>
          </p:cNvGrpSpPr>
          <p:nvPr/>
        </p:nvGrpSpPr>
        <p:grpSpPr bwMode="auto">
          <a:xfrm>
            <a:off x="1582738" y="1295400"/>
            <a:ext cx="5961062" cy="4621213"/>
            <a:chOff x="1164" y="833"/>
            <a:chExt cx="3755" cy="2911"/>
          </a:xfrm>
        </p:grpSpPr>
        <p:sp>
          <p:nvSpPr>
            <p:cNvPr id="491411" name="AutoShape 915">
              <a:extLst>
                <a:ext uri="{FF2B5EF4-FFF2-40B4-BE49-F238E27FC236}">
                  <a16:creationId xmlns:a16="http://schemas.microsoft.com/office/drawing/2014/main" id="{F4176583-8516-4A2E-8A6B-794DBC71D85A}"/>
                </a:ext>
              </a:extLst>
            </p:cNvPr>
            <p:cNvSpPr>
              <a:spLocks noChangeAspect="1" noChangeArrowheads="1" noTextEdit="1"/>
            </p:cNvSpPr>
            <p:nvPr/>
          </p:nvSpPr>
          <p:spPr bwMode="auto">
            <a:xfrm>
              <a:off x="1165" y="833"/>
              <a:ext cx="3754" cy="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91412" name="Group 916">
              <a:extLst>
                <a:ext uri="{FF2B5EF4-FFF2-40B4-BE49-F238E27FC236}">
                  <a16:creationId xmlns:a16="http://schemas.microsoft.com/office/drawing/2014/main" id="{2B1F7246-B714-4023-AD3E-7D6DC84F21ED}"/>
                </a:ext>
              </a:extLst>
            </p:cNvPr>
            <p:cNvGrpSpPr>
              <a:grpSpLocks/>
            </p:cNvGrpSpPr>
            <p:nvPr/>
          </p:nvGrpSpPr>
          <p:grpSpPr bwMode="auto">
            <a:xfrm>
              <a:off x="1215" y="839"/>
              <a:ext cx="3703" cy="2905"/>
              <a:chOff x="1215" y="839"/>
              <a:chExt cx="3703" cy="2905"/>
            </a:xfrm>
          </p:grpSpPr>
          <p:sp>
            <p:nvSpPr>
              <p:cNvPr id="491413" name="Rectangle 917">
                <a:extLst>
                  <a:ext uri="{FF2B5EF4-FFF2-40B4-BE49-F238E27FC236}">
                    <a16:creationId xmlns:a16="http://schemas.microsoft.com/office/drawing/2014/main" id="{CBBB0721-F007-40A1-BC0E-F9DA1E837871}"/>
                  </a:ext>
                </a:extLst>
              </p:cNvPr>
              <p:cNvSpPr>
                <a:spLocks noChangeArrowheads="1"/>
              </p:cNvSpPr>
              <p:nvPr/>
            </p:nvSpPr>
            <p:spPr bwMode="auto">
              <a:xfrm>
                <a:off x="1226" y="360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T</a:t>
                </a:r>
                <a:endParaRPr lang="en-US" altLang="zh-CN">
                  <a:ea typeface="宋体" panose="02010600030101010101" pitchFamily="2" charset="-122"/>
                </a:endParaRPr>
              </a:p>
            </p:txBody>
          </p:sp>
          <p:sp>
            <p:nvSpPr>
              <p:cNvPr id="491414" name="Rectangle 918">
                <a:extLst>
                  <a:ext uri="{FF2B5EF4-FFF2-40B4-BE49-F238E27FC236}">
                    <a16:creationId xmlns:a16="http://schemas.microsoft.com/office/drawing/2014/main" id="{3B1A45A1-F98E-4D57-9706-5F0AF6C80101}"/>
                  </a:ext>
                </a:extLst>
              </p:cNvPr>
              <p:cNvSpPr>
                <a:spLocks noChangeArrowheads="1"/>
              </p:cNvSpPr>
              <p:nvPr/>
            </p:nvSpPr>
            <p:spPr bwMode="auto">
              <a:xfrm>
                <a:off x="1299" y="3600"/>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i</a:t>
                </a:r>
                <a:endParaRPr lang="en-US" altLang="zh-CN">
                  <a:ea typeface="宋体" panose="02010600030101010101" pitchFamily="2" charset="-122"/>
                </a:endParaRPr>
              </a:p>
            </p:txBody>
          </p:sp>
          <p:sp>
            <p:nvSpPr>
              <p:cNvPr id="491415" name="Rectangle 919">
                <a:extLst>
                  <a:ext uri="{FF2B5EF4-FFF2-40B4-BE49-F238E27FC236}">
                    <a16:creationId xmlns:a16="http://schemas.microsoft.com/office/drawing/2014/main" id="{39DE0ACC-C816-4437-9559-0286FA859090}"/>
                  </a:ext>
                </a:extLst>
              </p:cNvPr>
              <p:cNvSpPr>
                <a:spLocks noChangeArrowheads="1"/>
              </p:cNvSpPr>
              <p:nvPr/>
            </p:nvSpPr>
            <p:spPr bwMode="auto">
              <a:xfrm>
                <a:off x="1332" y="3600"/>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m</a:t>
                </a:r>
                <a:endParaRPr lang="en-US" altLang="zh-CN">
                  <a:ea typeface="宋体" panose="02010600030101010101" pitchFamily="2" charset="-122"/>
                </a:endParaRPr>
              </a:p>
            </p:txBody>
          </p:sp>
          <p:sp>
            <p:nvSpPr>
              <p:cNvPr id="491416" name="Rectangle 920">
                <a:extLst>
                  <a:ext uri="{FF2B5EF4-FFF2-40B4-BE49-F238E27FC236}">
                    <a16:creationId xmlns:a16="http://schemas.microsoft.com/office/drawing/2014/main" id="{8AAF684B-3A2C-4382-8BE2-43CEE771FDB6}"/>
                  </a:ext>
                </a:extLst>
              </p:cNvPr>
              <p:cNvSpPr>
                <a:spLocks noChangeArrowheads="1"/>
              </p:cNvSpPr>
              <p:nvPr/>
            </p:nvSpPr>
            <p:spPr bwMode="auto">
              <a:xfrm>
                <a:off x="1424" y="3600"/>
                <a:ext cx="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e</a:t>
                </a:r>
                <a:endParaRPr lang="en-US" altLang="zh-CN">
                  <a:ea typeface="宋体" panose="02010600030101010101" pitchFamily="2" charset="-122"/>
                </a:endParaRPr>
              </a:p>
            </p:txBody>
          </p:sp>
          <p:sp>
            <p:nvSpPr>
              <p:cNvPr id="491417" name="Rectangle 921">
                <a:extLst>
                  <a:ext uri="{FF2B5EF4-FFF2-40B4-BE49-F238E27FC236}">
                    <a16:creationId xmlns:a16="http://schemas.microsoft.com/office/drawing/2014/main" id="{02499D61-73F2-40EA-8E34-61EAFDA94828}"/>
                  </a:ext>
                </a:extLst>
              </p:cNvPr>
              <p:cNvSpPr>
                <a:spLocks noChangeArrowheads="1"/>
              </p:cNvSpPr>
              <p:nvPr/>
            </p:nvSpPr>
            <p:spPr bwMode="auto">
              <a:xfrm>
                <a:off x="4608" y="360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T</a:t>
                </a:r>
                <a:endParaRPr lang="en-US" altLang="zh-CN">
                  <a:ea typeface="宋体" panose="02010600030101010101" pitchFamily="2" charset="-122"/>
                </a:endParaRPr>
              </a:p>
            </p:txBody>
          </p:sp>
          <p:sp>
            <p:nvSpPr>
              <p:cNvPr id="491418" name="Rectangle 922">
                <a:extLst>
                  <a:ext uri="{FF2B5EF4-FFF2-40B4-BE49-F238E27FC236}">
                    <a16:creationId xmlns:a16="http://schemas.microsoft.com/office/drawing/2014/main" id="{6E6CF226-D340-4AA2-A62C-6F5164FF334B}"/>
                  </a:ext>
                </a:extLst>
              </p:cNvPr>
              <p:cNvSpPr>
                <a:spLocks noChangeArrowheads="1"/>
              </p:cNvSpPr>
              <p:nvPr/>
            </p:nvSpPr>
            <p:spPr bwMode="auto">
              <a:xfrm>
                <a:off x="4680" y="3600"/>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i</a:t>
                </a:r>
                <a:endParaRPr lang="en-US" altLang="zh-CN">
                  <a:ea typeface="宋体" panose="02010600030101010101" pitchFamily="2" charset="-122"/>
                </a:endParaRPr>
              </a:p>
            </p:txBody>
          </p:sp>
          <p:sp>
            <p:nvSpPr>
              <p:cNvPr id="491419" name="Rectangle 923">
                <a:extLst>
                  <a:ext uri="{FF2B5EF4-FFF2-40B4-BE49-F238E27FC236}">
                    <a16:creationId xmlns:a16="http://schemas.microsoft.com/office/drawing/2014/main" id="{4C82B68B-AF42-449B-A88A-E4C588EC9100}"/>
                  </a:ext>
                </a:extLst>
              </p:cNvPr>
              <p:cNvSpPr>
                <a:spLocks noChangeArrowheads="1"/>
              </p:cNvSpPr>
              <p:nvPr/>
            </p:nvSpPr>
            <p:spPr bwMode="auto">
              <a:xfrm>
                <a:off x="4713" y="3600"/>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m</a:t>
                </a:r>
                <a:endParaRPr lang="en-US" altLang="zh-CN">
                  <a:ea typeface="宋体" panose="02010600030101010101" pitchFamily="2" charset="-122"/>
                </a:endParaRPr>
              </a:p>
            </p:txBody>
          </p:sp>
          <p:sp>
            <p:nvSpPr>
              <p:cNvPr id="491420" name="Rectangle 924">
                <a:extLst>
                  <a:ext uri="{FF2B5EF4-FFF2-40B4-BE49-F238E27FC236}">
                    <a16:creationId xmlns:a16="http://schemas.microsoft.com/office/drawing/2014/main" id="{AD6AE56A-B9AB-47F5-8171-5EBF7097F573}"/>
                  </a:ext>
                </a:extLst>
              </p:cNvPr>
              <p:cNvSpPr>
                <a:spLocks noChangeArrowheads="1"/>
              </p:cNvSpPr>
              <p:nvPr/>
            </p:nvSpPr>
            <p:spPr bwMode="auto">
              <a:xfrm>
                <a:off x="4806" y="3600"/>
                <a:ext cx="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e</a:t>
                </a:r>
                <a:endParaRPr lang="en-US" altLang="zh-CN">
                  <a:ea typeface="宋体" panose="02010600030101010101" pitchFamily="2" charset="-122"/>
                </a:endParaRPr>
              </a:p>
            </p:txBody>
          </p:sp>
          <p:sp>
            <p:nvSpPr>
              <p:cNvPr id="491421" name="Line 925">
                <a:extLst>
                  <a:ext uri="{FF2B5EF4-FFF2-40B4-BE49-F238E27FC236}">
                    <a16:creationId xmlns:a16="http://schemas.microsoft.com/office/drawing/2014/main" id="{3B805609-4CAB-4EBD-9CD9-28B9D195F5A8}"/>
                  </a:ext>
                </a:extLst>
              </p:cNvPr>
              <p:cNvSpPr>
                <a:spLocks noChangeShapeType="1"/>
              </p:cNvSpPr>
              <p:nvPr/>
            </p:nvSpPr>
            <p:spPr bwMode="auto">
              <a:xfrm>
                <a:off x="4733" y="1282"/>
                <a:ext cx="1" cy="2244"/>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22" name="Freeform 926">
                <a:extLst>
                  <a:ext uri="{FF2B5EF4-FFF2-40B4-BE49-F238E27FC236}">
                    <a16:creationId xmlns:a16="http://schemas.microsoft.com/office/drawing/2014/main" id="{5070EBAF-6276-48F6-9169-7E63198D3F4B}"/>
                  </a:ext>
                </a:extLst>
              </p:cNvPr>
              <p:cNvSpPr>
                <a:spLocks/>
              </p:cNvSpPr>
              <p:nvPr/>
            </p:nvSpPr>
            <p:spPr bwMode="auto">
              <a:xfrm>
                <a:off x="4702" y="3498"/>
                <a:ext cx="63" cy="103"/>
              </a:xfrm>
              <a:custGeom>
                <a:avLst/>
                <a:gdLst>
                  <a:gd name="T0" fmla="*/ 22 w 44"/>
                  <a:gd name="T1" fmla="*/ 14 h 73"/>
                  <a:gd name="T2" fmla="*/ 43 w 44"/>
                  <a:gd name="T3" fmla="*/ 0 h 73"/>
                  <a:gd name="T4" fmla="*/ 44 w 44"/>
                  <a:gd name="T5" fmla="*/ 1 h 73"/>
                  <a:gd name="T6" fmla="*/ 30 w 44"/>
                  <a:gd name="T7" fmla="*/ 36 h 73"/>
                  <a:gd name="T8" fmla="*/ 22 w 44"/>
                  <a:gd name="T9" fmla="*/ 73 h 73"/>
                  <a:gd name="T10" fmla="*/ 14 w 44"/>
                  <a:gd name="T11" fmla="*/ 36 h 73"/>
                  <a:gd name="T12" fmla="*/ 0 w 44"/>
                  <a:gd name="T13" fmla="*/ 1 h 73"/>
                  <a:gd name="T14" fmla="*/ 0 w 44"/>
                  <a:gd name="T15" fmla="*/ 0 h 73"/>
                  <a:gd name="T16" fmla="*/ 22 w 44"/>
                  <a:gd name="T17"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2" y="14"/>
                    </a:moveTo>
                    <a:cubicBezTo>
                      <a:pt x="43" y="0"/>
                      <a:pt x="43" y="0"/>
                      <a:pt x="43" y="0"/>
                    </a:cubicBezTo>
                    <a:cubicBezTo>
                      <a:pt x="44" y="1"/>
                      <a:pt x="44" y="1"/>
                      <a:pt x="44" y="1"/>
                    </a:cubicBezTo>
                    <a:cubicBezTo>
                      <a:pt x="30" y="36"/>
                      <a:pt x="30" y="36"/>
                      <a:pt x="30" y="36"/>
                    </a:cubicBezTo>
                    <a:cubicBezTo>
                      <a:pt x="27" y="49"/>
                      <a:pt x="25" y="61"/>
                      <a:pt x="22" y="73"/>
                    </a:cubicBezTo>
                    <a:cubicBezTo>
                      <a:pt x="19" y="61"/>
                      <a:pt x="16" y="49"/>
                      <a:pt x="14" y="36"/>
                    </a:cubicBezTo>
                    <a:cubicBezTo>
                      <a:pt x="0" y="1"/>
                      <a:pt x="0" y="1"/>
                      <a:pt x="0" y="1"/>
                    </a:cubicBezTo>
                    <a:cubicBezTo>
                      <a:pt x="0" y="0"/>
                      <a:pt x="0" y="0"/>
                      <a:pt x="0" y="0"/>
                    </a:cubicBezTo>
                    <a:lnTo>
                      <a:pt x="2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23" name="Line 927">
                <a:extLst>
                  <a:ext uri="{FF2B5EF4-FFF2-40B4-BE49-F238E27FC236}">
                    <a16:creationId xmlns:a16="http://schemas.microsoft.com/office/drawing/2014/main" id="{374E2B42-226A-42B6-A107-E42229A70CE4}"/>
                  </a:ext>
                </a:extLst>
              </p:cNvPr>
              <p:cNvSpPr>
                <a:spLocks noChangeShapeType="1"/>
              </p:cNvSpPr>
              <p:nvPr/>
            </p:nvSpPr>
            <p:spPr bwMode="auto">
              <a:xfrm>
                <a:off x="1351" y="1282"/>
                <a:ext cx="1" cy="2244"/>
              </a:xfrm>
              <a:prstGeom prst="line">
                <a:avLst/>
              </a:prstGeom>
              <a:noFill/>
              <a:ln w="127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24" name="Freeform 928">
                <a:extLst>
                  <a:ext uri="{FF2B5EF4-FFF2-40B4-BE49-F238E27FC236}">
                    <a16:creationId xmlns:a16="http://schemas.microsoft.com/office/drawing/2014/main" id="{320B9AC7-6E17-457D-AC61-0C5FB6DFFC28}"/>
                  </a:ext>
                </a:extLst>
              </p:cNvPr>
              <p:cNvSpPr>
                <a:spLocks/>
              </p:cNvSpPr>
              <p:nvPr/>
            </p:nvSpPr>
            <p:spPr bwMode="auto">
              <a:xfrm>
                <a:off x="1320" y="3498"/>
                <a:ext cx="63" cy="103"/>
              </a:xfrm>
              <a:custGeom>
                <a:avLst/>
                <a:gdLst>
                  <a:gd name="T0" fmla="*/ 22 w 45"/>
                  <a:gd name="T1" fmla="*/ 14 h 73"/>
                  <a:gd name="T2" fmla="*/ 44 w 45"/>
                  <a:gd name="T3" fmla="*/ 0 h 73"/>
                  <a:gd name="T4" fmla="*/ 45 w 45"/>
                  <a:gd name="T5" fmla="*/ 1 h 73"/>
                  <a:gd name="T6" fmla="*/ 31 w 45"/>
                  <a:gd name="T7" fmla="*/ 36 h 73"/>
                  <a:gd name="T8" fmla="*/ 22 w 45"/>
                  <a:gd name="T9" fmla="*/ 73 h 73"/>
                  <a:gd name="T10" fmla="*/ 14 w 45"/>
                  <a:gd name="T11" fmla="*/ 36 h 73"/>
                  <a:gd name="T12" fmla="*/ 0 w 45"/>
                  <a:gd name="T13" fmla="*/ 1 h 73"/>
                  <a:gd name="T14" fmla="*/ 1 w 45"/>
                  <a:gd name="T15" fmla="*/ 0 h 73"/>
                  <a:gd name="T16" fmla="*/ 22 w 45"/>
                  <a:gd name="T17"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3">
                    <a:moveTo>
                      <a:pt x="22" y="14"/>
                    </a:moveTo>
                    <a:cubicBezTo>
                      <a:pt x="44" y="0"/>
                      <a:pt x="44" y="0"/>
                      <a:pt x="44" y="0"/>
                    </a:cubicBezTo>
                    <a:cubicBezTo>
                      <a:pt x="45" y="1"/>
                      <a:pt x="45" y="1"/>
                      <a:pt x="45" y="1"/>
                    </a:cubicBezTo>
                    <a:cubicBezTo>
                      <a:pt x="31" y="36"/>
                      <a:pt x="31" y="36"/>
                      <a:pt x="31" y="36"/>
                    </a:cubicBezTo>
                    <a:cubicBezTo>
                      <a:pt x="28" y="49"/>
                      <a:pt x="25" y="61"/>
                      <a:pt x="22" y="73"/>
                    </a:cubicBezTo>
                    <a:cubicBezTo>
                      <a:pt x="20" y="61"/>
                      <a:pt x="17" y="49"/>
                      <a:pt x="14" y="36"/>
                    </a:cubicBezTo>
                    <a:cubicBezTo>
                      <a:pt x="0" y="1"/>
                      <a:pt x="0" y="1"/>
                      <a:pt x="0" y="1"/>
                    </a:cubicBezTo>
                    <a:cubicBezTo>
                      <a:pt x="1" y="0"/>
                      <a:pt x="1" y="0"/>
                      <a:pt x="1" y="0"/>
                    </a:cubicBezTo>
                    <a:lnTo>
                      <a:pt x="2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25" name="Rectangle 929">
                <a:extLst>
                  <a:ext uri="{FF2B5EF4-FFF2-40B4-BE49-F238E27FC236}">
                    <a16:creationId xmlns:a16="http://schemas.microsoft.com/office/drawing/2014/main" id="{DA275B99-09D2-46F6-8A85-E0462A94F0BE}"/>
                  </a:ext>
                </a:extLst>
              </p:cNvPr>
              <p:cNvSpPr>
                <a:spLocks noChangeArrowheads="1"/>
              </p:cNvSpPr>
              <p:nvPr/>
            </p:nvSpPr>
            <p:spPr bwMode="auto">
              <a:xfrm>
                <a:off x="2292" y="839"/>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B</a:t>
                </a:r>
                <a:endParaRPr lang="en-US" altLang="zh-CN">
                  <a:ea typeface="宋体" panose="02010600030101010101" pitchFamily="2" charset="-122"/>
                </a:endParaRPr>
              </a:p>
            </p:txBody>
          </p:sp>
          <p:sp>
            <p:nvSpPr>
              <p:cNvPr id="491426" name="Rectangle 930">
                <a:extLst>
                  <a:ext uri="{FF2B5EF4-FFF2-40B4-BE49-F238E27FC236}">
                    <a16:creationId xmlns:a16="http://schemas.microsoft.com/office/drawing/2014/main" id="{3A36329D-819D-41B9-9A2E-31928369E7BD}"/>
                  </a:ext>
                </a:extLst>
              </p:cNvPr>
              <p:cNvSpPr>
                <a:spLocks noChangeArrowheads="1"/>
              </p:cNvSpPr>
              <p:nvPr/>
            </p:nvSpPr>
            <p:spPr bwMode="auto">
              <a:xfrm>
                <a:off x="1449" y="839"/>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A</a:t>
                </a:r>
                <a:endParaRPr lang="en-US" altLang="zh-CN">
                  <a:ea typeface="宋体" panose="02010600030101010101" pitchFamily="2" charset="-122"/>
                </a:endParaRPr>
              </a:p>
            </p:txBody>
          </p:sp>
          <p:sp>
            <p:nvSpPr>
              <p:cNvPr id="491427" name="Rectangle 931">
                <a:extLst>
                  <a:ext uri="{FF2B5EF4-FFF2-40B4-BE49-F238E27FC236}">
                    <a16:creationId xmlns:a16="http://schemas.microsoft.com/office/drawing/2014/main" id="{BA9F525F-6361-488F-A06D-10BC4F64D0D2}"/>
                  </a:ext>
                </a:extLst>
              </p:cNvPr>
              <p:cNvSpPr>
                <a:spLocks noChangeArrowheads="1"/>
              </p:cNvSpPr>
              <p:nvPr/>
            </p:nvSpPr>
            <p:spPr bwMode="auto">
              <a:xfrm>
                <a:off x="4063" y="839"/>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C</a:t>
                </a:r>
                <a:endParaRPr lang="en-US" altLang="zh-CN">
                  <a:ea typeface="宋体" panose="02010600030101010101" pitchFamily="2" charset="-122"/>
                </a:endParaRPr>
              </a:p>
            </p:txBody>
          </p:sp>
          <p:sp>
            <p:nvSpPr>
              <p:cNvPr id="491428" name="Rectangle 932">
                <a:extLst>
                  <a:ext uri="{FF2B5EF4-FFF2-40B4-BE49-F238E27FC236}">
                    <a16:creationId xmlns:a16="http://schemas.microsoft.com/office/drawing/2014/main" id="{373C94B0-2E41-4DF9-8428-2503FDA9A424}"/>
                  </a:ext>
                </a:extLst>
              </p:cNvPr>
              <p:cNvSpPr>
                <a:spLocks noChangeArrowheads="1"/>
              </p:cNvSpPr>
              <p:nvPr/>
            </p:nvSpPr>
            <p:spPr bwMode="auto">
              <a:xfrm>
                <a:off x="4831" y="839"/>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0">
                    <a:solidFill>
                      <a:srgbClr val="000000"/>
                    </a:solidFill>
                    <a:ea typeface="宋体" panose="02010600030101010101" pitchFamily="2" charset="-122"/>
                  </a:rPr>
                  <a:t>D</a:t>
                </a:r>
                <a:endParaRPr lang="en-US" altLang="zh-CN">
                  <a:ea typeface="宋体" panose="02010600030101010101" pitchFamily="2" charset="-122"/>
                </a:endParaRPr>
              </a:p>
            </p:txBody>
          </p:sp>
          <p:sp>
            <p:nvSpPr>
              <p:cNvPr id="491429" name="Line 933">
                <a:extLst>
                  <a:ext uri="{FF2B5EF4-FFF2-40B4-BE49-F238E27FC236}">
                    <a16:creationId xmlns:a16="http://schemas.microsoft.com/office/drawing/2014/main" id="{A2931BC7-35B1-4C46-AFCB-61AC6CBE543A}"/>
                  </a:ext>
                </a:extLst>
              </p:cNvPr>
              <p:cNvSpPr>
                <a:spLocks noChangeShapeType="1"/>
              </p:cNvSpPr>
              <p:nvPr/>
            </p:nvSpPr>
            <p:spPr bwMode="auto">
              <a:xfrm>
                <a:off x="1225" y="1262"/>
                <a:ext cx="3613" cy="1"/>
              </a:xfrm>
              <a:prstGeom prst="line">
                <a:avLst/>
              </a:prstGeom>
              <a:noFill/>
              <a:ln w="1079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30" name="Line 934">
                <a:extLst>
                  <a:ext uri="{FF2B5EF4-FFF2-40B4-BE49-F238E27FC236}">
                    <a16:creationId xmlns:a16="http://schemas.microsoft.com/office/drawing/2014/main" id="{935870D7-74BA-4FE2-87E2-D30E938A9699}"/>
                  </a:ext>
                </a:extLst>
              </p:cNvPr>
              <p:cNvSpPr>
                <a:spLocks noChangeShapeType="1"/>
              </p:cNvSpPr>
              <p:nvPr/>
            </p:nvSpPr>
            <p:spPr bwMode="auto">
              <a:xfrm flipV="1">
                <a:off x="1348" y="1088"/>
                <a:ext cx="1" cy="191"/>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31" name="Line 935">
                <a:extLst>
                  <a:ext uri="{FF2B5EF4-FFF2-40B4-BE49-F238E27FC236}">
                    <a16:creationId xmlns:a16="http://schemas.microsoft.com/office/drawing/2014/main" id="{FBD143E3-BAFF-4843-BE5A-A478B2449FBF}"/>
                  </a:ext>
                </a:extLst>
              </p:cNvPr>
              <p:cNvSpPr>
                <a:spLocks noChangeShapeType="1"/>
              </p:cNvSpPr>
              <p:nvPr/>
            </p:nvSpPr>
            <p:spPr bwMode="auto">
              <a:xfrm flipV="1">
                <a:off x="2198" y="1088"/>
                <a:ext cx="1" cy="191"/>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32" name="Line 936">
                <a:extLst>
                  <a:ext uri="{FF2B5EF4-FFF2-40B4-BE49-F238E27FC236}">
                    <a16:creationId xmlns:a16="http://schemas.microsoft.com/office/drawing/2014/main" id="{0D2E988C-FC65-4BCB-BA9B-9988E71445BC}"/>
                  </a:ext>
                </a:extLst>
              </p:cNvPr>
              <p:cNvSpPr>
                <a:spLocks noChangeShapeType="1"/>
              </p:cNvSpPr>
              <p:nvPr/>
            </p:nvSpPr>
            <p:spPr bwMode="auto">
              <a:xfrm flipV="1">
                <a:off x="3967" y="1088"/>
                <a:ext cx="1" cy="191"/>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33" name="Line 937">
                <a:extLst>
                  <a:ext uri="{FF2B5EF4-FFF2-40B4-BE49-F238E27FC236}">
                    <a16:creationId xmlns:a16="http://schemas.microsoft.com/office/drawing/2014/main" id="{48815B4C-A1CD-4BAF-AD1E-E6317AFE3F64}"/>
                  </a:ext>
                </a:extLst>
              </p:cNvPr>
              <p:cNvSpPr>
                <a:spLocks noChangeShapeType="1"/>
              </p:cNvSpPr>
              <p:nvPr/>
            </p:nvSpPr>
            <p:spPr bwMode="auto">
              <a:xfrm flipV="1">
                <a:off x="4736" y="1088"/>
                <a:ext cx="1" cy="191"/>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434" name="Freeform 938">
                <a:extLst>
                  <a:ext uri="{FF2B5EF4-FFF2-40B4-BE49-F238E27FC236}">
                    <a16:creationId xmlns:a16="http://schemas.microsoft.com/office/drawing/2014/main" id="{BAF3EF3A-8188-461F-814F-152AF70ECA6F}"/>
                  </a:ext>
                </a:extLst>
              </p:cNvPr>
              <p:cNvSpPr>
                <a:spLocks/>
              </p:cNvSpPr>
              <p:nvPr/>
            </p:nvSpPr>
            <p:spPr bwMode="auto">
              <a:xfrm>
                <a:off x="1444" y="1009"/>
                <a:ext cx="10" cy="5"/>
              </a:xfrm>
              <a:custGeom>
                <a:avLst/>
                <a:gdLst>
                  <a:gd name="T0" fmla="*/ 1 w 7"/>
                  <a:gd name="T1" fmla="*/ 4 h 4"/>
                  <a:gd name="T2" fmla="*/ 6 w 7"/>
                  <a:gd name="T3" fmla="*/ 4 h 4"/>
                  <a:gd name="T4" fmla="*/ 6 w 7"/>
                  <a:gd name="T5" fmla="*/ 1 h 4"/>
                  <a:gd name="T6" fmla="*/ 1 w 7"/>
                  <a:gd name="T7" fmla="*/ 1 h 4"/>
                  <a:gd name="T8" fmla="*/ 1 w 7"/>
                  <a:gd name="T9" fmla="*/ 4 h 4"/>
                </a:gdLst>
                <a:ahLst/>
                <a:cxnLst>
                  <a:cxn ang="0">
                    <a:pos x="T0" y="T1"/>
                  </a:cxn>
                  <a:cxn ang="0">
                    <a:pos x="T2" y="T3"/>
                  </a:cxn>
                  <a:cxn ang="0">
                    <a:pos x="T4" y="T5"/>
                  </a:cxn>
                  <a:cxn ang="0">
                    <a:pos x="T6" y="T7"/>
                  </a:cxn>
                  <a:cxn ang="0">
                    <a:pos x="T8" y="T9"/>
                  </a:cxn>
                </a:cxnLst>
                <a:rect l="0" t="0" r="r" b="b"/>
                <a:pathLst>
                  <a:path w="7" h="4">
                    <a:moveTo>
                      <a:pt x="1" y="4"/>
                    </a:moveTo>
                    <a:cubicBezTo>
                      <a:pt x="3" y="4"/>
                      <a:pt x="5" y="4"/>
                      <a:pt x="6" y="4"/>
                    </a:cubicBezTo>
                    <a:cubicBezTo>
                      <a:pt x="7" y="3"/>
                      <a:pt x="7" y="2"/>
                      <a:pt x="6" y="1"/>
                    </a:cubicBezTo>
                    <a:cubicBezTo>
                      <a:pt x="5" y="0"/>
                      <a:pt x="2" y="0"/>
                      <a:pt x="1" y="1"/>
                    </a:cubicBezTo>
                    <a:cubicBezTo>
                      <a:pt x="0" y="2"/>
                      <a:pt x="0" y="3"/>
                      <a:pt x="1" y="4"/>
                    </a:cubicBez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35" name="Freeform 939">
                <a:extLst>
                  <a:ext uri="{FF2B5EF4-FFF2-40B4-BE49-F238E27FC236}">
                    <a16:creationId xmlns:a16="http://schemas.microsoft.com/office/drawing/2014/main" id="{0D0CBD85-E47E-41CD-916D-039EC7466637}"/>
                  </a:ext>
                </a:extLst>
              </p:cNvPr>
              <p:cNvSpPr>
                <a:spLocks/>
              </p:cNvSpPr>
              <p:nvPr/>
            </p:nvSpPr>
            <p:spPr bwMode="auto">
              <a:xfrm>
                <a:off x="1215" y="955"/>
                <a:ext cx="260" cy="150"/>
              </a:xfrm>
              <a:custGeom>
                <a:avLst/>
                <a:gdLst>
                  <a:gd name="T0" fmla="*/ 0 w 260"/>
                  <a:gd name="T1" fmla="*/ 92 h 150"/>
                  <a:gd name="T2" fmla="*/ 161 w 260"/>
                  <a:gd name="T3" fmla="*/ 0 h 150"/>
                  <a:gd name="T4" fmla="*/ 260 w 260"/>
                  <a:gd name="T5" fmla="*/ 57 h 150"/>
                  <a:gd name="T6" fmla="*/ 99 w 260"/>
                  <a:gd name="T7" fmla="*/ 150 h 150"/>
                  <a:gd name="T8" fmla="*/ 0 w 260"/>
                  <a:gd name="T9" fmla="*/ 92 h 150"/>
                </a:gdLst>
                <a:ahLst/>
                <a:cxnLst>
                  <a:cxn ang="0">
                    <a:pos x="T0" y="T1"/>
                  </a:cxn>
                  <a:cxn ang="0">
                    <a:pos x="T2" y="T3"/>
                  </a:cxn>
                  <a:cxn ang="0">
                    <a:pos x="T4" y="T5"/>
                  </a:cxn>
                  <a:cxn ang="0">
                    <a:pos x="T6" y="T7"/>
                  </a:cxn>
                  <a:cxn ang="0">
                    <a:pos x="T8" y="T9"/>
                  </a:cxn>
                </a:cxnLst>
                <a:rect l="0" t="0" r="r" b="b"/>
                <a:pathLst>
                  <a:path w="260" h="150">
                    <a:moveTo>
                      <a:pt x="0" y="92"/>
                    </a:moveTo>
                    <a:lnTo>
                      <a:pt x="161" y="0"/>
                    </a:lnTo>
                    <a:lnTo>
                      <a:pt x="260" y="57"/>
                    </a:lnTo>
                    <a:lnTo>
                      <a:pt x="99" y="150"/>
                    </a:lnTo>
                    <a:lnTo>
                      <a:pt x="0" y="9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36" name="Freeform 940">
                <a:extLst>
                  <a:ext uri="{FF2B5EF4-FFF2-40B4-BE49-F238E27FC236}">
                    <a16:creationId xmlns:a16="http://schemas.microsoft.com/office/drawing/2014/main" id="{F0D11F06-80BE-41BF-970F-096CA9F3DD87}"/>
                  </a:ext>
                </a:extLst>
              </p:cNvPr>
              <p:cNvSpPr>
                <a:spLocks/>
              </p:cNvSpPr>
              <p:nvPr/>
            </p:nvSpPr>
            <p:spPr bwMode="auto">
              <a:xfrm>
                <a:off x="1236" y="968"/>
                <a:ext cx="149" cy="86"/>
              </a:xfrm>
              <a:custGeom>
                <a:avLst/>
                <a:gdLst>
                  <a:gd name="T0" fmla="*/ 1 w 105"/>
                  <a:gd name="T1" fmla="*/ 59 h 61"/>
                  <a:gd name="T2" fmla="*/ 1 w 105"/>
                  <a:gd name="T3" fmla="*/ 57 h 61"/>
                  <a:gd name="T4" fmla="*/ 99 w 105"/>
                  <a:gd name="T5" fmla="*/ 0 h 61"/>
                  <a:gd name="T6" fmla="*/ 101 w 105"/>
                  <a:gd name="T7" fmla="*/ 0 h 61"/>
                  <a:gd name="T8" fmla="*/ 105 w 105"/>
                  <a:gd name="T9" fmla="*/ 2 h 61"/>
                  <a:gd name="T10" fmla="*/ 105 w 105"/>
                  <a:gd name="T11" fmla="*/ 4 h 61"/>
                  <a:gd name="T12" fmla="*/ 6 w 105"/>
                  <a:gd name="T13" fmla="*/ 61 h 61"/>
                  <a:gd name="T14" fmla="*/ 4 w 105"/>
                  <a:gd name="T15" fmla="*/ 61 h 61"/>
                  <a:gd name="T16" fmla="*/ 1 w 105"/>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 y="59"/>
                    </a:moveTo>
                    <a:cubicBezTo>
                      <a:pt x="0" y="58"/>
                      <a:pt x="0" y="58"/>
                      <a:pt x="1" y="57"/>
                    </a:cubicBezTo>
                    <a:cubicBezTo>
                      <a:pt x="99" y="0"/>
                      <a:pt x="99" y="0"/>
                      <a:pt x="99" y="0"/>
                    </a:cubicBezTo>
                    <a:cubicBezTo>
                      <a:pt x="100" y="0"/>
                      <a:pt x="101" y="0"/>
                      <a:pt x="101" y="0"/>
                    </a:cubicBezTo>
                    <a:cubicBezTo>
                      <a:pt x="105" y="2"/>
                      <a:pt x="105" y="2"/>
                      <a:pt x="105" y="2"/>
                    </a:cubicBezTo>
                    <a:cubicBezTo>
                      <a:pt x="105" y="3"/>
                      <a:pt x="105" y="3"/>
                      <a:pt x="105" y="4"/>
                    </a:cubicBezTo>
                    <a:cubicBezTo>
                      <a:pt x="6" y="61"/>
                      <a:pt x="6" y="61"/>
                      <a:pt x="6" y="61"/>
                    </a:cubicBezTo>
                    <a:cubicBezTo>
                      <a:pt x="6" y="61"/>
                      <a:pt x="5" y="61"/>
                      <a:pt x="4" y="61"/>
                    </a:cubicBezTo>
                    <a:lnTo>
                      <a:pt x="1" y="59"/>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37" name="Freeform 941">
                <a:extLst>
                  <a:ext uri="{FF2B5EF4-FFF2-40B4-BE49-F238E27FC236}">
                    <a16:creationId xmlns:a16="http://schemas.microsoft.com/office/drawing/2014/main" id="{9BEBE152-D3D5-463F-BDF0-DF6826BB31C8}"/>
                  </a:ext>
                </a:extLst>
              </p:cNvPr>
              <p:cNvSpPr>
                <a:spLocks noEditPoints="1"/>
              </p:cNvSpPr>
              <p:nvPr/>
            </p:nvSpPr>
            <p:spPr bwMode="auto">
              <a:xfrm>
                <a:off x="1236" y="966"/>
                <a:ext cx="150" cy="88"/>
              </a:xfrm>
              <a:custGeom>
                <a:avLst/>
                <a:gdLst>
                  <a:gd name="T0" fmla="*/ 4 w 106"/>
                  <a:gd name="T1" fmla="*/ 62 h 62"/>
                  <a:gd name="T2" fmla="*/ 1 w 106"/>
                  <a:gd name="T3" fmla="*/ 60 h 62"/>
                  <a:gd name="T4" fmla="*/ 1 w 106"/>
                  <a:gd name="T5" fmla="*/ 60 h 62"/>
                  <a:gd name="T6" fmla="*/ 0 w 106"/>
                  <a:gd name="T7" fmla="*/ 59 h 62"/>
                  <a:gd name="T8" fmla="*/ 0 w 106"/>
                  <a:gd name="T9" fmla="*/ 59 h 62"/>
                  <a:gd name="T10" fmla="*/ 1 w 106"/>
                  <a:gd name="T11" fmla="*/ 58 h 62"/>
                  <a:gd name="T12" fmla="*/ 1 w 106"/>
                  <a:gd name="T13" fmla="*/ 58 h 62"/>
                  <a:gd name="T14" fmla="*/ 99 w 106"/>
                  <a:gd name="T15" fmla="*/ 1 h 62"/>
                  <a:gd name="T16" fmla="*/ 100 w 106"/>
                  <a:gd name="T17" fmla="*/ 0 h 62"/>
                  <a:gd name="T18" fmla="*/ 100 w 106"/>
                  <a:gd name="T19" fmla="*/ 0 h 62"/>
                  <a:gd name="T20" fmla="*/ 102 w 106"/>
                  <a:gd name="T21" fmla="*/ 1 h 62"/>
                  <a:gd name="T22" fmla="*/ 102 w 106"/>
                  <a:gd name="T23" fmla="*/ 1 h 62"/>
                  <a:gd name="T24" fmla="*/ 105 w 106"/>
                  <a:gd name="T25" fmla="*/ 3 h 62"/>
                  <a:gd name="T26" fmla="*/ 106 w 106"/>
                  <a:gd name="T27" fmla="*/ 4 h 62"/>
                  <a:gd name="T28" fmla="*/ 106 w 106"/>
                  <a:gd name="T29" fmla="*/ 4 h 62"/>
                  <a:gd name="T30" fmla="*/ 105 w 106"/>
                  <a:gd name="T31" fmla="*/ 5 h 62"/>
                  <a:gd name="T32" fmla="*/ 105 w 106"/>
                  <a:gd name="T33" fmla="*/ 5 h 62"/>
                  <a:gd name="T34" fmla="*/ 7 w 106"/>
                  <a:gd name="T35" fmla="*/ 62 h 62"/>
                  <a:gd name="T36" fmla="*/ 5 w 106"/>
                  <a:gd name="T37" fmla="*/ 62 h 62"/>
                  <a:gd name="T38" fmla="*/ 5 w 106"/>
                  <a:gd name="T39" fmla="*/ 62 h 62"/>
                  <a:gd name="T40" fmla="*/ 4 w 106"/>
                  <a:gd name="T41" fmla="*/ 62 h 62"/>
                  <a:gd name="T42" fmla="*/ 5 w 106"/>
                  <a:gd name="T43" fmla="*/ 61 h 62"/>
                  <a:gd name="T44" fmla="*/ 5 w 106"/>
                  <a:gd name="T45" fmla="*/ 61 h 62"/>
                  <a:gd name="T46" fmla="*/ 5 w 106"/>
                  <a:gd name="T47" fmla="*/ 61 h 62"/>
                  <a:gd name="T48" fmla="*/ 6 w 106"/>
                  <a:gd name="T49" fmla="*/ 61 h 62"/>
                  <a:gd name="T50" fmla="*/ 6 w 106"/>
                  <a:gd name="T51" fmla="*/ 61 h 62"/>
                  <a:gd name="T52" fmla="*/ 104 w 106"/>
                  <a:gd name="T53" fmla="*/ 4 h 62"/>
                  <a:gd name="T54" fmla="*/ 105 w 106"/>
                  <a:gd name="T55" fmla="*/ 4 h 62"/>
                  <a:gd name="T56" fmla="*/ 104 w 106"/>
                  <a:gd name="T57" fmla="*/ 4 h 62"/>
                  <a:gd name="T58" fmla="*/ 101 w 106"/>
                  <a:gd name="T59" fmla="*/ 2 h 62"/>
                  <a:gd name="T60" fmla="*/ 100 w 106"/>
                  <a:gd name="T61" fmla="*/ 2 h 62"/>
                  <a:gd name="T62" fmla="*/ 100 w 106"/>
                  <a:gd name="T63" fmla="*/ 2 h 62"/>
                  <a:gd name="T64" fmla="*/ 100 w 106"/>
                  <a:gd name="T65" fmla="*/ 2 h 62"/>
                  <a:gd name="T66" fmla="*/ 100 w 106"/>
                  <a:gd name="T67" fmla="*/ 2 h 62"/>
                  <a:gd name="T68" fmla="*/ 1 w 106"/>
                  <a:gd name="T69" fmla="*/ 59 h 62"/>
                  <a:gd name="T70" fmla="*/ 1 w 106"/>
                  <a:gd name="T71" fmla="*/ 59 h 62"/>
                  <a:gd name="T72" fmla="*/ 1 w 106"/>
                  <a:gd name="T73" fmla="*/ 60 h 62"/>
                  <a:gd name="T74" fmla="*/ 1 w 106"/>
                  <a:gd name="T75" fmla="*/ 59 h 62"/>
                  <a:gd name="T76" fmla="*/ 5 w 106"/>
                  <a:gd name="T77"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62">
                    <a:moveTo>
                      <a:pt x="4" y="62"/>
                    </a:moveTo>
                    <a:cubicBezTo>
                      <a:pt x="1" y="60"/>
                      <a:pt x="1" y="60"/>
                      <a:pt x="1" y="60"/>
                    </a:cubicBezTo>
                    <a:cubicBezTo>
                      <a:pt x="1" y="60"/>
                      <a:pt x="1" y="60"/>
                      <a:pt x="1" y="60"/>
                    </a:cubicBezTo>
                    <a:cubicBezTo>
                      <a:pt x="0" y="60"/>
                      <a:pt x="0" y="59"/>
                      <a:pt x="0" y="59"/>
                    </a:cubicBezTo>
                    <a:cubicBezTo>
                      <a:pt x="0" y="59"/>
                      <a:pt x="0" y="59"/>
                      <a:pt x="0" y="59"/>
                    </a:cubicBezTo>
                    <a:cubicBezTo>
                      <a:pt x="0" y="58"/>
                      <a:pt x="0" y="58"/>
                      <a:pt x="1" y="58"/>
                    </a:cubicBezTo>
                    <a:cubicBezTo>
                      <a:pt x="1" y="58"/>
                      <a:pt x="1" y="58"/>
                      <a:pt x="1" y="58"/>
                    </a:cubicBezTo>
                    <a:cubicBezTo>
                      <a:pt x="99" y="1"/>
                      <a:pt x="99" y="1"/>
                      <a:pt x="99" y="1"/>
                    </a:cubicBezTo>
                    <a:cubicBezTo>
                      <a:pt x="99" y="1"/>
                      <a:pt x="100" y="0"/>
                      <a:pt x="100" y="0"/>
                    </a:cubicBezTo>
                    <a:cubicBezTo>
                      <a:pt x="100" y="0"/>
                      <a:pt x="100" y="0"/>
                      <a:pt x="100" y="0"/>
                    </a:cubicBezTo>
                    <a:cubicBezTo>
                      <a:pt x="101" y="0"/>
                      <a:pt x="101" y="1"/>
                      <a:pt x="102" y="1"/>
                    </a:cubicBezTo>
                    <a:cubicBezTo>
                      <a:pt x="102" y="1"/>
                      <a:pt x="102" y="1"/>
                      <a:pt x="102" y="1"/>
                    </a:cubicBezTo>
                    <a:cubicBezTo>
                      <a:pt x="105" y="3"/>
                      <a:pt x="105" y="3"/>
                      <a:pt x="105" y="3"/>
                    </a:cubicBezTo>
                    <a:cubicBezTo>
                      <a:pt x="106" y="3"/>
                      <a:pt x="106" y="3"/>
                      <a:pt x="106" y="4"/>
                    </a:cubicBezTo>
                    <a:cubicBezTo>
                      <a:pt x="106" y="4"/>
                      <a:pt x="106" y="4"/>
                      <a:pt x="106" y="4"/>
                    </a:cubicBezTo>
                    <a:cubicBezTo>
                      <a:pt x="106" y="5"/>
                      <a:pt x="106" y="5"/>
                      <a:pt x="105" y="5"/>
                    </a:cubicBezTo>
                    <a:cubicBezTo>
                      <a:pt x="105" y="5"/>
                      <a:pt x="105" y="5"/>
                      <a:pt x="105" y="5"/>
                    </a:cubicBezTo>
                    <a:cubicBezTo>
                      <a:pt x="7" y="62"/>
                      <a:pt x="7" y="62"/>
                      <a:pt x="7" y="62"/>
                    </a:cubicBezTo>
                    <a:cubicBezTo>
                      <a:pt x="6" y="62"/>
                      <a:pt x="6" y="62"/>
                      <a:pt x="5" y="62"/>
                    </a:cubicBezTo>
                    <a:cubicBezTo>
                      <a:pt x="5" y="62"/>
                      <a:pt x="5" y="62"/>
                      <a:pt x="5" y="62"/>
                    </a:cubicBezTo>
                    <a:cubicBezTo>
                      <a:pt x="5" y="62"/>
                      <a:pt x="4" y="62"/>
                      <a:pt x="4" y="62"/>
                    </a:cubicBezTo>
                    <a:close/>
                    <a:moveTo>
                      <a:pt x="5" y="61"/>
                    </a:moveTo>
                    <a:cubicBezTo>
                      <a:pt x="5" y="61"/>
                      <a:pt x="5" y="61"/>
                      <a:pt x="5" y="61"/>
                    </a:cubicBezTo>
                    <a:cubicBezTo>
                      <a:pt x="5" y="61"/>
                      <a:pt x="5" y="61"/>
                      <a:pt x="5" y="61"/>
                    </a:cubicBezTo>
                    <a:cubicBezTo>
                      <a:pt x="6" y="61"/>
                      <a:pt x="6" y="61"/>
                      <a:pt x="6" y="61"/>
                    </a:cubicBezTo>
                    <a:cubicBezTo>
                      <a:pt x="6" y="61"/>
                      <a:pt x="6" y="61"/>
                      <a:pt x="6" y="61"/>
                    </a:cubicBezTo>
                    <a:cubicBezTo>
                      <a:pt x="104" y="4"/>
                      <a:pt x="104" y="4"/>
                      <a:pt x="104" y="4"/>
                    </a:cubicBezTo>
                    <a:cubicBezTo>
                      <a:pt x="105" y="4"/>
                      <a:pt x="105" y="4"/>
                      <a:pt x="105" y="4"/>
                    </a:cubicBezTo>
                    <a:cubicBezTo>
                      <a:pt x="104" y="4"/>
                      <a:pt x="104" y="4"/>
                      <a:pt x="104" y="4"/>
                    </a:cubicBezTo>
                    <a:cubicBezTo>
                      <a:pt x="101" y="2"/>
                      <a:pt x="101" y="2"/>
                      <a:pt x="101" y="2"/>
                    </a:cubicBezTo>
                    <a:cubicBezTo>
                      <a:pt x="101" y="2"/>
                      <a:pt x="101" y="2"/>
                      <a:pt x="100" y="2"/>
                    </a:cubicBezTo>
                    <a:cubicBezTo>
                      <a:pt x="100" y="2"/>
                      <a:pt x="100" y="2"/>
                      <a:pt x="100" y="2"/>
                    </a:cubicBezTo>
                    <a:cubicBezTo>
                      <a:pt x="100" y="2"/>
                      <a:pt x="100" y="2"/>
                      <a:pt x="100" y="2"/>
                    </a:cubicBezTo>
                    <a:cubicBezTo>
                      <a:pt x="100" y="2"/>
                      <a:pt x="100" y="2"/>
                      <a:pt x="100" y="2"/>
                    </a:cubicBezTo>
                    <a:cubicBezTo>
                      <a:pt x="1" y="59"/>
                      <a:pt x="1" y="59"/>
                      <a:pt x="1" y="59"/>
                    </a:cubicBezTo>
                    <a:cubicBezTo>
                      <a:pt x="1" y="59"/>
                      <a:pt x="1" y="59"/>
                      <a:pt x="1" y="59"/>
                    </a:cubicBezTo>
                    <a:cubicBezTo>
                      <a:pt x="1" y="60"/>
                      <a:pt x="1" y="60"/>
                      <a:pt x="1" y="60"/>
                    </a:cubicBezTo>
                    <a:cubicBezTo>
                      <a:pt x="1" y="59"/>
                      <a:pt x="1" y="59"/>
                      <a:pt x="1" y="59"/>
                    </a:cubicBezTo>
                    <a:cubicBezTo>
                      <a:pt x="5" y="61"/>
                      <a:pt x="5" y="61"/>
                      <a:pt x="5" y="6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38" name="Freeform 942">
                <a:extLst>
                  <a:ext uri="{FF2B5EF4-FFF2-40B4-BE49-F238E27FC236}">
                    <a16:creationId xmlns:a16="http://schemas.microsoft.com/office/drawing/2014/main" id="{DD6CD8C8-BFD4-4B26-A0CD-566F98527AA8}"/>
                  </a:ext>
                </a:extLst>
              </p:cNvPr>
              <p:cNvSpPr>
                <a:spLocks/>
              </p:cNvSpPr>
              <p:nvPr/>
            </p:nvSpPr>
            <p:spPr bwMode="auto">
              <a:xfrm>
                <a:off x="1249" y="1051"/>
                <a:ext cx="15" cy="9"/>
              </a:xfrm>
              <a:custGeom>
                <a:avLst/>
                <a:gdLst>
                  <a:gd name="T0" fmla="*/ 1 w 11"/>
                  <a:gd name="T1" fmla="*/ 4 h 6"/>
                  <a:gd name="T2" fmla="*/ 1 w 11"/>
                  <a:gd name="T3" fmla="*/ 2 h 6"/>
                  <a:gd name="T4" fmla="*/ 4 w 11"/>
                  <a:gd name="T5" fmla="*/ 0 h 6"/>
                  <a:gd name="T6" fmla="*/ 7 w 11"/>
                  <a:gd name="T7" fmla="*/ 0 h 6"/>
                  <a:gd name="T8" fmla="*/ 11 w 11"/>
                  <a:gd name="T9" fmla="*/ 3 h 6"/>
                  <a:gd name="T10" fmla="*/ 11 w 11"/>
                  <a:gd name="T11" fmla="*/ 4 h 6"/>
                  <a:gd name="T12" fmla="*/ 7 w 11"/>
                  <a:gd name="T13" fmla="*/ 6 h 6"/>
                  <a:gd name="T14" fmla="*/ 5 w 11"/>
                  <a:gd name="T15" fmla="*/ 6 h 6"/>
                  <a:gd name="T16" fmla="*/ 1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 y="4"/>
                    </a:moveTo>
                    <a:cubicBezTo>
                      <a:pt x="0" y="3"/>
                      <a:pt x="0" y="3"/>
                      <a:pt x="1" y="2"/>
                    </a:cubicBezTo>
                    <a:cubicBezTo>
                      <a:pt x="4" y="0"/>
                      <a:pt x="4" y="0"/>
                      <a:pt x="4" y="0"/>
                    </a:cubicBezTo>
                    <a:cubicBezTo>
                      <a:pt x="5" y="0"/>
                      <a:pt x="6" y="0"/>
                      <a:pt x="7" y="0"/>
                    </a:cubicBezTo>
                    <a:cubicBezTo>
                      <a:pt x="11" y="3"/>
                      <a:pt x="11" y="3"/>
                      <a:pt x="11" y="3"/>
                    </a:cubicBezTo>
                    <a:cubicBezTo>
                      <a:pt x="11" y="3"/>
                      <a:pt x="11" y="4"/>
                      <a:pt x="11" y="4"/>
                    </a:cubicBezTo>
                    <a:cubicBezTo>
                      <a:pt x="7" y="6"/>
                      <a:pt x="7" y="6"/>
                      <a:pt x="7" y="6"/>
                    </a:cubicBezTo>
                    <a:cubicBezTo>
                      <a:pt x="6" y="6"/>
                      <a:pt x="5" y="6"/>
                      <a:pt x="5" y="6"/>
                    </a:cubicBezTo>
                    <a:lnTo>
                      <a:pt x="1"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39" name="Freeform 943">
                <a:extLst>
                  <a:ext uri="{FF2B5EF4-FFF2-40B4-BE49-F238E27FC236}">
                    <a16:creationId xmlns:a16="http://schemas.microsoft.com/office/drawing/2014/main" id="{783EB4DE-C6EA-4DFB-9060-B1428DF1D351}"/>
                  </a:ext>
                </a:extLst>
              </p:cNvPr>
              <p:cNvSpPr>
                <a:spLocks noEditPoints="1"/>
              </p:cNvSpPr>
              <p:nvPr/>
            </p:nvSpPr>
            <p:spPr bwMode="auto">
              <a:xfrm>
                <a:off x="1249" y="1050"/>
                <a:ext cx="17" cy="11"/>
              </a:xfrm>
              <a:custGeom>
                <a:avLst/>
                <a:gdLst>
                  <a:gd name="T0" fmla="*/ 4 w 12"/>
                  <a:gd name="T1" fmla="*/ 8 h 8"/>
                  <a:gd name="T2" fmla="*/ 0 w 12"/>
                  <a:gd name="T3" fmla="*/ 5 h 8"/>
                  <a:gd name="T4" fmla="*/ 1 w 12"/>
                  <a:gd name="T5" fmla="*/ 5 h 8"/>
                  <a:gd name="T6" fmla="*/ 0 w 12"/>
                  <a:gd name="T7" fmla="*/ 5 h 8"/>
                  <a:gd name="T8" fmla="*/ 0 w 12"/>
                  <a:gd name="T9" fmla="*/ 4 h 8"/>
                  <a:gd name="T10" fmla="*/ 0 w 12"/>
                  <a:gd name="T11" fmla="*/ 4 h 8"/>
                  <a:gd name="T12" fmla="*/ 0 w 12"/>
                  <a:gd name="T13" fmla="*/ 3 h 8"/>
                  <a:gd name="T14" fmla="*/ 0 w 12"/>
                  <a:gd name="T15" fmla="*/ 3 h 8"/>
                  <a:gd name="T16" fmla="*/ 4 w 12"/>
                  <a:gd name="T17" fmla="*/ 1 h 8"/>
                  <a:gd name="T18" fmla="*/ 5 w 12"/>
                  <a:gd name="T19" fmla="*/ 0 h 8"/>
                  <a:gd name="T20" fmla="*/ 5 w 12"/>
                  <a:gd name="T21" fmla="*/ 0 h 8"/>
                  <a:gd name="T22" fmla="*/ 7 w 12"/>
                  <a:gd name="T23" fmla="*/ 1 h 8"/>
                  <a:gd name="T24" fmla="*/ 7 w 12"/>
                  <a:gd name="T25" fmla="*/ 1 h 8"/>
                  <a:gd name="T26" fmla="*/ 11 w 12"/>
                  <a:gd name="T27" fmla="*/ 3 h 8"/>
                  <a:gd name="T28" fmla="*/ 12 w 12"/>
                  <a:gd name="T29" fmla="*/ 4 h 8"/>
                  <a:gd name="T30" fmla="*/ 12 w 12"/>
                  <a:gd name="T31" fmla="*/ 4 h 8"/>
                  <a:gd name="T32" fmla="*/ 11 w 12"/>
                  <a:gd name="T33" fmla="*/ 6 h 8"/>
                  <a:gd name="T34" fmla="*/ 11 w 12"/>
                  <a:gd name="T35" fmla="*/ 6 h 8"/>
                  <a:gd name="T36" fmla="*/ 7 w 12"/>
                  <a:gd name="T37" fmla="*/ 8 h 8"/>
                  <a:gd name="T38" fmla="*/ 6 w 12"/>
                  <a:gd name="T39" fmla="*/ 8 h 8"/>
                  <a:gd name="T40" fmla="*/ 6 w 12"/>
                  <a:gd name="T41" fmla="*/ 8 h 8"/>
                  <a:gd name="T42" fmla="*/ 4 w 12"/>
                  <a:gd name="T43" fmla="*/ 8 h 8"/>
                  <a:gd name="T44" fmla="*/ 5 w 12"/>
                  <a:gd name="T45" fmla="*/ 6 h 8"/>
                  <a:gd name="T46" fmla="*/ 6 w 12"/>
                  <a:gd name="T47" fmla="*/ 7 h 8"/>
                  <a:gd name="T48" fmla="*/ 6 w 12"/>
                  <a:gd name="T49" fmla="*/ 7 h 8"/>
                  <a:gd name="T50" fmla="*/ 7 w 12"/>
                  <a:gd name="T51" fmla="*/ 6 h 8"/>
                  <a:gd name="T52" fmla="*/ 7 w 12"/>
                  <a:gd name="T53" fmla="*/ 6 h 8"/>
                  <a:gd name="T54" fmla="*/ 10 w 12"/>
                  <a:gd name="T55" fmla="*/ 4 h 8"/>
                  <a:gd name="T56" fmla="*/ 10 w 12"/>
                  <a:gd name="T57" fmla="*/ 4 h 8"/>
                  <a:gd name="T58" fmla="*/ 10 w 12"/>
                  <a:gd name="T59" fmla="*/ 4 h 8"/>
                  <a:gd name="T60" fmla="*/ 6 w 12"/>
                  <a:gd name="T61" fmla="*/ 2 h 8"/>
                  <a:gd name="T62" fmla="*/ 5 w 12"/>
                  <a:gd name="T63" fmla="*/ 2 h 8"/>
                  <a:gd name="T64" fmla="*/ 5 w 12"/>
                  <a:gd name="T65" fmla="*/ 2 h 8"/>
                  <a:gd name="T66" fmla="*/ 5 w 12"/>
                  <a:gd name="T67" fmla="*/ 2 h 8"/>
                  <a:gd name="T68" fmla="*/ 5 w 12"/>
                  <a:gd name="T69" fmla="*/ 2 h 8"/>
                  <a:gd name="T70" fmla="*/ 1 w 12"/>
                  <a:gd name="T71" fmla="*/ 4 h 8"/>
                  <a:gd name="T72" fmla="*/ 1 w 12"/>
                  <a:gd name="T73" fmla="*/ 4 h 8"/>
                  <a:gd name="T74" fmla="*/ 1 w 12"/>
                  <a:gd name="T75" fmla="*/ 4 h 8"/>
                  <a:gd name="T76" fmla="*/ 5 w 12"/>
                  <a:gd name="T7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8">
                    <a:moveTo>
                      <a:pt x="4" y="8"/>
                    </a:moveTo>
                    <a:cubicBezTo>
                      <a:pt x="0" y="5"/>
                      <a:pt x="0" y="5"/>
                      <a:pt x="0" y="5"/>
                    </a:cubicBezTo>
                    <a:cubicBezTo>
                      <a:pt x="1" y="5"/>
                      <a:pt x="1" y="5"/>
                      <a:pt x="1" y="5"/>
                    </a:cubicBezTo>
                    <a:cubicBezTo>
                      <a:pt x="0" y="5"/>
                      <a:pt x="0" y="5"/>
                      <a:pt x="0" y="5"/>
                    </a:cubicBezTo>
                    <a:cubicBezTo>
                      <a:pt x="0" y="5"/>
                      <a:pt x="0" y="5"/>
                      <a:pt x="0" y="4"/>
                    </a:cubicBezTo>
                    <a:cubicBezTo>
                      <a:pt x="0" y="4"/>
                      <a:pt x="0" y="4"/>
                      <a:pt x="0" y="4"/>
                    </a:cubicBezTo>
                    <a:cubicBezTo>
                      <a:pt x="0" y="4"/>
                      <a:pt x="0" y="3"/>
                      <a:pt x="0" y="3"/>
                    </a:cubicBezTo>
                    <a:cubicBezTo>
                      <a:pt x="0" y="3"/>
                      <a:pt x="0" y="3"/>
                      <a:pt x="0" y="3"/>
                    </a:cubicBezTo>
                    <a:cubicBezTo>
                      <a:pt x="4" y="1"/>
                      <a:pt x="4" y="1"/>
                      <a:pt x="4" y="1"/>
                    </a:cubicBezTo>
                    <a:cubicBezTo>
                      <a:pt x="4" y="0"/>
                      <a:pt x="5" y="0"/>
                      <a:pt x="5" y="0"/>
                    </a:cubicBezTo>
                    <a:cubicBezTo>
                      <a:pt x="5" y="0"/>
                      <a:pt x="5" y="0"/>
                      <a:pt x="5" y="0"/>
                    </a:cubicBezTo>
                    <a:cubicBezTo>
                      <a:pt x="6" y="0"/>
                      <a:pt x="6" y="1"/>
                      <a:pt x="7" y="1"/>
                    </a:cubicBezTo>
                    <a:cubicBezTo>
                      <a:pt x="7" y="1"/>
                      <a:pt x="7" y="1"/>
                      <a:pt x="7" y="1"/>
                    </a:cubicBezTo>
                    <a:cubicBezTo>
                      <a:pt x="11" y="3"/>
                      <a:pt x="11" y="3"/>
                      <a:pt x="11" y="3"/>
                    </a:cubicBezTo>
                    <a:cubicBezTo>
                      <a:pt x="11" y="3"/>
                      <a:pt x="12" y="4"/>
                      <a:pt x="12" y="4"/>
                    </a:cubicBezTo>
                    <a:cubicBezTo>
                      <a:pt x="12" y="4"/>
                      <a:pt x="12" y="4"/>
                      <a:pt x="12" y="4"/>
                    </a:cubicBezTo>
                    <a:cubicBezTo>
                      <a:pt x="12" y="5"/>
                      <a:pt x="11" y="5"/>
                      <a:pt x="11" y="6"/>
                    </a:cubicBezTo>
                    <a:cubicBezTo>
                      <a:pt x="11" y="6"/>
                      <a:pt x="11" y="6"/>
                      <a:pt x="11" y="6"/>
                    </a:cubicBezTo>
                    <a:cubicBezTo>
                      <a:pt x="7" y="8"/>
                      <a:pt x="7" y="8"/>
                      <a:pt x="7" y="8"/>
                    </a:cubicBezTo>
                    <a:cubicBezTo>
                      <a:pt x="7" y="8"/>
                      <a:pt x="6" y="8"/>
                      <a:pt x="6" y="8"/>
                    </a:cubicBezTo>
                    <a:cubicBezTo>
                      <a:pt x="6" y="8"/>
                      <a:pt x="6" y="8"/>
                      <a:pt x="6" y="8"/>
                    </a:cubicBezTo>
                    <a:cubicBezTo>
                      <a:pt x="5" y="8"/>
                      <a:pt x="5" y="8"/>
                      <a:pt x="4" y="8"/>
                    </a:cubicBezTo>
                    <a:close/>
                    <a:moveTo>
                      <a:pt x="5" y="6"/>
                    </a:moveTo>
                    <a:cubicBezTo>
                      <a:pt x="5" y="6"/>
                      <a:pt x="6" y="7"/>
                      <a:pt x="6" y="7"/>
                    </a:cubicBezTo>
                    <a:cubicBezTo>
                      <a:pt x="6" y="7"/>
                      <a:pt x="6" y="7"/>
                      <a:pt x="6" y="7"/>
                    </a:cubicBezTo>
                    <a:cubicBezTo>
                      <a:pt x="6" y="7"/>
                      <a:pt x="6" y="7"/>
                      <a:pt x="7" y="6"/>
                    </a:cubicBezTo>
                    <a:cubicBezTo>
                      <a:pt x="7" y="6"/>
                      <a:pt x="7" y="6"/>
                      <a:pt x="7" y="6"/>
                    </a:cubicBezTo>
                    <a:cubicBezTo>
                      <a:pt x="10" y="4"/>
                      <a:pt x="10" y="4"/>
                      <a:pt x="10" y="4"/>
                    </a:cubicBezTo>
                    <a:cubicBezTo>
                      <a:pt x="10" y="4"/>
                      <a:pt x="10" y="4"/>
                      <a:pt x="10" y="4"/>
                    </a:cubicBezTo>
                    <a:cubicBezTo>
                      <a:pt x="10" y="4"/>
                      <a:pt x="10" y="4"/>
                      <a:pt x="10" y="4"/>
                    </a:cubicBezTo>
                    <a:cubicBezTo>
                      <a:pt x="6" y="2"/>
                      <a:pt x="6" y="2"/>
                      <a:pt x="6" y="2"/>
                    </a:cubicBezTo>
                    <a:cubicBezTo>
                      <a:pt x="6" y="2"/>
                      <a:pt x="6" y="2"/>
                      <a:pt x="5" y="2"/>
                    </a:cubicBezTo>
                    <a:cubicBezTo>
                      <a:pt x="5" y="2"/>
                      <a:pt x="5" y="2"/>
                      <a:pt x="5" y="2"/>
                    </a:cubicBezTo>
                    <a:cubicBezTo>
                      <a:pt x="5" y="2"/>
                      <a:pt x="5" y="2"/>
                      <a:pt x="5" y="2"/>
                    </a:cubicBezTo>
                    <a:cubicBezTo>
                      <a:pt x="5" y="2"/>
                      <a:pt x="5" y="2"/>
                      <a:pt x="5" y="2"/>
                    </a:cubicBezTo>
                    <a:cubicBezTo>
                      <a:pt x="1" y="4"/>
                      <a:pt x="1" y="4"/>
                      <a:pt x="1" y="4"/>
                    </a:cubicBezTo>
                    <a:cubicBezTo>
                      <a:pt x="1" y="4"/>
                      <a:pt x="1" y="4"/>
                      <a:pt x="1" y="4"/>
                    </a:cubicBezTo>
                    <a:cubicBezTo>
                      <a:pt x="1" y="4"/>
                      <a:pt x="1" y="4"/>
                      <a:pt x="1" y="4"/>
                    </a:cubicBezTo>
                    <a:cubicBezTo>
                      <a:pt x="5" y="6"/>
                      <a:pt x="5" y="6"/>
                      <a:pt x="5"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0" name="Freeform 944">
                <a:extLst>
                  <a:ext uri="{FF2B5EF4-FFF2-40B4-BE49-F238E27FC236}">
                    <a16:creationId xmlns:a16="http://schemas.microsoft.com/office/drawing/2014/main" id="{73352EE4-F0F0-457F-A5F5-157EF99248F5}"/>
                  </a:ext>
                </a:extLst>
              </p:cNvPr>
              <p:cNvSpPr>
                <a:spLocks/>
              </p:cNvSpPr>
              <p:nvPr/>
            </p:nvSpPr>
            <p:spPr bwMode="auto">
              <a:xfrm>
                <a:off x="1303" y="1065"/>
                <a:ext cx="15" cy="10"/>
              </a:xfrm>
              <a:custGeom>
                <a:avLst/>
                <a:gdLst>
                  <a:gd name="T0" fmla="*/ 1 w 11"/>
                  <a:gd name="T1" fmla="*/ 4 h 7"/>
                  <a:gd name="T2" fmla="*/ 1 w 11"/>
                  <a:gd name="T3" fmla="*/ 3 h 7"/>
                  <a:gd name="T4" fmla="*/ 5 w 11"/>
                  <a:gd name="T5" fmla="*/ 1 h 7"/>
                  <a:gd name="T6" fmla="*/ 7 w 11"/>
                  <a:gd name="T7" fmla="*/ 1 h 7"/>
                  <a:gd name="T8" fmla="*/ 11 w 11"/>
                  <a:gd name="T9" fmla="*/ 3 h 7"/>
                  <a:gd name="T10" fmla="*/ 11 w 11"/>
                  <a:gd name="T11" fmla="*/ 4 h 7"/>
                  <a:gd name="T12" fmla="*/ 7 w 11"/>
                  <a:gd name="T13" fmla="*/ 6 h 7"/>
                  <a:gd name="T14" fmla="*/ 5 w 11"/>
                  <a:gd name="T15" fmla="*/ 6 h 7"/>
                  <a:gd name="T16" fmla="*/ 1 w 11"/>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 y="4"/>
                    </a:moveTo>
                    <a:cubicBezTo>
                      <a:pt x="0" y="4"/>
                      <a:pt x="0" y="3"/>
                      <a:pt x="1" y="3"/>
                    </a:cubicBezTo>
                    <a:cubicBezTo>
                      <a:pt x="5" y="1"/>
                      <a:pt x="5" y="1"/>
                      <a:pt x="5" y="1"/>
                    </a:cubicBezTo>
                    <a:cubicBezTo>
                      <a:pt x="5" y="0"/>
                      <a:pt x="6" y="0"/>
                      <a:pt x="7" y="1"/>
                    </a:cubicBezTo>
                    <a:cubicBezTo>
                      <a:pt x="11" y="3"/>
                      <a:pt x="11" y="3"/>
                      <a:pt x="11" y="3"/>
                    </a:cubicBezTo>
                    <a:cubicBezTo>
                      <a:pt x="11" y="3"/>
                      <a:pt x="11" y="4"/>
                      <a:pt x="11" y="4"/>
                    </a:cubicBezTo>
                    <a:cubicBezTo>
                      <a:pt x="7" y="6"/>
                      <a:pt x="7" y="6"/>
                      <a:pt x="7" y="6"/>
                    </a:cubicBezTo>
                    <a:cubicBezTo>
                      <a:pt x="7" y="7"/>
                      <a:pt x="6" y="7"/>
                      <a:pt x="5" y="6"/>
                    </a:cubicBezTo>
                    <a:lnTo>
                      <a:pt x="1"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1" name="Freeform 945">
                <a:extLst>
                  <a:ext uri="{FF2B5EF4-FFF2-40B4-BE49-F238E27FC236}">
                    <a16:creationId xmlns:a16="http://schemas.microsoft.com/office/drawing/2014/main" id="{93D84F11-E14C-4CBF-8813-79671973E58D}"/>
                  </a:ext>
                </a:extLst>
              </p:cNvPr>
              <p:cNvSpPr>
                <a:spLocks/>
              </p:cNvSpPr>
              <p:nvPr/>
            </p:nvSpPr>
            <p:spPr bwMode="auto">
              <a:xfrm>
                <a:off x="1303" y="1065"/>
                <a:ext cx="17" cy="10"/>
              </a:xfrm>
              <a:custGeom>
                <a:avLst/>
                <a:gdLst>
                  <a:gd name="T0" fmla="*/ 5 w 12"/>
                  <a:gd name="T1" fmla="*/ 7 h 7"/>
                  <a:gd name="T2" fmla="*/ 1 w 12"/>
                  <a:gd name="T3" fmla="*/ 5 h 7"/>
                  <a:gd name="T4" fmla="*/ 1 w 12"/>
                  <a:gd name="T5" fmla="*/ 4 h 7"/>
                  <a:gd name="T6" fmla="*/ 1 w 12"/>
                  <a:gd name="T7" fmla="*/ 3 h 7"/>
                  <a:gd name="T8" fmla="*/ 5 w 12"/>
                  <a:gd name="T9" fmla="*/ 6 h 7"/>
                  <a:gd name="T10" fmla="*/ 6 w 12"/>
                  <a:gd name="T11" fmla="*/ 6 h 7"/>
                  <a:gd name="T12" fmla="*/ 6 w 12"/>
                  <a:gd name="T13" fmla="*/ 6 h 7"/>
                  <a:gd name="T14" fmla="*/ 7 w 12"/>
                  <a:gd name="T15" fmla="*/ 6 h 7"/>
                  <a:gd name="T16" fmla="*/ 7 w 12"/>
                  <a:gd name="T17" fmla="*/ 6 h 7"/>
                  <a:gd name="T18" fmla="*/ 10 w 12"/>
                  <a:gd name="T19" fmla="*/ 4 h 7"/>
                  <a:gd name="T20" fmla="*/ 11 w 12"/>
                  <a:gd name="T21" fmla="*/ 4 h 7"/>
                  <a:gd name="T22" fmla="*/ 10 w 12"/>
                  <a:gd name="T23" fmla="*/ 4 h 7"/>
                  <a:gd name="T24" fmla="*/ 6 w 12"/>
                  <a:gd name="T25" fmla="*/ 1 h 7"/>
                  <a:gd name="T26" fmla="*/ 6 w 12"/>
                  <a:gd name="T27" fmla="*/ 1 h 7"/>
                  <a:gd name="T28" fmla="*/ 6 w 12"/>
                  <a:gd name="T29" fmla="*/ 1 h 7"/>
                  <a:gd name="T30" fmla="*/ 5 w 12"/>
                  <a:gd name="T31" fmla="*/ 1 h 7"/>
                  <a:gd name="T32" fmla="*/ 5 w 12"/>
                  <a:gd name="T33" fmla="*/ 1 h 7"/>
                  <a:gd name="T34" fmla="*/ 1 w 12"/>
                  <a:gd name="T35" fmla="*/ 3 h 7"/>
                  <a:gd name="T36" fmla="*/ 1 w 12"/>
                  <a:gd name="T37" fmla="*/ 3 h 7"/>
                  <a:gd name="T38" fmla="*/ 1 w 12"/>
                  <a:gd name="T39" fmla="*/ 4 h 7"/>
                  <a:gd name="T40" fmla="*/ 1 w 12"/>
                  <a:gd name="T41" fmla="*/ 5 h 7"/>
                  <a:gd name="T42" fmla="*/ 0 w 12"/>
                  <a:gd name="T43" fmla="*/ 3 h 7"/>
                  <a:gd name="T44" fmla="*/ 0 w 12"/>
                  <a:gd name="T45" fmla="*/ 3 h 7"/>
                  <a:gd name="T46" fmla="*/ 1 w 12"/>
                  <a:gd name="T47" fmla="*/ 2 h 7"/>
                  <a:gd name="T48" fmla="*/ 1 w 12"/>
                  <a:gd name="T49" fmla="*/ 2 h 7"/>
                  <a:gd name="T50" fmla="*/ 4 w 12"/>
                  <a:gd name="T51" fmla="*/ 0 h 7"/>
                  <a:gd name="T52" fmla="*/ 6 w 12"/>
                  <a:gd name="T53" fmla="*/ 0 h 7"/>
                  <a:gd name="T54" fmla="*/ 6 w 12"/>
                  <a:gd name="T55" fmla="*/ 0 h 7"/>
                  <a:gd name="T56" fmla="*/ 7 w 12"/>
                  <a:gd name="T57" fmla="*/ 0 h 7"/>
                  <a:gd name="T58" fmla="*/ 7 w 12"/>
                  <a:gd name="T59" fmla="*/ 0 h 7"/>
                  <a:gd name="T60" fmla="*/ 11 w 12"/>
                  <a:gd name="T61" fmla="*/ 2 h 7"/>
                  <a:gd name="T62" fmla="*/ 12 w 12"/>
                  <a:gd name="T63" fmla="*/ 4 h 7"/>
                  <a:gd name="T64" fmla="*/ 12 w 12"/>
                  <a:gd name="T65" fmla="*/ 4 h 7"/>
                  <a:gd name="T66" fmla="*/ 11 w 12"/>
                  <a:gd name="T67" fmla="*/ 5 h 7"/>
                  <a:gd name="T68" fmla="*/ 11 w 12"/>
                  <a:gd name="T69" fmla="*/ 5 h 7"/>
                  <a:gd name="T70" fmla="*/ 8 w 12"/>
                  <a:gd name="T71" fmla="*/ 7 h 7"/>
                  <a:gd name="T72" fmla="*/ 6 w 12"/>
                  <a:gd name="T73" fmla="*/ 7 h 7"/>
                  <a:gd name="T74" fmla="*/ 6 w 12"/>
                  <a:gd name="T75" fmla="*/ 7 h 7"/>
                  <a:gd name="T76" fmla="*/ 5 w 12"/>
                  <a:gd name="T7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7">
                    <a:moveTo>
                      <a:pt x="5" y="7"/>
                    </a:moveTo>
                    <a:cubicBezTo>
                      <a:pt x="1" y="5"/>
                      <a:pt x="1" y="5"/>
                      <a:pt x="1" y="5"/>
                    </a:cubicBezTo>
                    <a:cubicBezTo>
                      <a:pt x="1" y="4"/>
                      <a:pt x="1" y="4"/>
                      <a:pt x="1" y="4"/>
                    </a:cubicBezTo>
                    <a:cubicBezTo>
                      <a:pt x="1" y="3"/>
                      <a:pt x="1" y="3"/>
                      <a:pt x="1" y="3"/>
                    </a:cubicBezTo>
                    <a:cubicBezTo>
                      <a:pt x="5" y="6"/>
                      <a:pt x="5" y="6"/>
                      <a:pt x="5" y="6"/>
                    </a:cubicBezTo>
                    <a:cubicBezTo>
                      <a:pt x="6" y="6"/>
                      <a:pt x="6" y="6"/>
                      <a:pt x="6" y="6"/>
                    </a:cubicBezTo>
                    <a:cubicBezTo>
                      <a:pt x="6" y="6"/>
                      <a:pt x="6" y="6"/>
                      <a:pt x="6" y="6"/>
                    </a:cubicBezTo>
                    <a:cubicBezTo>
                      <a:pt x="6" y="6"/>
                      <a:pt x="7" y="6"/>
                      <a:pt x="7" y="6"/>
                    </a:cubicBezTo>
                    <a:cubicBezTo>
                      <a:pt x="7" y="6"/>
                      <a:pt x="7" y="6"/>
                      <a:pt x="7" y="6"/>
                    </a:cubicBezTo>
                    <a:cubicBezTo>
                      <a:pt x="10" y="4"/>
                      <a:pt x="10" y="4"/>
                      <a:pt x="10" y="4"/>
                    </a:cubicBezTo>
                    <a:cubicBezTo>
                      <a:pt x="11" y="4"/>
                      <a:pt x="11" y="4"/>
                      <a:pt x="11" y="4"/>
                    </a:cubicBezTo>
                    <a:cubicBezTo>
                      <a:pt x="10" y="4"/>
                      <a:pt x="10" y="4"/>
                      <a:pt x="10" y="4"/>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1" y="3"/>
                      <a:pt x="1" y="3"/>
                      <a:pt x="1" y="3"/>
                    </a:cubicBezTo>
                    <a:cubicBezTo>
                      <a:pt x="1" y="3"/>
                      <a:pt x="1" y="3"/>
                      <a:pt x="1" y="3"/>
                    </a:cubicBezTo>
                    <a:cubicBezTo>
                      <a:pt x="1" y="4"/>
                      <a:pt x="1" y="4"/>
                      <a:pt x="1" y="4"/>
                    </a:cubicBezTo>
                    <a:cubicBezTo>
                      <a:pt x="1" y="5"/>
                      <a:pt x="1" y="5"/>
                      <a:pt x="1" y="5"/>
                    </a:cubicBezTo>
                    <a:cubicBezTo>
                      <a:pt x="0" y="4"/>
                      <a:pt x="0" y="4"/>
                      <a:pt x="0" y="3"/>
                    </a:cubicBezTo>
                    <a:cubicBezTo>
                      <a:pt x="0" y="3"/>
                      <a:pt x="0" y="3"/>
                      <a:pt x="0" y="3"/>
                    </a:cubicBezTo>
                    <a:cubicBezTo>
                      <a:pt x="0" y="3"/>
                      <a:pt x="0" y="2"/>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2"/>
                      <a:pt x="11" y="2"/>
                      <a:pt x="11" y="2"/>
                    </a:cubicBezTo>
                    <a:cubicBezTo>
                      <a:pt x="12" y="3"/>
                      <a:pt x="12" y="3"/>
                      <a:pt x="12" y="4"/>
                    </a:cubicBezTo>
                    <a:cubicBezTo>
                      <a:pt x="12" y="4"/>
                      <a:pt x="12" y="4"/>
                      <a:pt x="12" y="4"/>
                    </a:cubicBezTo>
                    <a:cubicBezTo>
                      <a:pt x="12" y="4"/>
                      <a:pt x="12" y="5"/>
                      <a:pt x="11" y="5"/>
                    </a:cubicBezTo>
                    <a:cubicBezTo>
                      <a:pt x="11" y="5"/>
                      <a:pt x="11" y="5"/>
                      <a:pt x="11" y="5"/>
                    </a:cubicBezTo>
                    <a:cubicBezTo>
                      <a:pt x="8" y="7"/>
                      <a:pt x="8" y="7"/>
                      <a:pt x="8" y="7"/>
                    </a:cubicBezTo>
                    <a:cubicBezTo>
                      <a:pt x="7" y="7"/>
                      <a:pt x="7" y="7"/>
                      <a:pt x="6" y="7"/>
                    </a:cubicBezTo>
                    <a:cubicBezTo>
                      <a:pt x="6" y="7"/>
                      <a:pt x="6" y="7"/>
                      <a:pt x="6" y="7"/>
                    </a:cubicBezTo>
                    <a:cubicBezTo>
                      <a:pt x="6" y="7"/>
                      <a:pt x="5" y="7"/>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2" name="Freeform 946">
                <a:extLst>
                  <a:ext uri="{FF2B5EF4-FFF2-40B4-BE49-F238E27FC236}">
                    <a16:creationId xmlns:a16="http://schemas.microsoft.com/office/drawing/2014/main" id="{ADCDBC53-A1FA-47D8-809B-F43D9C29CC38}"/>
                  </a:ext>
                </a:extLst>
              </p:cNvPr>
              <p:cNvSpPr>
                <a:spLocks/>
              </p:cNvSpPr>
              <p:nvPr/>
            </p:nvSpPr>
            <p:spPr bwMode="auto">
              <a:xfrm>
                <a:off x="1314" y="1060"/>
                <a:ext cx="15" cy="8"/>
              </a:xfrm>
              <a:custGeom>
                <a:avLst/>
                <a:gdLst>
                  <a:gd name="T0" fmla="*/ 1 w 11"/>
                  <a:gd name="T1" fmla="*/ 3 h 6"/>
                  <a:gd name="T2" fmla="*/ 1 w 11"/>
                  <a:gd name="T3" fmla="*/ 2 h 6"/>
                  <a:gd name="T4" fmla="*/ 5 w 11"/>
                  <a:gd name="T5" fmla="*/ 0 h 6"/>
                  <a:gd name="T6" fmla="*/ 7 w 11"/>
                  <a:gd name="T7" fmla="*/ 0 h 6"/>
                  <a:gd name="T8" fmla="*/ 11 w 11"/>
                  <a:gd name="T9" fmla="*/ 2 h 6"/>
                  <a:gd name="T10" fmla="*/ 11 w 11"/>
                  <a:gd name="T11" fmla="*/ 4 h 6"/>
                  <a:gd name="T12" fmla="*/ 7 w 11"/>
                  <a:gd name="T13" fmla="*/ 6 h 6"/>
                  <a:gd name="T14" fmla="*/ 5 w 11"/>
                  <a:gd name="T15" fmla="*/ 6 h 6"/>
                  <a:gd name="T16" fmla="*/ 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 y="3"/>
                    </a:moveTo>
                    <a:cubicBezTo>
                      <a:pt x="0" y="3"/>
                      <a:pt x="0" y="2"/>
                      <a:pt x="1" y="2"/>
                    </a:cubicBezTo>
                    <a:cubicBezTo>
                      <a:pt x="5" y="0"/>
                      <a:pt x="5" y="0"/>
                      <a:pt x="5" y="0"/>
                    </a:cubicBezTo>
                    <a:cubicBezTo>
                      <a:pt x="5" y="0"/>
                      <a:pt x="6" y="0"/>
                      <a:pt x="7" y="0"/>
                    </a:cubicBezTo>
                    <a:cubicBezTo>
                      <a:pt x="11" y="2"/>
                      <a:pt x="11" y="2"/>
                      <a:pt x="11" y="2"/>
                    </a:cubicBezTo>
                    <a:cubicBezTo>
                      <a:pt x="11" y="3"/>
                      <a:pt x="11" y="3"/>
                      <a:pt x="11" y="4"/>
                    </a:cubicBezTo>
                    <a:cubicBezTo>
                      <a:pt x="7" y="6"/>
                      <a:pt x="7" y="6"/>
                      <a:pt x="7" y="6"/>
                    </a:cubicBezTo>
                    <a:cubicBezTo>
                      <a:pt x="7" y="6"/>
                      <a:pt x="6" y="6"/>
                      <a:pt x="5" y="6"/>
                    </a:cubicBezTo>
                    <a:lnTo>
                      <a:pt x="1"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3" name="Freeform 947">
                <a:extLst>
                  <a:ext uri="{FF2B5EF4-FFF2-40B4-BE49-F238E27FC236}">
                    <a16:creationId xmlns:a16="http://schemas.microsoft.com/office/drawing/2014/main" id="{213B080F-B6FC-43E2-A19A-62B71C4D0095}"/>
                  </a:ext>
                </a:extLst>
              </p:cNvPr>
              <p:cNvSpPr>
                <a:spLocks/>
              </p:cNvSpPr>
              <p:nvPr/>
            </p:nvSpPr>
            <p:spPr bwMode="auto">
              <a:xfrm>
                <a:off x="1314" y="1058"/>
                <a:ext cx="17" cy="12"/>
              </a:xfrm>
              <a:custGeom>
                <a:avLst/>
                <a:gdLst>
                  <a:gd name="T0" fmla="*/ 5 w 12"/>
                  <a:gd name="T1" fmla="*/ 7 h 8"/>
                  <a:gd name="T2" fmla="*/ 1 w 12"/>
                  <a:gd name="T3" fmla="*/ 5 h 8"/>
                  <a:gd name="T4" fmla="*/ 1 w 12"/>
                  <a:gd name="T5" fmla="*/ 4 h 8"/>
                  <a:gd name="T6" fmla="*/ 1 w 12"/>
                  <a:gd name="T7" fmla="*/ 4 h 8"/>
                  <a:gd name="T8" fmla="*/ 5 w 12"/>
                  <a:gd name="T9" fmla="*/ 6 h 8"/>
                  <a:gd name="T10" fmla="*/ 6 w 12"/>
                  <a:gd name="T11" fmla="*/ 6 h 8"/>
                  <a:gd name="T12" fmla="*/ 6 w 12"/>
                  <a:gd name="T13" fmla="*/ 6 h 8"/>
                  <a:gd name="T14" fmla="*/ 7 w 12"/>
                  <a:gd name="T15" fmla="*/ 6 h 8"/>
                  <a:gd name="T16" fmla="*/ 7 w 12"/>
                  <a:gd name="T17" fmla="*/ 6 h 8"/>
                  <a:gd name="T18" fmla="*/ 10 w 12"/>
                  <a:gd name="T19" fmla="*/ 4 h 8"/>
                  <a:gd name="T20" fmla="*/ 11 w 12"/>
                  <a:gd name="T21" fmla="*/ 4 h 8"/>
                  <a:gd name="T22" fmla="*/ 11 w 12"/>
                  <a:gd name="T23" fmla="*/ 4 h 8"/>
                  <a:gd name="T24" fmla="*/ 6 w 12"/>
                  <a:gd name="T25" fmla="*/ 2 h 8"/>
                  <a:gd name="T26" fmla="*/ 6 w 12"/>
                  <a:gd name="T27" fmla="*/ 2 h 8"/>
                  <a:gd name="T28" fmla="*/ 6 w 12"/>
                  <a:gd name="T29" fmla="*/ 2 h 8"/>
                  <a:gd name="T30" fmla="*/ 5 w 12"/>
                  <a:gd name="T31" fmla="*/ 2 h 8"/>
                  <a:gd name="T32" fmla="*/ 5 w 12"/>
                  <a:gd name="T33" fmla="*/ 2 h 8"/>
                  <a:gd name="T34" fmla="*/ 1 w 12"/>
                  <a:gd name="T35" fmla="*/ 4 h 8"/>
                  <a:gd name="T36" fmla="*/ 1 w 12"/>
                  <a:gd name="T37" fmla="*/ 4 h 8"/>
                  <a:gd name="T38" fmla="*/ 1 w 12"/>
                  <a:gd name="T39" fmla="*/ 5 h 8"/>
                  <a:gd name="T40" fmla="*/ 0 w 12"/>
                  <a:gd name="T41" fmla="*/ 4 h 8"/>
                  <a:gd name="T42" fmla="*/ 0 w 12"/>
                  <a:gd name="T43" fmla="*/ 4 h 8"/>
                  <a:gd name="T44" fmla="*/ 1 w 12"/>
                  <a:gd name="T45" fmla="*/ 2 h 8"/>
                  <a:gd name="T46" fmla="*/ 1 w 12"/>
                  <a:gd name="T47" fmla="*/ 2 h 8"/>
                  <a:gd name="T48" fmla="*/ 4 w 12"/>
                  <a:gd name="T49" fmla="*/ 0 h 8"/>
                  <a:gd name="T50" fmla="*/ 6 w 12"/>
                  <a:gd name="T51" fmla="*/ 0 h 8"/>
                  <a:gd name="T52" fmla="*/ 6 w 12"/>
                  <a:gd name="T53" fmla="*/ 0 h 8"/>
                  <a:gd name="T54" fmla="*/ 7 w 12"/>
                  <a:gd name="T55" fmla="*/ 0 h 8"/>
                  <a:gd name="T56" fmla="*/ 7 w 12"/>
                  <a:gd name="T57" fmla="*/ 0 h 8"/>
                  <a:gd name="T58" fmla="*/ 11 w 12"/>
                  <a:gd name="T59" fmla="*/ 3 h 8"/>
                  <a:gd name="T60" fmla="*/ 12 w 12"/>
                  <a:gd name="T61" fmla="*/ 4 h 8"/>
                  <a:gd name="T62" fmla="*/ 12 w 12"/>
                  <a:gd name="T63" fmla="*/ 4 h 8"/>
                  <a:gd name="T64" fmla="*/ 11 w 12"/>
                  <a:gd name="T65" fmla="*/ 5 h 8"/>
                  <a:gd name="T66" fmla="*/ 11 w 12"/>
                  <a:gd name="T67" fmla="*/ 5 h 8"/>
                  <a:gd name="T68" fmla="*/ 8 w 12"/>
                  <a:gd name="T69" fmla="*/ 7 h 8"/>
                  <a:gd name="T70" fmla="*/ 6 w 12"/>
                  <a:gd name="T71" fmla="*/ 8 h 8"/>
                  <a:gd name="T72" fmla="*/ 6 w 12"/>
                  <a:gd name="T73" fmla="*/ 8 h 8"/>
                  <a:gd name="T74" fmla="*/ 5 w 12"/>
                  <a:gd name="T7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1" y="4"/>
                      <a:pt x="1" y="4"/>
                      <a:pt x="1" y="4"/>
                    </a:cubicBezTo>
                    <a:cubicBezTo>
                      <a:pt x="1" y="4"/>
                      <a:pt x="1" y="4"/>
                      <a:pt x="1" y="4"/>
                    </a:cubicBezTo>
                    <a:cubicBezTo>
                      <a:pt x="5" y="6"/>
                      <a:pt x="5" y="6"/>
                      <a:pt x="5" y="6"/>
                    </a:cubicBezTo>
                    <a:cubicBezTo>
                      <a:pt x="6" y="6"/>
                      <a:pt x="6" y="6"/>
                      <a:pt x="6" y="6"/>
                    </a:cubicBezTo>
                    <a:cubicBezTo>
                      <a:pt x="6" y="6"/>
                      <a:pt x="6" y="6"/>
                      <a:pt x="6" y="6"/>
                    </a:cubicBezTo>
                    <a:cubicBezTo>
                      <a:pt x="7" y="6"/>
                      <a:pt x="7" y="6"/>
                      <a:pt x="7" y="6"/>
                    </a:cubicBezTo>
                    <a:cubicBezTo>
                      <a:pt x="7" y="6"/>
                      <a:pt x="7" y="6"/>
                      <a:pt x="7" y="6"/>
                    </a:cubicBezTo>
                    <a:cubicBezTo>
                      <a:pt x="10" y="4"/>
                      <a:pt x="10" y="4"/>
                      <a:pt x="10" y="4"/>
                    </a:cubicBezTo>
                    <a:cubicBezTo>
                      <a:pt x="11" y="4"/>
                      <a:pt x="11" y="4"/>
                      <a:pt x="11" y="4"/>
                    </a:cubicBezTo>
                    <a:cubicBezTo>
                      <a:pt x="11" y="4"/>
                      <a:pt x="11" y="4"/>
                      <a:pt x="11" y="4"/>
                    </a:cubicBezTo>
                    <a:cubicBezTo>
                      <a:pt x="6" y="2"/>
                      <a:pt x="6" y="2"/>
                      <a:pt x="6" y="2"/>
                    </a:cubicBezTo>
                    <a:cubicBezTo>
                      <a:pt x="6" y="2"/>
                      <a:pt x="6" y="2"/>
                      <a:pt x="6" y="2"/>
                    </a:cubicBezTo>
                    <a:cubicBezTo>
                      <a:pt x="6" y="2"/>
                      <a:pt x="6" y="2"/>
                      <a:pt x="6" y="2"/>
                    </a:cubicBezTo>
                    <a:cubicBezTo>
                      <a:pt x="5" y="2"/>
                      <a:pt x="5" y="2"/>
                      <a:pt x="5" y="2"/>
                    </a:cubicBezTo>
                    <a:cubicBezTo>
                      <a:pt x="5" y="2"/>
                      <a:pt x="5" y="2"/>
                      <a:pt x="5" y="2"/>
                    </a:cubicBezTo>
                    <a:cubicBezTo>
                      <a:pt x="1" y="4"/>
                      <a:pt x="1" y="4"/>
                      <a:pt x="1" y="4"/>
                    </a:cubicBezTo>
                    <a:cubicBezTo>
                      <a:pt x="1" y="4"/>
                      <a:pt x="1" y="4"/>
                      <a:pt x="1" y="4"/>
                    </a:cubicBezTo>
                    <a:cubicBezTo>
                      <a:pt x="1" y="5"/>
                      <a:pt x="1" y="5"/>
                      <a:pt x="1" y="5"/>
                    </a:cubicBezTo>
                    <a:cubicBezTo>
                      <a:pt x="0" y="5"/>
                      <a:pt x="0" y="4"/>
                      <a:pt x="0" y="4"/>
                    </a:cubicBezTo>
                    <a:cubicBezTo>
                      <a:pt x="0" y="4"/>
                      <a:pt x="0" y="4"/>
                      <a:pt x="0" y="4"/>
                    </a:cubicBezTo>
                    <a:cubicBezTo>
                      <a:pt x="0" y="3"/>
                      <a:pt x="0" y="3"/>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3"/>
                      <a:pt x="11" y="3"/>
                      <a:pt x="11" y="3"/>
                    </a:cubicBezTo>
                    <a:cubicBezTo>
                      <a:pt x="12" y="3"/>
                      <a:pt x="12" y="3"/>
                      <a:pt x="12" y="4"/>
                    </a:cubicBezTo>
                    <a:cubicBezTo>
                      <a:pt x="12" y="4"/>
                      <a:pt x="12" y="4"/>
                      <a:pt x="12" y="4"/>
                    </a:cubicBezTo>
                    <a:cubicBezTo>
                      <a:pt x="12" y="5"/>
                      <a:pt x="12" y="5"/>
                      <a:pt x="11" y="5"/>
                    </a:cubicBezTo>
                    <a:cubicBezTo>
                      <a:pt x="11" y="5"/>
                      <a:pt x="11" y="5"/>
                      <a:pt x="11" y="5"/>
                    </a:cubicBezTo>
                    <a:cubicBezTo>
                      <a:pt x="8" y="7"/>
                      <a:pt x="8" y="7"/>
                      <a:pt x="8" y="7"/>
                    </a:cubicBezTo>
                    <a:cubicBezTo>
                      <a:pt x="7" y="8"/>
                      <a:pt x="7" y="8"/>
                      <a:pt x="6" y="8"/>
                    </a:cubicBezTo>
                    <a:cubicBezTo>
                      <a:pt x="6" y="8"/>
                      <a:pt x="6" y="8"/>
                      <a:pt x="6" y="8"/>
                    </a:cubicBezTo>
                    <a:cubicBezTo>
                      <a:pt x="6" y="8"/>
                      <a:pt x="5" y="8"/>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4" name="Freeform 948">
                <a:extLst>
                  <a:ext uri="{FF2B5EF4-FFF2-40B4-BE49-F238E27FC236}">
                    <a16:creationId xmlns:a16="http://schemas.microsoft.com/office/drawing/2014/main" id="{DE5EEA2D-EBF9-4EDC-B663-3E6E29CCE87F}"/>
                  </a:ext>
                </a:extLst>
              </p:cNvPr>
              <p:cNvSpPr>
                <a:spLocks/>
              </p:cNvSpPr>
              <p:nvPr/>
            </p:nvSpPr>
            <p:spPr bwMode="auto">
              <a:xfrm>
                <a:off x="1261" y="1053"/>
                <a:ext cx="27" cy="15"/>
              </a:xfrm>
              <a:custGeom>
                <a:avLst/>
                <a:gdLst>
                  <a:gd name="T0" fmla="*/ 1 w 19"/>
                  <a:gd name="T1" fmla="*/ 8 h 11"/>
                  <a:gd name="T2" fmla="*/ 1 w 19"/>
                  <a:gd name="T3" fmla="*/ 7 h 11"/>
                  <a:gd name="T4" fmla="*/ 12 w 19"/>
                  <a:gd name="T5" fmla="*/ 0 h 11"/>
                  <a:gd name="T6" fmla="*/ 14 w 19"/>
                  <a:gd name="T7" fmla="*/ 0 h 11"/>
                  <a:gd name="T8" fmla="*/ 19 w 19"/>
                  <a:gd name="T9" fmla="*/ 3 h 11"/>
                  <a:gd name="T10" fmla="*/ 19 w 19"/>
                  <a:gd name="T11" fmla="*/ 4 h 11"/>
                  <a:gd name="T12" fmla="*/ 7 w 19"/>
                  <a:gd name="T13" fmla="*/ 11 h 11"/>
                  <a:gd name="T14" fmla="*/ 5 w 19"/>
                  <a:gd name="T15" fmla="*/ 11 h 11"/>
                  <a:gd name="T16" fmla="*/ 1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 y="8"/>
                    </a:moveTo>
                    <a:cubicBezTo>
                      <a:pt x="0" y="8"/>
                      <a:pt x="0" y="7"/>
                      <a:pt x="1" y="7"/>
                    </a:cubicBezTo>
                    <a:cubicBezTo>
                      <a:pt x="12" y="0"/>
                      <a:pt x="12" y="0"/>
                      <a:pt x="12" y="0"/>
                    </a:cubicBezTo>
                    <a:cubicBezTo>
                      <a:pt x="13" y="0"/>
                      <a:pt x="14" y="0"/>
                      <a:pt x="14" y="0"/>
                    </a:cubicBezTo>
                    <a:cubicBezTo>
                      <a:pt x="19" y="3"/>
                      <a:pt x="19" y="3"/>
                      <a:pt x="19" y="3"/>
                    </a:cubicBezTo>
                    <a:cubicBezTo>
                      <a:pt x="19" y="3"/>
                      <a:pt x="19" y="4"/>
                      <a:pt x="19" y="4"/>
                    </a:cubicBezTo>
                    <a:cubicBezTo>
                      <a:pt x="7" y="11"/>
                      <a:pt x="7" y="11"/>
                      <a:pt x="7" y="11"/>
                    </a:cubicBezTo>
                    <a:cubicBezTo>
                      <a:pt x="7" y="11"/>
                      <a:pt x="6" y="11"/>
                      <a:pt x="5" y="11"/>
                    </a:cubicBezTo>
                    <a:lnTo>
                      <a:pt x="1"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5" name="Freeform 949">
                <a:extLst>
                  <a:ext uri="{FF2B5EF4-FFF2-40B4-BE49-F238E27FC236}">
                    <a16:creationId xmlns:a16="http://schemas.microsoft.com/office/drawing/2014/main" id="{94533C6C-B82B-4FB7-A3A5-AD001D0EDF42}"/>
                  </a:ext>
                </a:extLst>
              </p:cNvPr>
              <p:cNvSpPr>
                <a:spLocks/>
              </p:cNvSpPr>
              <p:nvPr/>
            </p:nvSpPr>
            <p:spPr bwMode="auto">
              <a:xfrm>
                <a:off x="1261" y="1051"/>
                <a:ext cx="29" cy="19"/>
              </a:xfrm>
              <a:custGeom>
                <a:avLst/>
                <a:gdLst>
                  <a:gd name="T0" fmla="*/ 5 w 20"/>
                  <a:gd name="T1" fmla="*/ 12 h 13"/>
                  <a:gd name="T2" fmla="*/ 1 w 20"/>
                  <a:gd name="T3" fmla="*/ 10 h 13"/>
                  <a:gd name="T4" fmla="*/ 1 w 20"/>
                  <a:gd name="T5" fmla="*/ 9 h 13"/>
                  <a:gd name="T6" fmla="*/ 1 w 20"/>
                  <a:gd name="T7" fmla="*/ 8 h 13"/>
                  <a:gd name="T8" fmla="*/ 6 w 20"/>
                  <a:gd name="T9" fmla="*/ 11 h 13"/>
                  <a:gd name="T10" fmla="*/ 6 w 20"/>
                  <a:gd name="T11" fmla="*/ 11 h 13"/>
                  <a:gd name="T12" fmla="*/ 6 w 20"/>
                  <a:gd name="T13" fmla="*/ 11 h 13"/>
                  <a:gd name="T14" fmla="*/ 7 w 20"/>
                  <a:gd name="T15" fmla="*/ 11 h 13"/>
                  <a:gd name="T16" fmla="*/ 7 w 20"/>
                  <a:gd name="T17" fmla="*/ 11 h 13"/>
                  <a:gd name="T18" fmla="*/ 18 w 20"/>
                  <a:gd name="T19" fmla="*/ 4 h 13"/>
                  <a:gd name="T20" fmla="*/ 19 w 20"/>
                  <a:gd name="T21" fmla="*/ 4 h 13"/>
                  <a:gd name="T22" fmla="*/ 18 w 20"/>
                  <a:gd name="T23" fmla="*/ 4 h 13"/>
                  <a:gd name="T24" fmla="*/ 18 w 20"/>
                  <a:gd name="T25" fmla="*/ 4 h 13"/>
                  <a:gd name="T26" fmla="*/ 14 w 20"/>
                  <a:gd name="T27" fmla="*/ 2 h 13"/>
                  <a:gd name="T28" fmla="*/ 13 w 20"/>
                  <a:gd name="T29" fmla="*/ 2 h 13"/>
                  <a:gd name="T30" fmla="*/ 13 w 20"/>
                  <a:gd name="T31" fmla="*/ 2 h 13"/>
                  <a:gd name="T32" fmla="*/ 13 w 20"/>
                  <a:gd name="T33" fmla="*/ 2 h 13"/>
                  <a:gd name="T34" fmla="*/ 13 w 20"/>
                  <a:gd name="T35" fmla="*/ 2 h 13"/>
                  <a:gd name="T36" fmla="*/ 1 w 20"/>
                  <a:gd name="T37" fmla="*/ 8 h 13"/>
                  <a:gd name="T38" fmla="*/ 1 w 20"/>
                  <a:gd name="T39" fmla="*/ 8 h 13"/>
                  <a:gd name="T40" fmla="*/ 1 w 20"/>
                  <a:gd name="T41" fmla="*/ 8 h 13"/>
                  <a:gd name="T42" fmla="*/ 1 w 20"/>
                  <a:gd name="T43" fmla="*/ 9 h 13"/>
                  <a:gd name="T44" fmla="*/ 1 w 20"/>
                  <a:gd name="T45" fmla="*/ 10 h 13"/>
                  <a:gd name="T46" fmla="*/ 0 w 20"/>
                  <a:gd name="T47" fmla="*/ 8 h 13"/>
                  <a:gd name="T48" fmla="*/ 0 w 20"/>
                  <a:gd name="T49" fmla="*/ 8 h 13"/>
                  <a:gd name="T50" fmla="*/ 1 w 20"/>
                  <a:gd name="T51" fmla="*/ 7 h 13"/>
                  <a:gd name="T52" fmla="*/ 1 w 20"/>
                  <a:gd name="T53" fmla="*/ 7 h 13"/>
                  <a:gd name="T54" fmla="*/ 12 w 20"/>
                  <a:gd name="T55" fmla="*/ 1 h 13"/>
                  <a:gd name="T56" fmla="*/ 13 w 20"/>
                  <a:gd name="T57" fmla="*/ 0 h 13"/>
                  <a:gd name="T58" fmla="*/ 13 w 20"/>
                  <a:gd name="T59" fmla="*/ 0 h 13"/>
                  <a:gd name="T60" fmla="*/ 15 w 20"/>
                  <a:gd name="T61" fmla="*/ 1 h 13"/>
                  <a:gd name="T62" fmla="*/ 15 w 20"/>
                  <a:gd name="T63" fmla="*/ 1 h 13"/>
                  <a:gd name="T64" fmla="*/ 19 w 20"/>
                  <a:gd name="T65" fmla="*/ 3 h 13"/>
                  <a:gd name="T66" fmla="*/ 20 w 20"/>
                  <a:gd name="T67" fmla="*/ 4 h 13"/>
                  <a:gd name="T68" fmla="*/ 20 w 20"/>
                  <a:gd name="T69" fmla="*/ 4 h 13"/>
                  <a:gd name="T70" fmla="*/ 19 w 20"/>
                  <a:gd name="T71" fmla="*/ 6 h 13"/>
                  <a:gd name="T72" fmla="*/ 19 w 20"/>
                  <a:gd name="T73" fmla="*/ 6 h 13"/>
                  <a:gd name="T74" fmla="*/ 8 w 20"/>
                  <a:gd name="T75" fmla="*/ 12 h 13"/>
                  <a:gd name="T76" fmla="*/ 6 w 20"/>
                  <a:gd name="T77" fmla="*/ 13 h 13"/>
                  <a:gd name="T78" fmla="*/ 6 w 20"/>
                  <a:gd name="T79" fmla="*/ 13 h 13"/>
                  <a:gd name="T80" fmla="*/ 5 w 20"/>
                  <a:gd name="T8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13">
                    <a:moveTo>
                      <a:pt x="5" y="12"/>
                    </a:moveTo>
                    <a:cubicBezTo>
                      <a:pt x="1" y="10"/>
                      <a:pt x="1" y="10"/>
                      <a:pt x="1" y="10"/>
                    </a:cubicBezTo>
                    <a:cubicBezTo>
                      <a:pt x="1" y="9"/>
                      <a:pt x="1" y="9"/>
                      <a:pt x="1" y="9"/>
                    </a:cubicBezTo>
                    <a:cubicBezTo>
                      <a:pt x="1" y="8"/>
                      <a:pt x="1" y="8"/>
                      <a:pt x="1" y="8"/>
                    </a:cubicBezTo>
                    <a:cubicBezTo>
                      <a:pt x="6" y="11"/>
                      <a:pt x="6" y="11"/>
                      <a:pt x="6" y="11"/>
                    </a:cubicBezTo>
                    <a:cubicBezTo>
                      <a:pt x="6" y="11"/>
                      <a:pt x="6" y="11"/>
                      <a:pt x="6" y="11"/>
                    </a:cubicBezTo>
                    <a:cubicBezTo>
                      <a:pt x="6" y="11"/>
                      <a:pt x="6" y="11"/>
                      <a:pt x="6" y="11"/>
                    </a:cubicBezTo>
                    <a:cubicBezTo>
                      <a:pt x="7" y="11"/>
                      <a:pt x="7" y="11"/>
                      <a:pt x="7" y="11"/>
                    </a:cubicBezTo>
                    <a:cubicBezTo>
                      <a:pt x="7" y="11"/>
                      <a:pt x="7" y="11"/>
                      <a:pt x="7" y="11"/>
                    </a:cubicBezTo>
                    <a:cubicBezTo>
                      <a:pt x="18" y="4"/>
                      <a:pt x="18" y="4"/>
                      <a:pt x="18" y="4"/>
                    </a:cubicBezTo>
                    <a:cubicBezTo>
                      <a:pt x="19" y="4"/>
                      <a:pt x="19" y="4"/>
                      <a:pt x="19" y="4"/>
                    </a:cubicBezTo>
                    <a:cubicBezTo>
                      <a:pt x="19" y="4"/>
                      <a:pt x="18" y="4"/>
                      <a:pt x="18" y="4"/>
                    </a:cubicBezTo>
                    <a:cubicBezTo>
                      <a:pt x="18" y="4"/>
                      <a:pt x="18" y="4"/>
                      <a:pt x="18" y="4"/>
                    </a:cubicBezTo>
                    <a:cubicBezTo>
                      <a:pt x="14" y="2"/>
                      <a:pt x="14" y="2"/>
                      <a:pt x="14" y="2"/>
                    </a:cubicBezTo>
                    <a:cubicBezTo>
                      <a:pt x="14" y="2"/>
                      <a:pt x="14" y="2"/>
                      <a:pt x="13" y="2"/>
                    </a:cubicBezTo>
                    <a:cubicBezTo>
                      <a:pt x="13" y="2"/>
                      <a:pt x="13" y="2"/>
                      <a:pt x="13" y="2"/>
                    </a:cubicBezTo>
                    <a:cubicBezTo>
                      <a:pt x="13" y="2"/>
                      <a:pt x="13" y="2"/>
                      <a:pt x="13" y="2"/>
                    </a:cubicBezTo>
                    <a:cubicBezTo>
                      <a:pt x="13" y="2"/>
                      <a:pt x="13" y="2"/>
                      <a:pt x="13" y="2"/>
                    </a:cubicBezTo>
                    <a:cubicBezTo>
                      <a:pt x="1" y="8"/>
                      <a:pt x="1" y="8"/>
                      <a:pt x="1" y="8"/>
                    </a:cubicBezTo>
                    <a:cubicBezTo>
                      <a:pt x="1" y="8"/>
                      <a:pt x="1" y="8"/>
                      <a:pt x="1" y="8"/>
                    </a:cubicBezTo>
                    <a:cubicBezTo>
                      <a:pt x="1" y="8"/>
                      <a:pt x="1" y="8"/>
                      <a:pt x="1" y="8"/>
                    </a:cubicBezTo>
                    <a:cubicBezTo>
                      <a:pt x="1" y="9"/>
                      <a:pt x="1" y="9"/>
                      <a:pt x="1" y="9"/>
                    </a:cubicBezTo>
                    <a:cubicBezTo>
                      <a:pt x="1" y="10"/>
                      <a:pt x="1" y="10"/>
                      <a:pt x="1" y="10"/>
                    </a:cubicBezTo>
                    <a:cubicBezTo>
                      <a:pt x="0" y="9"/>
                      <a:pt x="0" y="9"/>
                      <a:pt x="0" y="8"/>
                    </a:cubicBezTo>
                    <a:cubicBezTo>
                      <a:pt x="0" y="8"/>
                      <a:pt x="0" y="8"/>
                      <a:pt x="0" y="8"/>
                    </a:cubicBezTo>
                    <a:cubicBezTo>
                      <a:pt x="0" y="8"/>
                      <a:pt x="0" y="7"/>
                      <a:pt x="1" y="7"/>
                    </a:cubicBezTo>
                    <a:cubicBezTo>
                      <a:pt x="1" y="7"/>
                      <a:pt x="1" y="7"/>
                      <a:pt x="1" y="7"/>
                    </a:cubicBezTo>
                    <a:cubicBezTo>
                      <a:pt x="12" y="1"/>
                      <a:pt x="12" y="1"/>
                      <a:pt x="12" y="1"/>
                    </a:cubicBezTo>
                    <a:cubicBezTo>
                      <a:pt x="12" y="0"/>
                      <a:pt x="13" y="0"/>
                      <a:pt x="13" y="0"/>
                    </a:cubicBezTo>
                    <a:cubicBezTo>
                      <a:pt x="13" y="0"/>
                      <a:pt x="13" y="0"/>
                      <a:pt x="13" y="0"/>
                    </a:cubicBezTo>
                    <a:cubicBezTo>
                      <a:pt x="14" y="0"/>
                      <a:pt x="14" y="0"/>
                      <a:pt x="15" y="1"/>
                    </a:cubicBezTo>
                    <a:cubicBezTo>
                      <a:pt x="15" y="1"/>
                      <a:pt x="15" y="1"/>
                      <a:pt x="15" y="1"/>
                    </a:cubicBezTo>
                    <a:cubicBezTo>
                      <a:pt x="19" y="3"/>
                      <a:pt x="19" y="3"/>
                      <a:pt x="19" y="3"/>
                    </a:cubicBezTo>
                    <a:cubicBezTo>
                      <a:pt x="20" y="3"/>
                      <a:pt x="20" y="4"/>
                      <a:pt x="20" y="4"/>
                    </a:cubicBezTo>
                    <a:cubicBezTo>
                      <a:pt x="20" y="4"/>
                      <a:pt x="20" y="4"/>
                      <a:pt x="20" y="4"/>
                    </a:cubicBezTo>
                    <a:cubicBezTo>
                      <a:pt x="20" y="5"/>
                      <a:pt x="20" y="5"/>
                      <a:pt x="19" y="6"/>
                    </a:cubicBezTo>
                    <a:cubicBezTo>
                      <a:pt x="19" y="6"/>
                      <a:pt x="19" y="6"/>
                      <a:pt x="19" y="6"/>
                    </a:cubicBezTo>
                    <a:cubicBezTo>
                      <a:pt x="8" y="12"/>
                      <a:pt x="8" y="12"/>
                      <a:pt x="8" y="12"/>
                    </a:cubicBezTo>
                    <a:cubicBezTo>
                      <a:pt x="7" y="12"/>
                      <a:pt x="7" y="13"/>
                      <a:pt x="6" y="13"/>
                    </a:cubicBezTo>
                    <a:cubicBezTo>
                      <a:pt x="6" y="13"/>
                      <a:pt x="6" y="13"/>
                      <a:pt x="6" y="13"/>
                    </a:cubicBezTo>
                    <a:cubicBezTo>
                      <a:pt x="6" y="13"/>
                      <a:pt x="5"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6" name="Freeform 950">
                <a:extLst>
                  <a:ext uri="{FF2B5EF4-FFF2-40B4-BE49-F238E27FC236}">
                    <a16:creationId xmlns:a16="http://schemas.microsoft.com/office/drawing/2014/main" id="{C8712783-30AB-49A8-AC2E-08FD7E39E343}"/>
                  </a:ext>
                </a:extLst>
              </p:cNvPr>
              <p:cNvSpPr>
                <a:spLocks/>
              </p:cNvSpPr>
              <p:nvPr/>
            </p:nvSpPr>
            <p:spPr bwMode="auto">
              <a:xfrm>
                <a:off x="1276" y="1061"/>
                <a:ext cx="25" cy="14"/>
              </a:xfrm>
              <a:custGeom>
                <a:avLst/>
                <a:gdLst>
                  <a:gd name="T0" fmla="*/ 1 w 18"/>
                  <a:gd name="T1" fmla="*/ 8 h 10"/>
                  <a:gd name="T2" fmla="*/ 1 w 18"/>
                  <a:gd name="T3" fmla="*/ 6 h 10"/>
                  <a:gd name="T4" fmla="*/ 11 w 18"/>
                  <a:gd name="T5" fmla="*/ 0 h 10"/>
                  <a:gd name="T6" fmla="*/ 14 w 18"/>
                  <a:gd name="T7" fmla="*/ 0 h 10"/>
                  <a:gd name="T8" fmla="*/ 18 w 18"/>
                  <a:gd name="T9" fmla="*/ 3 h 10"/>
                  <a:gd name="T10" fmla="*/ 18 w 18"/>
                  <a:gd name="T11" fmla="*/ 4 h 10"/>
                  <a:gd name="T12" fmla="*/ 7 w 18"/>
                  <a:gd name="T13" fmla="*/ 10 h 10"/>
                  <a:gd name="T14" fmla="*/ 5 w 18"/>
                  <a:gd name="T15" fmla="*/ 10 h 10"/>
                  <a:gd name="T16" fmla="*/ 1 w 18"/>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1" y="8"/>
                    </a:moveTo>
                    <a:cubicBezTo>
                      <a:pt x="0" y="7"/>
                      <a:pt x="0" y="7"/>
                      <a:pt x="1" y="6"/>
                    </a:cubicBezTo>
                    <a:cubicBezTo>
                      <a:pt x="11" y="0"/>
                      <a:pt x="11" y="0"/>
                      <a:pt x="11" y="0"/>
                    </a:cubicBezTo>
                    <a:cubicBezTo>
                      <a:pt x="12" y="0"/>
                      <a:pt x="13" y="0"/>
                      <a:pt x="14" y="0"/>
                    </a:cubicBezTo>
                    <a:cubicBezTo>
                      <a:pt x="18" y="3"/>
                      <a:pt x="18" y="3"/>
                      <a:pt x="18" y="3"/>
                    </a:cubicBezTo>
                    <a:cubicBezTo>
                      <a:pt x="18" y="3"/>
                      <a:pt x="18" y="4"/>
                      <a:pt x="18" y="4"/>
                    </a:cubicBezTo>
                    <a:cubicBezTo>
                      <a:pt x="7" y="10"/>
                      <a:pt x="7" y="10"/>
                      <a:pt x="7" y="10"/>
                    </a:cubicBezTo>
                    <a:cubicBezTo>
                      <a:pt x="6" y="10"/>
                      <a:pt x="5" y="10"/>
                      <a:pt x="5" y="10"/>
                    </a:cubicBezTo>
                    <a:lnTo>
                      <a:pt x="1"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7" name="Freeform 951">
                <a:extLst>
                  <a:ext uri="{FF2B5EF4-FFF2-40B4-BE49-F238E27FC236}">
                    <a16:creationId xmlns:a16="http://schemas.microsoft.com/office/drawing/2014/main" id="{C569B280-D691-411A-8FF0-7C3FA2ED3752}"/>
                  </a:ext>
                </a:extLst>
              </p:cNvPr>
              <p:cNvSpPr>
                <a:spLocks/>
              </p:cNvSpPr>
              <p:nvPr/>
            </p:nvSpPr>
            <p:spPr bwMode="auto">
              <a:xfrm>
                <a:off x="1276" y="1060"/>
                <a:ext cx="27" cy="17"/>
              </a:xfrm>
              <a:custGeom>
                <a:avLst/>
                <a:gdLst>
                  <a:gd name="T0" fmla="*/ 4 w 19"/>
                  <a:gd name="T1" fmla="*/ 12 h 12"/>
                  <a:gd name="T2" fmla="*/ 0 w 19"/>
                  <a:gd name="T3" fmla="*/ 9 h 12"/>
                  <a:gd name="T4" fmla="*/ 1 w 19"/>
                  <a:gd name="T5" fmla="*/ 9 h 12"/>
                  <a:gd name="T6" fmla="*/ 1 w 19"/>
                  <a:gd name="T7" fmla="*/ 8 h 12"/>
                  <a:gd name="T8" fmla="*/ 5 w 19"/>
                  <a:gd name="T9" fmla="*/ 10 h 12"/>
                  <a:gd name="T10" fmla="*/ 6 w 19"/>
                  <a:gd name="T11" fmla="*/ 11 h 12"/>
                  <a:gd name="T12" fmla="*/ 6 w 19"/>
                  <a:gd name="T13" fmla="*/ 11 h 12"/>
                  <a:gd name="T14" fmla="*/ 7 w 19"/>
                  <a:gd name="T15" fmla="*/ 10 h 12"/>
                  <a:gd name="T16" fmla="*/ 7 w 19"/>
                  <a:gd name="T17" fmla="*/ 10 h 12"/>
                  <a:gd name="T18" fmla="*/ 17 w 19"/>
                  <a:gd name="T19" fmla="*/ 4 h 12"/>
                  <a:gd name="T20" fmla="*/ 17 w 19"/>
                  <a:gd name="T21" fmla="*/ 4 h 12"/>
                  <a:gd name="T22" fmla="*/ 17 w 19"/>
                  <a:gd name="T23" fmla="*/ 4 h 12"/>
                  <a:gd name="T24" fmla="*/ 13 w 19"/>
                  <a:gd name="T25" fmla="*/ 2 h 12"/>
                  <a:gd name="T26" fmla="*/ 13 w 19"/>
                  <a:gd name="T27" fmla="*/ 2 h 12"/>
                  <a:gd name="T28" fmla="*/ 13 w 19"/>
                  <a:gd name="T29" fmla="*/ 2 h 12"/>
                  <a:gd name="T30" fmla="*/ 12 w 19"/>
                  <a:gd name="T31" fmla="*/ 2 h 12"/>
                  <a:gd name="T32" fmla="*/ 12 w 19"/>
                  <a:gd name="T33" fmla="*/ 2 h 12"/>
                  <a:gd name="T34" fmla="*/ 1 w 19"/>
                  <a:gd name="T35" fmla="*/ 8 h 12"/>
                  <a:gd name="T36" fmla="*/ 1 w 19"/>
                  <a:gd name="T37" fmla="*/ 8 h 12"/>
                  <a:gd name="T38" fmla="*/ 1 w 19"/>
                  <a:gd name="T39" fmla="*/ 9 h 12"/>
                  <a:gd name="T40" fmla="*/ 0 w 19"/>
                  <a:gd name="T41" fmla="*/ 9 h 12"/>
                  <a:gd name="T42" fmla="*/ 0 w 19"/>
                  <a:gd name="T43" fmla="*/ 8 h 12"/>
                  <a:gd name="T44" fmla="*/ 0 w 19"/>
                  <a:gd name="T45" fmla="*/ 8 h 12"/>
                  <a:gd name="T46" fmla="*/ 0 w 19"/>
                  <a:gd name="T47" fmla="*/ 7 h 12"/>
                  <a:gd name="T48" fmla="*/ 0 w 19"/>
                  <a:gd name="T49" fmla="*/ 7 h 12"/>
                  <a:gd name="T50" fmla="*/ 11 w 19"/>
                  <a:gd name="T51" fmla="*/ 1 h 12"/>
                  <a:gd name="T52" fmla="*/ 13 w 19"/>
                  <a:gd name="T53" fmla="*/ 0 h 12"/>
                  <a:gd name="T54" fmla="*/ 13 w 19"/>
                  <a:gd name="T55" fmla="*/ 0 h 12"/>
                  <a:gd name="T56" fmla="*/ 14 w 19"/>
                  <a:gd name="T57" fmla="*/ 1 h 12"/>
                  <a:gd name="T58" fmla="*/ 14 w 19"/>
                  <a:gd name="T59" fmla="*/ 1 h 12"/>
                  <a:gd name="T60" fmla="*/ 18 w 19"/>
                  <a:gd name="T61" fmla="*/ 3 h 12"/>
                  <a:gd name="T62" fmla="*/ 19 w 19"/>
                  <a:gd name="T63" fmla="*/ 4 h 12"/>
                  <a:gd name="T64" fmla="*/ 19 w 19"/>
                  <a:gd name="T65" fmla="*/ 4 h 12"/>
                  <a:gd name="T66" fmla="*/ 18 w 19"/>
                  <a:gd name="T67" fmla="*/ 6 h 12"/>
                  <a:gd name="T68" fmla="*/ 18 w 19"/>
                  <a:gd name="T69" fmla="*/ 6 h 12"/>
                  <a:gd name="T70" fmla="*/ 7 w 19"/>
                  <a:gd name="T71" fmla="*/ 12 h 12"/>
                  <a:gd name="T72" fmla="*/ 6 w 19"/>
                  <a:gd name="T73" fmla="*/ 12 h 12"/>
                  <a:gd name="T74" fmla="*/ 6 w 19"/>
                  <a:gd name="T75" fmla="*/ 12 h 12"/>
                  <a:gd name="T76" fmla="*/ 4 w 19"/>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12">
                    <a:moveTo>
                      <a:pt x="4" y="12"/>
                    </a:moveTo>
                    <a:cubicBezTo>
                      <a:pt x="0" y="9"/>
                      <a:pt x="0" y="9"/>
                      <a:pt x="0" y="9"/>
                    </a:cubicBezTo>
                    <a:cubicBezTo>
                      <a:pt x="1" y="9"/>
                      <a:pt x="1" y="9"/>
                      <a:pt x="1" y="9"/>
                    </a:cubicBezTo>
                    <a:cubicBezTo>
                      <a:pt x="1" y="8"/>
                      <a:pt x="1" y="8"/>
                      <a:pt x="1" y="8"/>
                    </a:cubicBezTo>
                    <a:cubicBezTo>
                      <a:pt x="5" y="10"/>
                      <a:pt x="5" y="10"/>
                      <a:pt x="5" y="10"/>
                    </a:cubicBezTo>
                    <a:cubicBezTo>
                      <a:pt x="5" y="11"/>
                      <a:pt x="6" y="11"/>
                      <a:pt x="6" y="11"/>
                    </a:cubicBezTo>
                    <a:cubicBezTo>
                      <a:pt x="6" y="11"/>
                      <a:pt x="6" y="11"/>
                      <a:pt x="6" y="11"/>
                    </a:cubicBezTo>
                    <a:cubicBezTo>
                      <a:pt x="6" y="11"/>
                      <a:pt x="6" y="11"/>
                      <a:pt x="7" y="10"/>
                    </a:cubicBezTo>
                    <a:cubicBezTo>
                      <a:pt x="7" y="10"/>
                      <a:pt x="7" y="10"/>
                      <a:pt x="7" y="10"/>
                    </a:cubicBezTo>
                    <a:cubicBezTo>
                      <a:pt x="17" y="4"/>
                      <a:pt x="17" y="4"/>
                      <a:pt x="17" y="4"/>
                    </a:cubicBezTo>
                    <a:cubicBezTo>
                      <a:pt x="17" y="4"/>
                      <a:pt x="17" y="4"/>
                      <a:pt x="17" y="4"/>
                    </a:cubicBezTo>
                    <a:cubicBezTo>
                      <a:pt x="17" y="4"/>
                      <a:pt x="17" y="4"/>
                      <a:pt x="17" y="4"/>
                    </a:cubicBezTo>
                    <a:cubicBezTo>
                      <a:pt x="13" y="2"/>
                      <a:pt x="13" y="2"/>
                      <a:pt x="13" y="2"/>
                    </a:cubicBezTo>
                    <a:cubicBezTo>
                      <a:pt x="13" y="2"/>
                      <a:pt x="13" y="2"/>
                      <a:pt x="13" y="2"/>
                    </a:cubicBezTo>
                    <a:cubicBezTo>
                      <a:pt x="13" y="2"/>
                      <a:pt x="13" y="2"/>
                      <a:pt x="13" y="2"/>
                    </a:cubicBezTo>
                    <a:cubicBezTo>
                      <a:pt x="12" y="2"/>
                      <a:pt x="12" y="2"/>
                      <a:pt x="12" y="2"/>
                    </a:cubicBezTo>
                    <a:cubicBezTo>
                      <a:pt x="12" y="2"/>
                      <a:pt x="12" y="2"/>
                      <a:pt x="12" y="2"/>
                    </a:cubicBezTo>
                    <a:cubicBezTo>
                      <a:pt x="1" y="8"/>
                      <a:pt x="1" y="8"/>
                      <a:pt x="1" y="8"/>
                    </a:cubicBezTo>
                    <a:cubicBezTo>
                      <a:pt x="1" y="8"/>
                      <a:pt x="1" y="8"/>
                      <a:pt x="1" y="8"/>
                    </a:cubicBezTo>
                    <a:cubicBezTo>
                      <a:pt x="1" y="9"/>
                      <a:pt x="1" y="9"/>
                      <a:pt x="1" y="9"/>
                    </a:cubicBezTo>
                    <a:cubicBezTo>
                      <a:pt x="0" y="9"/>
                      <a:pt x="0" y="9"/>
                      <a:pt x="0" y="9"/>
                    </a:cubicBezTo>
                    <a:cubicBezTo>
                      <a:pt x="0" y="9"/>
                      <a:pt x="0" y="9"/>
                      <a:pt x="0" y="8"/>
                    </a:cubicBezTo>
                    <a:cubicBezTo>
                      <a:pt x="0" y="8"/>
                      <a:pt x="0" y="8"/>
                      <a:pt x="0" y="8"/>
                    </a:cubicBezTo>
                    <a:cubicBezTo>
                      <a:pt x="0" y="8"/>
                      <a:pt x="0" y="7"/>
                      <a:pt x="0" y="7"/>
                    </a:cubicBezTo>
                    <a:cubicBezTo>
                      <a:pt x="0" y="7"/>
                      <a:pt x="0" y="7"/>
                      <a:pt x="0" y="7"/>
                    </a:cubicBezTo>
                    <a:cubicBezTo>
                      <a:pt x="11" y="1"/>
                      <a:pt x="11" y="1"/>
                      <a:pt x="11" y="1"/>
                    </a:cubicBezTo>
                    <a:cubicBezTo>
                      <a:pt x="12" y="0"/>
                      <a:pt x="12" y="0"/>
                      <a:pt x="13" y="0"/>
                    </a:cubicBezTo>
                    <a:cubicBezTo>
                      <a:pt x="13" y="0"/>
                      <a:pt x="13" y="0"/>
                      <a:pt x="13" y="0"/>
                    </a:cubicBezTo>
                    <a:cubicBezTo>
                      <a:pt x="13" y="0"/>
                      <a:pt x="14" y="0"/>
                      <a:pt x="14" y="1"/>
                    </a:cubicBezTo>
                    <a:cubicBezTo>
                      <a:pt x="14" y="1"/>
                      <a:pt x="14" y="1"/>
                      <a:pt x="14" y="1"/>
                    </a:cubicBezTo>
                    <a:cubicBezTo>
                      <a:pt x="18" y="3"/>
                      <a:pt x="18" y="3"/>
                      <a:pt x="18" y="3"/>
                    </a:cubicBezTo>
                    <a:cubicBezTo>
                      <a:pt x="18" y="3"/>
                      <a:pt x="19" y="4"/>
                      <a:pt x="19" y="4"/>
                    </a:cubicBezTo>
                    <a:cubicBezTo>
                      <a:pt x="19" y="4"/>
                      <a:pt x="19" y="4"/>
                      <a:pt x="19" y="4"/>
                    </a:cubicBezTo>
                    <a:cubicBezTo>
                      <a:pt x="19" y="5"/>
                      <a:pt x="18" y="5"/>
                      <a:pt x="18" y="6"/>
                    </a:cubicBezTo>
                    <a:cubicBezTo>
                      <a:pt x="18" y="6"/>
                      <a:pt x="18" y="6"/>
                      <a:pt x="18" y="6"/>
                    </a:cubicBezTo>
                    <a:cubicBezTo>
                      <a:pt x="7" y="12"/>
                      <a:pt x="7" y="12"/>
                      <a:pt x="7" y="12"/>
                    </a:cubicBezTo>
                    <a:cubicBezTo>
                      <a:pt x="7" y="12"/>
                      <a:pt x="6" y="12"/>
                      <a:pt x="6" y="12"/>
                    </a:cubicBezTo>
                    <a:cubicBezTo>
                      <a:pt x="6" y="12"/>
                      <a:pt x="6" y="12"/>
                      <a:pt x="6" y="12"/>
                    </a:cubicBezTo>
                    <a:cubicBezTo>
                      <a:pt x="5" y="12"/>
                      <a:pt x="5" y="12"/>
                      <a:pt x="4"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8" name="Freeform 952">
                <a:extLst>
                  <a:ext uri="{FF2B5EF4-FFF2-40B4-BE49-F238E27FC236}">
                    <a16:creationId xmlns:a16="http://schemas.microsoft.com/office/drawing/2014/main" id="{F729ECCC-C59F-4127-999A-2CFAFBD97CE7}"/>
                  </a:ext>
                </a:extLst>
              </p:cNvPr>
              <p:cNvSpPr>
                <a:spLocks/>
              </p:cNvSpPr>
              <p:nvPr/>
            </p:nvSpPr>
            <p:spPr bwMode="auto">
              <a:xfrm>
                <a:off x="1261" y="987"/>
                <a:ext cx="114" cy="66"/>
              </a:xfrm>
              <a:custGeom>
                <a:avLst/>
                <a:gdLst>
                  <a:gd name="T0" fmla="*/ 0 w 80"/>
                  <a:gd name="T1" fmla="*/ 44 h 46"/>
                  <a:gd name="T2" fmla="*/ 0 w 80"/>
                  <a:gd name="T3" fmla="*/ 43 h 46"/>
                  <a:gd name="T4" fmla="*/ 73 w 80"/>
                  <a:gd name="T5" fmla="*/ 0 h 46"/>
                  <a:gd name="T6" fmla="*/ 76 w 80"/>
                  <a:gd name="T7" fmla="*/ 0 h 46"/>
                  <a:gd name="T8" fmla="*/ 79 w 80"/>
                  <a:gd name="T9" fmla="*/ 3 h 46"/>
                  <a:gd name="T10" fmla="*/ 79 w 80"/>
                  <a:gd name="T11" fmla="*/ 4 h 46"/>
                  <a:gd name="T12" fmla="*/ 7 w 80"/>
                  <a:gd name="T13" fmla="*/ 46 h 46"/>
                  <a:gd name="T14" fmla="*/ 4 w 80"/>
                  <a:gd name="T15" fmla="*/ 46 h 46"/>
                  <a:gd name="T16" fmla="*/ 0 w 80"/>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6">
                    <a:moveTo>
                      <a:pt x="0" y="44"/>
                    </a:moveTo>
                    <a:cubicBezTo>
                      <a:pt x="0" y="44"/>
                      <a:pt x="0" y="43"/>
                      <a:pt x="0" y="43"/>
                    </a:cubicBezTo>
                    <a:cubicBezTo>
                      <a:pt x="73" y="0"/>
                      <a:pt x="73" y="0"/>
                      <a:pt x="73" y="0"/>
                    </a:cubicBezTo>
                    <a:cubicBezTo>
                      <a:pt x="74" y="0"/>
                      <a:pt x="75" y="0"/>
                      <a:pt x="76" y="0"/>
                    </a:cubicBezTo>
                    <a:cubicBezTo>
                      <a:pt x="79" y="3"/>
                      <a:pt x="79" y="3"/>
                      <a:pt x="79" y="3"/>
                    </a:cubicBezTo>
                    <a:cubicBezTo>
                      <a:pt x="80" y="3"/>
                      <a:pt x="80" y="4"/>
                      <a:pt x="79" y="4"/>
                    </a:cubicBezTo>
                    <a:cubicBezTo>
                      <a:pt x="7" y="46"/>
                      <a:pt x="7" y="46"/>
                      <a:pt x="7" y="46"/>
                    </a:cubicBezTo>
                    <a:cubicBezTo>
                      <a:pt x="6" y="46"/>
                      <a:pt x="5" y="46"/>
                      <a:pt x="4" y="46"/>
                    </a:cubicBezTo>
                    <a:lnTo>
                      <a:pt x="0" y="4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49" name="Freeform 953">
                <a:extLst>
                  <a:ext uri="{FF2B5EF4-FFF2-40B4-BE49-F238E27FC236}">
                    <a16:creationId xmlns:a16="http://schemas.microsoft.com/office/drawing/2014/main" id="{5D17AE00-E59B-4638-8576-458FC5E854AC}"/>
                  </a:ext>
                </a:extLst>
              </p:cNvPr>
              <p:cNvSpPr>
                <a:spLocks noEditPoints="1"/>
              </p:cNvSpPr>
              <p:nvPr/>
            </p:nvSpPr>
            <p:spPr bwMode="auto">
              <a:xfrm>
                <a:off x="1260" y="986"/>
                <a:ext cx="116" cy="68"/>
              </a:xfrm>
              <a:custGeom>
                <a:avLst/>
                <a:gdLst>
                  <a:gd name="T0" fmla="*/ 5 w 82"/>
                  <a:gd name="T1" fmla="*/ 48 h 48"/>
                  <a:gd name="T2" fmla="*/ 1 w 82"/>
                  <a:gd name="T3" fmla="*/ 46 h 48"/>
                  <a:gd name="T4" fmla="*/ 1 w 82"/>
                  <a:gd name="T5" fmla="*/ 45 h 48"/>
                  <a:gd name="T6" fmla="*/ 1 w 82"/>
                  <a:gd name="T7" fmla="*/ 46 h 48"/>
                  <a:gd name="T8" fmla="*/ 0 w 82"/>
                  <a:gd name="T9" fmla="*/ 44 h 48"/>
                  <a:gd name="T10" fmla="*/ 0 w 82"/>
                  <a:gd name="T11" fmla="*/ 44 h 48"/>
                  <a:gd name="T12" fmla="*/ 1 w 82"/>
                  <a:gd name="T13" fmla="*/ 43 h 48"/>
                  <a:gd name="T14" fmla="*/ 1 w 82"/>
                  <a:gd name="T15" fmla="*/ 43 h 48"/>
                  <a:gd name="T16" fmla="*/ 74 w 82"/>
                  <a:gd name="T17" fmla="*/ 1 h 48"/>
                  <a:gd name="T18" fmla="*/ 75 w 82"/>
                  <a:gd name="T19" fmla="*/ 0 h 48"/>
                  <a:gd name="T20" fmla="*/ 75 w 82"/>
                  <a:gd name="T21" fmla="*/ 0 h 48"/>
                  <a:gd name="T22" fmla="*/ 77 w 82"/>
                  <a:gd name="T23" fmla="*/ 1 h 48"/>
                  <a:gd name="T24" fmla="*/ 77 w 82"/>
                  <a:gd name="T25" fmla="*/ 1 h 48"/>
                  <a:gd name="T26" fmla="*/ 81 w 82"/>
                  <a:gd name="T27" fmla="*/ 3 h 48"/>
                  <a:gd name="T28" fmla="*/ 82 w 82"/>
                  <a:gd name="T29" fmla="*/ 4 h 48"/>
                  <a:gd name="T30" fmla="*/ 82 w 82"/>
                  <a:gd name="T31" fmla="*/ 4 h 48"/>
                  <a:gd name="T32" fmla="*/ 81 w 82"/>
                  <a:gd name="T33" fmla="*/ 6 h 48"/>
                  <a:gd name="T34" fmla="*/ 81 w 82"/>
                  <a:gd name="T35" fmla="*/ 6 h 48"/>
                  <a:gd name="T36" fmla="*/ 8 w 82"/>
                  <a:gd name="T37" fmla="*/ 48 h 48"/>
                  <a:gd name="T38" fmla="*/ 6 w 82"/>
                  <a:gd name="T39" fmla="*/ 48 h 48"/>
                  <a:gd name="T40" fmla="*/ 6 w 82"/>
                  <a:gd name="T41" fmla="*/ 48 h 48"/>
                  <a:gd name="T42" fmla="*/ 5 w 82"/>
                  <a:gd name="T43" fmla="*/ 48 h 48"/>
                  <a:gd name="T44" fmla="*/ 6 w 82"/>
                  <a:gd name="T45" fmla="*/ 46 h 48"/>
                  <a:gd name="T46" fmla="*/ 6 w 82"/>
                  <a:gd name="T47" fmla="*/ 47 h 48"/>
                  <a:gd name="T48" fmla="*/ 6 w 82"/>
                  <a:gd name="T49" fmla="*/ 47 h 48"/>
                  <a:gd name="T50" fmla="*/ 7 w 82"/>
                  <a:gd name="T51" fmla="*/ 46 h 48"/>
                  <a:gd name="T52" fmla="*/ 7 w 82"/>
                  <a:gd name="T53" fmla="*/ 46 h 48"/>
                  <a:gd name="T54" fmla="*/ 80 w 82"/>
                  <a:gd name="T55" fmla="*/ 4 h 48"/>
                  <a:gd name="T56" fmla="*/ 80 w 82"/>
                  <a:gd name="T57" fmla="*/ 4 h 48"/>
                  <a:gd name="T58" fmla="*/ 80 w 82"/>
                  <a:gd name="T59" fmla="*/ 4 h 48"/>
                  <a:gd name="T60" fmla="*/ 80 w 82"/>
                  <a:gd name="T61" fmla="*/ 4 h 48"/>
                  <a:gd name="T62" fmla="*/ 76 w 82"/>
                  <a:gd name="T63" fmla="*/ 2 h 48"/>
                  <a:gd name="T64" fmla="*/ 75 w 82"/>
                  <a:gd name="T65" fmla="*/ 2 h 48"/>
                  <a:gd name="T66" fmla="*/ 75 w 82"/>
                  <a:gd name="T67" fmla="*/ 2 h 48"/>
                  <a:gd name="T68" fmla="*/ 75 w 82"/>
                  <a:gd name="T69" fmla="*/ 2 h 48"/>
                  <a:gd name="T70" fmla="*/ 75 w 82"/>
                  <a:gd name="T71" fmla="*/ 2 h 48"/>
                  <a:gd name="T72" fmla="*/ 2 w 82"/>
                  <a:gd name="T73" fmla="*/ 44 h 48"/>
                  <a:gd name="T74" fmla="*/ 2 w 82"/>
                  <a:gd name="T75" fmla="*/ 44 h 48"/>
                  <a:gd name="T76" fmla="*/ 2 w 82"/>
                  <a:gd name="T77" fmla="*/ 44 h 48"/>
                  <a:gd name="T78" fmla="*/ 6 w 82"/>
                  <a:gd name="T7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48">
                    <a:moveTo>
                      <a:pt x="5" y="48"/>
                    </a:moveTo>
                    <a:cubicBezTo>
                      <a:pt x="1" y="46"/>
                      <a:pt x="1" y="46"/>
                      <a:pt x="1" y="46"/>
                    </a:cubicBezTo>
                    <a:cubicBezTo>
                      <a:pt x="1" y="45"/>
                      <a:pt x="1" y="45"/>
                      <a:pt x="1" y="45"/>
                    </a:cubicBezTo>
                    <a:cubicBezTo>
                      <a:pt x="1" y="46"/>
                      <a:pt x="1" y="46"/>
                      <a:pt x="1" y="46"/>
                    </a:cubicBezTo>
                    <a:cubicBezTo>
                      <a:pt x="1" y="45"/>
                      <a:pt x="0" y="45"/>
                      <a:pt x="0" y="44"/>
                    </a:cubicBezTo>
                    <a:cubicBezTo>
                      <a:pt x="0" y="44"/>
                      <a:pt x="0" y="44"/>
                      <a:pt x="0" y="44"/>
                    </a:cubicBezTo>
                    <a:cubicBezTo>
                      <a:pt x="0" y="44"/>
                      <a:pt x="1" y="43"/>
                      <a:pt x="1" y="43"/>
                    </a:cubicBezTo>
                    <a:cubicBezTo>
                      <a:pt x="1" y="43"/>
                      <a:pt x="1" y="43"/>
                      <a:pt x="1" y="43"/>
                    </a:cubicBezTo>
                    <a:cubicBezTo>
                      <a:pt x="74" y="1"/>
                      <a:pt x="74" y="1"/>
                      <a:pt x="74" y="1"/>
                    </a:cubicBezTo>
                    <a:cubicBezTo>
                      <a:pt x="74" y="1"/>
                      <a:pt x="75" y="0"/>
                      <a:pt x="75" y="0"/>
                    </a:cubicBezTo>
                    <a:cubicBezTo>
                      <a:pt x="75" y="0"/>
                      <a:pt x="75" y="0"/>
                      <a:pt x="75" y="0"/>
                    </a:cubicBezTo>
                    <a:cubicBezTo>
                      <a:pt x="76" y="0"/>
                      <a:pt x="76" y="0"/>
                      <a:pt x="77" y="1"/>
                    </a:cubicBezTo>
                    <a:cubicBezTo>
                      <a:pt x="77" y="1"/>
                      <a:pt x="77" y="1"/>
                      <a:pt x="77" y="1"/>
                    </a:cubicBezTo>
                    <a:cubicBezTo>
                      <a:pt x="81" y="3"/>
                      <a:pt x="81" y="3"/>
                      <a:pt x="81" y="3"/>
                    </a:cubicBezTo>
                    <a:cubicBezTo>
                      <a:pt x="81" y="3"/>
                      <a:pt x="82" y="4"/>
                      <a:pt x="82" y="4"/>
                    </a:cubicBezTo>
                    <a:cubicBezTo>
                      <a:pt x="82" y="4"/>
                      <a:pt x="82" y="4"/>
                      <a:pt x="82" y="4"/>
                    </a:cubicBezTo>
                    <a:cubicBezTo>
                      <a:pt x="82" y="5"/>
                      <a:pt x="81" y="5"/>
                      <a:pt x="81" y="6"/>
                    </a:cubicBezTo>
                    <a:cubicBezTo>
                      <a:pt x="81" y="6"/>
                      <a:pt x="81" y="6"/>
                      <a:pt x="81" y="6"/>
                    </a:cubicBezTo>
                    <a:cubicBezTo>
                      <a:pt x="8" y="48"/>
                      <a:pt x="8" y="48"/>
                      <a:pt x="8" y="48"/>
                    </a:cubicBezTo>
                    <a:cubicBezTo>
                      <a:pt x="7" y="48"/>
                      <a:pt x="7" y="48"/>
                      <a:pt x="6" y="48"/>
                    </a:cubicBezTo>
                    <a:cubicBezTo>
                      <a:pt x="6" y="48"/>
                      <a:pt x="6" y="48"/>
                      <a:pt x="6" y="48"/>
                    </a:cubicBezTo>
                    <a:cubicBezTo>
                      <a:pt x="6" y="48"/>
                      <a:pt x="5" y="48"/>
                      <a:pt x="5" y="48"/>
                    </a:cubicBezTo>
                    <a:close/>
                    <a:moveTo>
                      <a:pt x="6" y="46"/>
                    </a:moveTo>
                    <a:cubicBezTo>
                      <a:pt x="6" y="47"/>
                      <a:pt x="6" y="47"/>
                      <a:pt x="6" y="47"/>
                    </a:cubicBezTo>
                    <a:cubicBezTo>
                      <a:pt x="6" y="47"/>
                      <a:pt x="6" y="47"/>
                      <a:pt x="6" y="47"/>
                    </a:cubicBezTo>
                    <a:cubicBezTo>
                      <a:pt x="7" y="47"/>
                      <a:pt x="7" y="47"/>
                      <a:pt x="7" y="46"/>
                    </a:cubicBezTo>
                    <a:cubicBezTo>
                      <a:pt x="7" y="46"/>
                      <a:pt x="7" y="46"/>
                      <a:pt x="7" y="46"/>
                    </a:cubicBezTo>
                    <a:cubicBezTo>
                      <a:pt x="80" y="4"/>
                      <a:pt x="80" y="4"/>
                      <a:pt x="80" y="4"/>
                    </a:cubicBezTo>
                    <a:cubicBezTo>
                      <a:pt x="80" y="4"/>
                      <a:pt x="80" y="4"/>
                      <a:pt x="80" y="4"/>
                    </a:cubicBezTo>
                    <a:cubicBezTo>
                      <a:pt x="80" y="4"/>
                      <a:pt x="80" y="4"/>
                      <a:pt x="80" y="4"/>
                    </a:cubicBezTo>
                    <a:cubicBezTo>
                      <a:pt x="80" y="4"/>
                      <a:pt x="80" y="4"/>
                      <a:pt x="80" y="4"/>
                    </a:cubicBezTo>
                    <a:cubicBezTo>
                      <a:pt x="76" y="2"/>
                      <a:pt x="76" y="2"/>
                      <a:pt x="76" y="2"/>
                    </a:cubicBezTo>
                    <a:cubicBezTo>
                      <a:pt x="76" y="2"/>
                      <a:pt x="76" y="2"/>
                      <a:pt x="75" y="2"/>
                    </a:cubicBezTo>
                    <a:cubicBezTo>
                      <a:pt x="75" y="2"/>
                      <a:pt x="75" y="2"/>
                      <a:pt x="75" y="2"/>
                    </a:cubicBezTo>
                    <a:cubicBezTo>
                      <a:pt x="75" y="2"/>
                      <a:pt x="75" y="2"/>
                      <a:pt x="75" y="2"/>
                    </a:cubicBezTo>
                    <a:cubicBezTo>
                      <a:pt x="75" y="2"/>
                      <a:pt x="75" y="2"/>
                      <a:pt x="75" y="2"/>
                    </a:cubicBezTo>
                    <a:cubicBezTo>
                      <a:pt x="2" y="44"/>
                      <a:pt x="2" y="44"/>
                      <a:pt x="2" y="44"/>
                    </a:cubicBezTo>
                    <a:cubicBezTo>
                      <a:pt x="2" y="44"/>
                      <a:pt x="2" y="44"/>
                      <a:pt x="2" y="44"/>
                    </a:cubicBezTo>
                    <a:cubicBezTo>
                      <a:pt x="2" y="44"/>
                      <a:pt x="2" y="44"/>
                      <a:pt x="2" y="44"/>
                    </a:cubicBezTo>
                    <a:cubicBezTo>
                      <a:pt x="6" y="46"/>
                      <a:pt x="6" y="46"/>
                      <a:pt x="6" y="4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0" name="Freeform 954">
                <a:extLst>
                  <a:ext uri="{FF2B5EF4-FFF2-40B4-BE49-F238E27FC236}">
                    <a16:creationId xmlns:a16="http://schemas.microsoft.com/office/drawing/2014/main" id="{A7E34B10-1FE8-45D3-9622-D20CBEED52A0}"/>
                  </a:ext>
                </a:extLst>
              </p:cNvPr>
              <p:cNvSpPr>
                <a:spLocks/>
              </p:cNvSpPr>
              <p:nvPr/>
            </p:nvSpPr>
            <p:spPr bwMode="auto">
              <a:xfrm>
                <a:off x="1366" y="987"/>
                <a:ext cx="9" cy="5"/>
              </a:xfrm>
              <a:custGeom>
                <a:avLst/>
                <a:gdLst>
                  <a:gd name="T0" fmla="*/ 0 w 9"/>
                  <a:gd name="T1" fmla="*/ 0 h 5"/>
                  <a:gd name="T2" fmla="*/ 9 w 9"/>
                  <a:gd name="T3" fmla="*/ 5 h 5"/>
                  <a:gd name="T4" fmla="*/ 0 w 9"/>
                  <a:gd name="T5" fmla="*/ 0 h 5"/>
                </a:gdLst>
                <a:ahLst/>
                <a:cxnLst>
                  <a:cxn ang="0">
                    <a:pos x="T0" y="T1"/>
                  </a:cxn>
                  <a:cxn ang="0">
                    <a:pos x="T2" y="T3"/>
                  </a:cxn>
                  <a:cxn ang="0">
                    <a:pos x="T4" y="T5"/>
                  </a:cxn>
                </a:cxnLst>
                <a:rect l="0" t="0" r="r" b="b"/>
                <a:pathLst>
                  <a:path w="9" h="5">
                    <a:moveTo>
                      <a:pt x="0" y="0"/>
                    </a:moveTo>
                    <a:lnTo>
                      <a:pt x="9"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1" name="Line 955">
                <a:extLst>
                  <a:ext uri="{FF2B5EF4-FFF2-40B4-BE49-F238E27FC236}">
                    <a16:creationId xmlns:a16="http://schemas.microsoft.com/office/drawing/2014/main" id="{3026C778-F3C6-4B38-96AA-5C3C7DF50545}"/>
                  </a:ext>
                </a:extLst>
              </p:cNvPr>
              <p:cNvSpPr>
                <a:spLocks noChangeShapeType="1"/>
              </p:cNvSpPr>
              <p:nvPr/>
            </p:nvSpPr>
            <p:spPr bwMode="auto">
              <a:xfrm>
                <a:off x="1366" y="987"/>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2" name="Freeform 956">
                <a:extLst>
                  <a:ext uri="{FF2B5EF4-FFF2-40B4-BE49-F238E27FC236}">
                    <a16:creationId xmlns:a16="http://schemas.microsoft.com/office/drawing/2014/main" id="{731F93D0-FFCA-4B17-AA19-0B23FA676617}"/>
                  </a:ext>
                </a:extLst>
              </p:cNvPr>
              <p:cNvSpPr>
                <a:spLocks/>
              </p:cNvSpPr>
              <p:nvPr/>
            </p:nvSpPr>
            <p:spPr bwMode="auto">
              <a:xfrm>
                <a:off x="1366" y="986"/>
                <a:ext cx="10" cy="7"/>
              </a:xfrm>
              <a:custGeom>
                <a:avLst/>
                <a:gdLst>
                  <a:gd name="T0" fmla="*/ 0 w 10"/>
                  <a:gd name="T1" fmla="*/ 1 h 7"/>
                  <a:gd name="T2" fmla="*/ 2 w 10"/>
                  <a:gd name="T3" fmla="*/ 0 h 7"/>
                  <a:gd name="T4" fmla="*/ 10 w 10"/>
                  <a:gd name="T5" fmla="*/ 6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3" name="Freeform 957">
                <a:extLst>
                  <a:ext uri="{FF2B5EF4-FFF2-40B4-BE49-F238E27FC236}">
                    <a16:creationId xmlns:a16="http://schemas.microsoft.com/office/drawing/2014/main" id="{79C38BB6-DDE9-4E36-B7DD-C6CB43E6BE8F}"/>
                  </a:ext>
                </a:extLst>
              </p:cNvPr>
              <p:cNvSpPr>
                <a:spLocks/>
              </p:cNvSpPr>
              <p:nvPr/>
            </p:nvSpPr>
            <p:spPr bwMode="auto">
              <a:xfrm>
                <a:off x="1359" y="99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4" name="Line 958">
                <a:extLst>
                  <a:ext uri="{FF2B5EF4-FFF2-40B4-BE49-F238E27FC236}">
                    <a16:creationId xmlns:a16="http://schemas.microsoft.com/office/drawing/2014/main" id="{661E2A3C-3543-46A5-A321-0617B7A84670}"/>
                  </a:ext>
                </a:extLst>
              </p:cNvPr>
              <p:cNvSpPr>
                <a:spLocks noChangeShapeType="1"/>
              </p:cNvSpPr>
              <p:nvPr/>
            </p:nvSpPr>
            <p:spPr bwMode="auto">
              <a:xfrm>
                <a:off x="1359" y="99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5" name="Freeform 959">
                <a:extLst>
                  <a:ext uri="{FF2B5EF4-FFF2-40B4-BE49-F238E27FC236}">
                    <a16:creationId xmlns:a16="http://schemas.microsoft.com/office/drawing/2014/main" id="{DB774D2F-2908-4DED-AFA7-8B424C2CF3B8}"/>
                  </a:ext>
                </a:extLst>
              </p:cNvPr>
              <p:cNvSpPr>
                <a:spLocks/>
              </p:cNvSpPr>
              <p:nvPr/>
            </p:nvSpPr>
            <p:spPr bwMode="auto">
              <a:xfrm>
                <a:off x="1358" y="992"/>
                <a:ext cx="10" cy="7"/>
              </a:xfrm>
              <a:custGeom>
                <a:avLst/>
                <a:gdLst>
                  <a:gd name="T0" fmla="*/ 0 w 10"/>
                  <a:gd name="T1" fmla="*/ 1 h 7"/>
                  <a:gd name="T2" fmla="*/ 0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6" name="Freeform 960">
                <a:extLst>
                  <a:ext uri="{FF2B5EF4-FFF2-40B4-BE49-F238E27FC236}">
                    <a16:creationId xmlns:a16="http://schemas.microsoft.com/office/drawing/2014/main" id="{A2D0AC7B-6463-49D0-BA8F-AF623034140F}"/>
                  </a:ext>
                </a:extLst>
              </p:cNvPr>
              <p:cNvSpPr>
                <a:spLocks/>
              </p:cNvSpPr>
              <p:nvPr/>
            </p:nvSpPr>
            <p:spPr bwMode="auto">
              <a:xfrm>
                <a:off x="1351" y="999"/>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7" name="Line 961">
                <a:extLst>
                  <a:ext uri="{FF2B5EF4-FFF2-40B4-BE49-F238E27FC236}">
                    <a16:creationId xmlns:a16="http://schemas.microsoft.com/office/drawing/2014/main" id="{F6040673-5F58-4C73-BC3C-363623C50E07}"/>
                  </a:ext>
                </a:extLst>
              </p:cNvPr>
              <p:cNvSpPr>
                <a:spLocks noChangeShapeType="1"/>
              </p:cNvSpPr>
              <p:nvPr/>
            </p:nvSpPr>
            <p:spPr bwMode="auto">
              <a:xfrm>
                <a:off x="1351" y="999"/>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8" name="Freeform 962">
                <a:extLst>
                  <a:ext uri="{FF2B5EF4-FFF2-40B4-BE49-F238E27FC236}">
                    <a16:creationId xmlns:a16="http://schemas.microsoft.com/office/drawing/2014/main" id="{4BD2D75A-104F-4FA0-A53B-3E1C09B1D3A3}"/>
                  </a:ext>
                </a:extLst>
              </p:cNvPr>
              <p:cNvSpPr>
                <a:spLocks/>
              </p:cNvSpPr>
              <p:nvPr/>
            </p:nvSpPr>
            <p:spPr bwMode="auto">
              <a:xfrm>
                <a:off x="1349" y="996"/>
                <a:ext cx="9" cy="7"/>
              </a:xfrm>
              <a:custGeom>
                <a:avLst/>
                <a:gdLst>
                  <a:gd name="T0" fmla="*/ 0 w 9"/>
                  <a:gd name="T1" fmla="*/ 3 h 7"/>
                  <a:gd name="T2" fmla="*/ 0 w 9"/>
                  <a:gd name="T3" fmla="*/ 0 h 7"/>
                  <a:gd name="T4" fmla="*/ 9 w 9"/>
                  <a:gd name="T5" fmla="*/ 6 h 7"/>
                  <a:gd name="T6" fmla="*/ 9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0" y="0"/>
                    </a:lnTo>
                    <a:lnTo>
                      <a:pt x="9"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59" name="Freeform 963">
                <a:extLst>
                  <a:ext uri="{FF2B5EF4-FFF2-40B4-BE49-F238E27FC236}">
                    <a16:creationId xmlns:a16="http://schemas.microsoft.com/office/drawing/2014/main" id="{7E3D77E4-65F5-4EF4-9B11-6A7BD176058E}"/>
                  </a:ext>
                </a:extLst>
              </p:cNvPr>
              <p:cNvSpPr>
                <a:spLocks/>
              </p:cNvSpPr>
              <p:nvPr/>
            </p:nvSpPr>
            <p:spPr bwMode="auto">
              <a:xfrm>
                <a:off x="1342" y="1004"/>
                <a:ext cx="4" cy="2"/>
              </a:xfrm>
              <a:custGeom>
                <a:avLst/>
                <a:gdLst>
                  <a:gd name="T0" fmla="*/ 0 w 4"/>
                  <a:gd name="T1" fmla="*/ 0 h 2"/>
                  <a:gd name="T2" fmla="*/ 4 w 4"/>
                  <a:gd name="T3" fmla="*/ 2 h 2"/>
                  <a:gd name="T4" fmla="*/ 0 w 4"/>
                  <a:gd name="T5" fmla="*/ 0 h 2"/>
                </a:gdLst>
                <a:ahLst/>
                <a:cxnLst>
                  <a:cxn ang="0">
                    <a:pos x="T0" y="T1"/>
                  </a:cxn>
                  <a:cxn ang="0">
                    <a:pos x="T2" y="T3"/>
                  </a:cxn>
                  <a:cxn ang="0">
                    <a:pos x="T4" y="T5"/>
                  </a:cxn>
                </a:cxnLst>
                <a:rect l="0" t="0" r="r" b="b"/>
                <a:pathLst>
                  <a:path w="4" h="2">
                    <a:moveTo>
                      <a:pt x="0" y="0"/>
                    </a:moveTo>
                    <a:lnTo>
                      <a:pt x="4"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0" name="Line 964">
                <a:extLst>
                  <a:ext uri="{FF2B5EF4-FFF2-40B4-BE49-F238E27FC236}">
                    <a16:creationId xmlns:a16="http://schemas.microsoft.com/office/drawing/2014/main" id="{E95505C6-D7AE-48B5-9D7D-050348F1DA0A}"/>
                  </a:ext>
                </a:extLst>
              </p:cNvPr>
              <p:cNvSpPr>
                <a:spLocks noChangeShapeType="1"/>
              </p:cNvSpPr>
              <p:nvPr/>
            </p:nvSpPr>
            <p:spPr bwMode="auto">
              <a:xfrm>
                <a:off x="1342" y="1004"/>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1" name="Freeform 965">
                <a:extLst>
                  <a:ext uri="{FF2B5EF4-FFF2-40B4-BE49-F238E27FC236}">
                    <a16:creationId xmlns:a16="http://schemas.microsoft.com/office/drawing/2014/main" id="{917BEA37-98C1-4457-9D10-1039E5B34C13}"/>
                  </a:ext>
                </a:extLst>
              </p:cNvPr>
              <p:cNvSpPr>
                <a:spLocks/>
              </p:cNvSpPr>
              <p:nvPr/>
            </p:nvSpPr>
            <p:spPr bwMode="auto">
              <a:xfrm>
                <a:off x="1339" y="1002"/>
                <a:ext cx="10" cy="7"/>
              </a:xfrm>
              <a:custGeom>
                <a:avLst/>
                <a:gdLst>
                  <a:gd name="T0" fmla="*/ 0 w 10"/>
                  <a:gd name="T1" fmla="*/ 1 h 7"/>
                  <a:gd name="T2" fmla="*/ 2 w 10"/>
                  <a:gd name="T3" fmla="*/ 0 h 7"/>
                  <a:gd name="T4" fmla="*/ 10 w 10"/>
                  <a:gd name="T5" fmla="*/ 5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2" name="Freeform 966">
                <a:extLst>
                  <a:ext uri="{FF2B5EF4-FFF2-40B4-BE49-F238E27FC236}">
                    <a16:creationId xmlns:a16="http://schemas.microsoft.com/office/drawing/2014/main" id="{4DB1D16A-4A57-4A78-8EA0-5211162ABB52}"/>
                  </a:ext>
                </a:extLst>
              </p:cNvPr>
              <p:cNvSpPr>
                <a:spLocks/>
              </p:cNvSpPr>
              <p:nvPr/>
            </p:nvSpPr>
            <p:spPr bwMode="auto">
              <a:xfrm>
                <a:off x="1334" y="1009"/>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lnTo>
                      <a:pt x="3"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3" name="Line 967">
                <a:extLst>
                  <a:ext uri="{FF2B5EF4-FFF2-40B4-BE49-F238E27FC236}">
                    <a16:creationId xmlns:a16="http://schemas.microsoft.com/office/drawing/2014/main" id="{6E4D3A12-9E6B-4007-90F5-5D248B3E0AD0}"/>
                  </a:ext>
                </a:extLst>
              </p:cNvPr>
              <p:cNvSpPr>
                <a:spLocks noChangeShapeType="1"/>
              </p:cNvSpPr>
              <p:nvPr/>
            </p:nvSpPr>
            <p:spPr bwMode="auto">
              <a:xfrm>
                <a:off x="1334" y="1009"/>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4" name="Freeform 968">
                <a:extLst>
                  <a:ext uri="{FF2B5EF4-FFF2-40B4-BE49-F238E27FC236}">
                    <a16:creationId xmlns:a16="http://schemas.microsoft.com/office/drawing/2014/main" id="{E1776E24-EB48-4601-BD54-ED183965C3DC}"/>
                  </a:ext>
                </a:extLst>
              </p:cNvPr>
              <p:cNvSpPr>
                <a:spLocks/>
              </p:cNvSpPr>
              <p:nvPr/>
            </p:nvSpPr>
            <p:spPr bwMode="auto">
              <a:xfrm>
                <a:off x="1331" y="1007"/>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5" name="Freeform 969">
                <a:extLst>
                  <a:ext uri="{FF2B5EF4-FFF2-40B4-BE49-F238E27FC236}">
                    <a16:creationId xmlns:a16="http://schemas.microsoft.com/office/drawing/2014/main" id="{508A6AEF-F5D3-4F56-B7CE-ED6127AB66A7}"/>
                  </a:ext>
                </a:extLst>
              </p:cNvPr>
              <p:cNvSpPr>
                <a:spLocks/>
              </p:cNvSpPr>
              <p:nvPr/>
            </p:nvSpPr>
            <p:spPr bwMode="auto">
              <a:xfrm>
                <a:off x="1327" y="1014"/>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lnTo>
                      <a:pt x="1"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6" name="Line 970">
                <a:extLst>
                  <a:ext uri="{FF2B5EF4-FFF2-40B4-BE49-F238E27FC236}">
                    <a16:creationId xmlns:a16="http://schemas.microsoft.com/office/drawing/2014/main" id="{A680DDE6-7D18-4AC4-BC5F-6B1C18385017}"/>
                  </a:ext>
                </a:extLst>
              </p:cNvPr>
              <p:cNvSpPr>
                <a:spLocks noChangeShapeType="1"/>
              </p:cNvSpPr>
              <p:nvPr/>
            </p:nvSpPr>
            <p:spPr bwMode="auto">
              <a:xfrm>
                <a:off x="1327" y="1014"/>
                <a:ext cx="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7" name="Freeform 971">
                <a:extLst>
                  <a:ext uri="{FF2B5EF4-FFF2-40B4-BE49-F238E27FC236}">
                    <a16:creationId xmlns:a16="http://schemas.microsoft.com/office/drawing/2014/main" id="{166184AD-D4C6-4FCE-A373-E837B4BDD2C9}"/>
                  </a:ext>
                </a:extLst>
              </p:cNvPr>
              <p:cNvSpPr>
                <a:spLocks/>
              </p:cNvSpPr>
              <p:nvPr/>
            </p:nvSpPr>
            <p:spPr bwMode="auto">
              <a:xfrm>
                <a:off x="1322" y="1012"/>
                <a:ext cx="10" cy="7"/>
              </a:xfrm>
              <a:custGeom>
                <a:avLst/>
                <a:gdLst>
                  <a:gd name="T0" fmla="*/ 0 w 10"/>
                  <a:gd name="T1" fmla="*/ 2 h 7"/>
                  <a:gd name="T2" fmla="*/ 0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0"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8" name="Line 972">
                <a:extLst>
                  <a:ext uri="{FF2B5EF4-FFF2-40B4-BE49-F238E27FC236}">
                    <a16:creationId xmlns:a16="http://schemas.microsoft.com/office/drawing/2014/main" id="{315AD363-A8E5-4323-ACE9-E045412DEC1B}"/>
                  </a:ext>
                </a:extLst>
              </p:cNvPr>
              <p:cNvSpPr>
                <a:spLocks noChangeShapeType="1"/>
              </p:cNvSpPr>
              <p:nvPr/>
            </p:nvSpPr>
            <p:spPr bwMode="auto">
              <a:xfrm>
                <a:off x="1318"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69" name="Line 973">
                <a:extLst>
                  <a:ext uri="{FF2B5EF4-FFF2-40B4-BE49-F238E27FC236}">
                    <a16:creationId xmlns:a16="http://schemas.microsoft.com/office/drawing/2014/main" id="{944E428B-783A-41EC-BC4A-C5560101CBA9}"/>
                  </a:ext>
                </a:extLst>
              </p:cNvPr>
              <p:cNvSpPr>
                <a:spLocks noChangeShapeType="1"/>
              </p:cNvSpPr>
              <p:nvPr/>
            </p:nvSpPr>
            <p:spPr bwMode="auto">
              <a:xfrm>
                <a:off x="1318"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0" name="Freeform 974">
                <a:extLst>
                  <a:ext uri="{FF2B5EF4-FFF2-40B4-BE49-F238E27FC236}">
                    <a16:creationId xmlns:a16="http://schemas.microsoft.com/office/drawing/2014/main" id="{99A52E3F-D006-41A5-BC43-A763110B5B9E}"/>
                  </a:ext>
                </a:extLst>
              </p:cNvPr>
              <p:cNvSpPr>
                <a:spLocks/>
              </p:cNvSpPr>
              <p:nvPr/>
            </p:nvSpPr>
            <p:spPr bwMode="auto">
              <a:xfrm>
                <a:off x="1314" y="1017"/>
                <a:ext cx="8" cy="7"/>
              </a:xfrm>
              <a:custGeom>
                <a:avLst/>
                <a:gdLst>
                  <a:gd name="T0" fmla="*/ 0 w 8"/>
                  <a:gd name="T1" fmla="*/ 2 h 7"/>
                  <a:gd name="T2" fmla="*/ 0 w 8"/>
                  <a:gd name="T3" fmla="*/ 0 h 7"/>
                  <a:gd name="T4" fmla="*/ 8 w 8"/>
                  <a:gd name="T5" fmla="*/ 4 h 7"/>
                  <a:gd name="T6" fmla="*/ 8 w 8"/>
                  <a:gd name="T7" fmla="*/ 7 h 7"/>
                  <a:gd name="T8" fmla="*/ 0 w 8"/>
                  <a:gd name="T9" fmla="*/ 2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0" y="0"/>
                    </a:lnTo>
                    <a:lnTo>
                      <a:pt x="8" y="4"/>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1" name="Freeform 975">
                <a:extLst>
                  <a:ext uri="{FF2B5EF4-FFF2-40B4-BE49-F238E27FC236}">
                    <a16:creationId xmlns:a16="http://schemas.microsoft.com/office/drawing/2014/main" id="{5676F6E9-2AAD-4C1F-860B-71DCCA97908A}"/>
                  </a:ext>
                </a:extLst>
              </p:cNvPr>
              <p:cNvSpPr>
                <a:spLocks/>
              </p:cNvSpPr>
              <p:nvPr/>
            </p:nvSpPr>
            <p:spPr bwMode="auto">
              <a:xfrm>
                <a:off x="1308" y="1026"/>
                <a:ext cx="2" cy="1"/>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2" name="Line 976">
                <a:extLst>
                  <a:ext uri="{FF2B5EF4-FFF2-40B4-BE49-F238E27FC236}">
                    <a16:creationId xmlns:a16="http://schemas.microsoft.com/office/drawing/2014/main" id="{52B29D2F-72CE-4CE1-8476-B6072EE4BDD1}"/>
                  </a:ext>
                </a:extLst>
              </p:cNvPr>
              <p:cNvSpPr>
                <a:spLocks noChangeShapeType="1"/>
              </p:cNvSpPr>
              <p:nvPr/>
            </p:nvSpPr>
            <p:spPr bwMode="auto">
              <a:xfrm flipH="1">
                <a:off x="1308" y="1026"/>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3" name="Freeform 977">
                <a:extLst>
                  <a:ext uri="{FF2B5EF4-FFF2-40B4-BE49-F238E27FC236}">
                    <a16:creationId xmlns:a16="http://schemas.microsoft.com/office/drawing/2014/main" id="{BFB18B51-5E4A-4ACF-9511-838C1F832211}"/>
                  </a:ext>
                </a:extLst>
              </p:cNvPr>
              <p:cNvSpPr>
                <a:spLocks/>
              </p:cNvSpPr>
              <p:nvPr/>
            </p:nvSpPr>
            <p:spPr bwMode="auto">
              <a:xfrm>
                <a:off x="1304" y="1023"/>
                <a:ext cx="10" cy="6"/>
              </a:xfrm>
              <a:custGeom>
                <a:avLst/>
                <a:gdLst>
                  <a:gd name="T0" fmla="*/ 0 w 10"/>
                  <a:gd name="T1" fmla="*/ 1 h 6"/>
                  <a:gd name="T2" fmla="*/ 1 w 10"/>
                  <a:gd name="T3" fmla="*/ 0 h 6"/>
                  <a:gd name="T4" fmla="*/ 10 w 10"/>
                  <a:gd name="T5" fmla="*/ 4 h 6"/>
                  <a:gd name="T6" fmla="*/ 8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4" name="Freeform 978">
                <a:extLst>
                  <a:ext uri="{FF2B5EF4-FFF2-40B4-BE49-F238E27FC236}">
                    <a16:creationId xmlns:a16="http://schemas.microsoft.com/office/drawing/2014/main" id="{9FB31A1C-885B-4560-930C-566ADC4370C2}"/>
                  </a:ext>
                </a:extLst>
              </p:cNvPr>
              <p:cNvSpPr>
                <a:spLocks/>
              </p:cNvSpPr>
              <p:nvPr/>
            </p:nvSpPr>
            <p:spPr bwMode="auto">
              <a:xfrm>
                <a:off x="1298" y="1030"/>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lnTo>
                      <a:pt x="0" y="0"/>
                    </a:lnTo>
                    <a:lnTo>
                      <a:pt x="3"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5" name="Line 979">
                <a:extLst>
                  <a:ext uri="{FF2B5EF4-FFF2-40B4-BE49-F238E27FC236}">
                    <a16:creationId xmlns:a16="http://schemas.microsoft.com/office/drawing/2014/main" id="{453DF04A-1CEC-4FF8-9524-A7CFA966F607}"/>
                  </a:ext>
                </a:extLst>
              </p:cNvPr>
              <p:cNvSpPr>
                <a:spLocks noChangeShapeType="1"/>
              </p:cNvSpPr>
              <p:nvPr/>
            </p:nvSpPr>
            <p:spPr bwMode="auto">
              <a:xfrm flipH="1" flipV="1">
                <a:off x="1298" y="1030"/>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6" name="Freeform 980">
                <a:extLst>
                  <a:ext uri="{FF2B5EF4-FFF2-40B4-BE49-F238E27FC236}">
                    <a16:creationId xmlns:a16="http://schemas.microsoft.com/office/drawing/2014/main" id="{5F19D49F-98DB-4F66-B348-1A0913DC5894}"/>
                  </a:ext>
                </a:extLst>
              </p:cNvPr>
              <p:cNvSpPr>
                <a:spLocks/>
              </p:cNvSpPr>
              <p:nvPr/>
            </p:nvSpPr>
            <p:spPr bwMode="auto">
              <a:xfrm>
                <a:off x="1295" y="1027"/>
                <a:ext cx="10" cy="7"/>
              </a:xfrm>
              <a:custGeom>
                <a:avLst/>
                <a:gdLst>
                  <a:gd name="T0" fmla="*/ 0 w 10"/>
                  <a:gd name="T1" fmla="*/ 2 h 7"/>
                  <a:gd name="T2" fmla="*/ 2 w 10"/>
                  <a:gd name="T3" fmla="*/ 0 h 7"/>
                  <a:gd name="T4" fmla="*/ 10 w 10"/>
                  <a:gd name="T5" fmla="*/ 6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6"/>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7" name="Freeform 981">
                <a:extLst>
                  <a:ext uri="{FF2B5EF4-FFF2-40B4-BE49-F238E27FC236}">
                    <a16:creationId xmlns:a16="http://schemas.microsoft.com/office/drawing/2014/main" id="{F177BE0B-FC31-4125-A1A4-0B57E0107C63}"/>
                  </a:ext>
                </a:extLst>
              </p:cNvPr>
              <p:cNvSpPr>
                <a:spLocks/>
              </p:cNvSpPr>
              <p:nvPr/>
            </p:nvSpPr>
            <p:spPr bwMode="auto">
              <a:xfrm>
                <a:off x="1290" y="1034"/>
                <a:ext cx="4" cy="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lnTo>
                      <a:pt x="0" y="0"/>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8" name="Line 982">
                <a:extLst>
                  <a:ext uri="{FF2B5EF4-FFF2-40B4-BE49-F238E27FC236}">
                    <a16:creationId xmlns:a16="http://schemas.microsoft.com/office/drawing/2014/main" id="{32EB7203-35F4-4D0A-80D3-2B08E0CBC3A5}"/>
                  </a:ext>
                </a:extLst>
              </p:cNvPr>
              <p:cNvSpPr>
                <a:spLocks noChangeShapeType="1"/>
              </p:cNvSpPr>
              <p:nvPr/>
            </p:nvSpPr>
            <p:spPr bwMode="auto">
              <a:xfrm flipH="1" flipV="1">
                <a:off x="1290" y="1034"/>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79" name="Freeform 983">
                <a:extLst>
                  <a:ext uri="{FF2B5EF4-FFF2-40B4-BE49-F238E27FC236}">
                    <a16:creationId xmlns:a16="http://schemas.microsoft.com/office/drawing/2014/main" id="{1B94E6B7-7729-4180-A06F-FA7FDC046BAA}"/>
                  </a:ext>
                </a:extLst>
              </p:cNvPr>
              <p:cNvSpPr>
                <a:spLocks/>
              </p:cNvSpPr>
              <p:nvPr/>
            </p:nvSpPr>
            <p:spPr bwMode="auto">
              <a:xfrm>
                <a:off x="1287" y="1033"/>
                <a:ext cx="10" cy="7"/>
              </a:xfrm>
              <a:custGeom>
                <a:avLst/>
                <a:gdLst>
                  <a:gd name="T0" fmla="*/ 0 w 10"/>
                  <a:gd name="T1" fmla="*/ 1 h 7"/>
                  <a:gd name="T2" fmla="*/ 0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0" name="Freeform 984">
                <a:extLst>
                  <a:ext uri="{FF2B5EF4-FFF2-40B4-BE49-F238E27FC236}">
                    <a16:creationId xmlns:a16="http://schemas.microsoft.com/office/drawing/2014/main" id="{632D3192-22ED-49BB-8314-65771DDFB31C}"/>
                  </a:ext>
                </a:extLst>
              </p:cNvPr>
              <p:cNvSpPr>
                <a:spLocks/>
              </p:cNvSpPr>
              <p:nvPr/>
            </p:nvSpPr>
            <p:spPr bwMode="auto">
              <a:xfrm>
                <a:off x="1280" y="1040"/>
                <a:ext cx="6" cy="3"/>
              </a:xfrm>
              <a:custGeom>
                <a:avLst/>
                <a:gdLst>
                  <a:gd name="T0" fmla="*/ 6 w 6"/>
                  <a:gd name="T1" fmla="*/ 3 h 3"/>
                  <a:gd name="T2" fmla="*/ 0 w 6"/>
                  <a:gd name="T3" fmla="*/ 0 h 3"/>
                  <a:gd name="T4" fmla="*/ 6 w 6"/>
                  <a:gd name="T5" fmla="*/ 3 h 3"/>
                </a:gdLst>
                <a:ahLst/>
                <a:cxnLst>
                  <a:cxn ang="0">
                    <a:pos x="T0" y="T1"/>
                  </a:cxn>
                  <a:cxn ang="0">
                    <a:pos x="T2" y="T3"/>
                  </a:cxn>
                  <a:cxn ang="0">
                    <a:pos x="T4" y="T5"/>
                  </a:cxn>
                </a:cxnLst>
                <a:rect l="0" t="0" r="r" b="b"/>
                <a:pathLst>
                  <a:path w="6" h="3">
                    <a:moveTo>
                      <a:pt x="6" y="3"/>
                    </a:moveTo>
                    <a:lnTo>
                      <a:pt x="0" y="0"/>
                    </a:lnTo>
                    <a:lnTo>
                      <a:pt x="6"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1" name="Line 985">
                <a:extLst>
                  <a:ext uri="{FF2B5EF4-FFF2-40B4-BE49-F238E27FC236}">
                    <a16:creationId xmlns:a16="http://schemas.microsoft.com/office/drawing/2014/main" id="{8BC45B65-D1B6-40C3-A394-ED163BFB3E44}"/>
                  </a:ext>
                </a:extLst>
              </p:cNvPr>
              <p:cNvSpPr>
                <a:spLocks noChangeShapeType="1"/>
              </p:cNvSpPr>
              <p:nvPr/>
            </p:nvSpPr>
            <p:spPr bwMode="auto">
              <a:xfrm flipH="1" flipV="1">
                <a:off x="1280" y="1040"/>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2" name="Freeform 986">
                <a:extLst>
                  <a:ext uri="{FF2B5EF4-FFF2-40B4-BE49-F238E27FC236}">
                    <a16:creationId xmlns:a16="http://schemas.microsoft.com/office/drawing/2014/main" id="{C73D81F4-CFD8-4958-B742-2C297C7C03E4}"/>
                  </a:ext>
                </a:extLst>
              </p:cNvPr>
              <p:cNvSpPr>
                <a:spLocks/>
              </p:cNvSpPr>
              <p:nvPr/>
            </p:nvSpPr>
            <p:spPr bwMode="auto">
              <a:xfrm>
                <a:off x="1278" y="1037"/>
                <a:ext cx="9" cy="7"/>
              </a:xfrm>
              <a:custGeom>
                <a:avLst/>
                <a:gdLst>
                  <a:gd name="T0" fmla="*/ 0 w 9"/>
                  <a:gd name="T1" fmla="*/ 3 h 7"/>
                  <a:gd name="T2" fmla="*/ 0 w 9"/>
                  <a:gd name="T3" fmla="*/ 0 h 7"/>
                  <a:gd name="T4" fmla="*/ 9 w 9"/>
                  <a:gd name="T5" fmla="*/ 6 h 7"/>
                  <a:gd name="T6" fmla="*/ 9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0" y="0"/>
                    </a:lnTo>
                    <a:lnTo>
                      <a:pt x="9"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3" name="Freeform 987">
                <a:extLst>
                  <a:ext uri="{FF2B5EF4-FFF2-40B4-BE49-F238E27FC236}">
                    <a16:creationId xmlns:a16="http://schemas.microsoft.com/office/drawing/2014/main" id="{68CFB10D-D63A-49C3-B798-F0CDC6C055C1}"/>
                  </a:ext>
                </a:extLst>
              </p:cNvPr>
              <p:cNvSpPr>
                <a:spLocks/>
              </p:cNvSpPr>
              <p:nvPr/>
            </p:nvSpPr>
            <p:spPr bwMode="auto">
              <a:xfrm>
                <a:off x="1270" y="1044"/>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4" name="Line 988">
                <a:extLst>
                  <a:ext uri="{FF2B5EF4-FFF2-40B4-BE49-F238E27FC236}">
                    <a16:creationId xmlns:a16="http://schemas.microsoft.com/office/drawing/2014/main" id="{FFD3D201-8A1F-4E69-A9A1-2C58BADE58AA}"/>
                  </a:ext>
                </a:extLst>
              </p:cNvPr>
              <p:cNvSpPr>
                <a:spLocks noChangeShapeType="1"/>
              </p:cNvSpPr>
              <p:nvPr/>
            </p:nvSpPr>
            <p:spPr bwMode="auto">
              <a:xfrm flipH="1" flipV="1">
                <a:off x="1270" y="1044"/>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5" name="Freeform 989">
                <a:extLst>
                  <a:ext uri="{FF2B5EF4-FFF2-40B4-BE49-F238E27FC236}">
                    <a16:creationId xmlns:a16="http://schemas.microsoft.com/office/drawing/2014/main" id="{8299FD41-A912-4F09-AE48-78C186C9358F}"/>
                  </a:ext>
                </a:extLst>
              </p:cNvPr>
              <p:cNvSpPr>
                <a:spLocks/>
              </p:cNvSpPr>
              <p:nvPr/>
            </p:nvSpPr>
            <p:spPr bwMode="auto">
              <a:xfrm>
                <a:off x="1269" y="1043"/>
                <a:ext cx="9" cy="7"/>
              </a:xfrm>
              <a:custGeom>
                <a:avLst/>
                <a:gdLst>
                  <a:gd name="T0" fmla="*/ 0 w 9"/>
                  <a:gd name="T1" fmla="*/ 1 h 7"/>
                  <a:gd name="T2" fmla="*/ 1 w 9"/>
                  <a:gd name="T3" fmla="*/ 0 h 7"/>
                  <a:gd name="T4" fmla="*/ 9 w 9"/>
                  <a:gd name="T5" fmla="*/ 4 h 7"/>
                  <a:gd name="T6" fmla="*/ 8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1" y="0"/>
                    </a:lnTo>
                    <a:lnTo>
                      <a:pt x="9"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6" name="Freeform 990">
                <a:extLst>
                  <a:ext uri="{FF2B5EF4-FFF2-40B4-BE49-F238E27FC236}">
                    <a16:creationId xmlns:a16="http://schemas.microsoft.com/office/drawing/2014/main" id="{3DE7F63D-B2AF-45D6-BF31-4AC665E9D98C}"/>
                  </a:ext>
                </a:extLst>
              </p:cNvPr>
              <p:cNvSpPr>
                <a:spLocks/>
              </p:cNvSpPr>
              <p:nvPr/>
            </p:nvSpPr>
            <p:spPr bwMode="auto">
              <a:xfrm>
                <a:off x="1260" y="1048"/>
                <a:ext cx="9" cy="6"/>
              </a:xfrm>
              <a:custGeom>
                <a:avLst/>
                <a:gdLst>
                  <a:gd name="T0" fmla="*/ 9 w 9"/>
                  <a:gd name="T1" fmla="*/ 6 h 6"/>
                  <a:gd name="T2" fmla="*/ 0 w 9"/>
                  <a:gd name="T3" fmla="*/ 0 h 6"/>
                  <a:gd name="T4" fmla="*/ 9 w 9"/>
                  <a:gd name="T5" fmla="*/ 6 h 6"/>
                </a:gdLst>
                <a:ahLst/>
                <a:cxnLst>
                  <a:cxn ang="0">
                    <a:pos x="T0" y="T1"/>
                  </a:cxn>
                  <a:cxn ang="0">
                    <a:pos x="T2" y="T3"/>
                  </a:cxn>
                  <a:cxn ang="0">
                    <a:pos x="T4" y="T5"/>
                  </a:cxn>
                </a:cxnLst>
                <a:rect l="0" t="0" r="r" b="b"/>
                <a:pathLst>
                  <a:path w="9" h="6">
                    <a:moveTo>
                      <a:pt x="9" y="6"/>
                    </a:moveTo>
                    <a:lnTo>
                      <a:pt x="0" y="0"/>
                    </a:lnTo>
                    <a:lnTo>
                      <a:pt x="9"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7" name="Line 991">
                <a:extLst>
                  <a:ext uri="{FF2B5EF4-FFF2-40B4-BE49-F238E27FC236}">
                    <a16:creationId xmlns:a16="http://schemas.microsoft.com/office/drawing/2014/main" id="{CF5233A1-5197-4807-90D0-2588FFD9476C}"/>
                  </a:ext>
                </a:extLst>
              </p:cNvPr>
              <p:cNvSpPr>
                <a:spLocks noChangeShapeType="1"/>
              </p:cNvSpPr>
              <p:nvPr/>
            </p:nvSpPr>
            <p:spPr bwMode="auto">
              <a:xfrm flipH="1" flipV="1">
                <a:off x="1260" y="1048"/>
                <a:ext cx="9"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8" name="Freeform 992">
                <a:extLst>
                  <a:ext uri="{FF2B5EF4-FFF2-40B4-BE49-F238E27FC236}">
                    <a16:creationId xmlns:a16="http://schemas.microsoft.com/office/drawing/2014/main" id="{EF1E5C9E-1819-4E38-A83D-794EFADE7D91}"/>
                  </a:ext>
                </a:extLst>
              </p:cNvPr>
              <p:cNvSpPr>
                <a:spLocks/>
              </p:cNvSpPr>
              <p:nvPr/>
            </p:nvSpPr>
            <p:spPr bwMode="auto">
              <a:xfrm>
                <a:off x="1260" y="1048"/>
                <a:ext cx="10" cy="6"/>
              </a:xfrm>
              <a:custGeom>
                <a:avLst/>
                <a:gdLst>
                  <a:gd name="T0" fmla="*/ 0 w 10"/>
                  <a:gd name="T1" fmla="*/ 2 h 6"/>
                  <a:gd name="T2" fmla="*/ 1 w 10"/>
                  <a:gd name="T3" fmla="*/ 0 h 6"/>
                  <a:gd name="T4" fmla="*/ 10 w 10"/>
                  <a:gd name="T5" fmla="*/ 5 h 6"/>
                  <a:gd name="T6" fmla="*/ 9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89" name="Freeform 993">
                <a:extLst>
                  <a:ext uri="{FF2B5EF4-FFF2-40B4-BE49-F238E27FC236}">
                    <a16:creationId xmlns:a16="http://schemas.microsoft.com/office/drawing/2014/main" id="{03769B40-0D74-4ADE-AA2D-C193C99B3D46}"/>
                  </a:ext>
                </a:extLst>
              </p:cNvPr>
              <p:cNvSpPr>
                <a:spLocks/>
              </p:cNvSpPr>
              <p:nvPr/>
            </p:nvSpPr>
            <p:spPr bwMode="auto">
              <a:xfrm>
                <a:off x="1366" y="973"/>
                <a:ext cx="9" cy="6"/>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lnTo>
                      <a:pt x="9"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0" name="Line 994">
                <a:extLst>
                  <a:ext uri="{FF2B5EF4-FFF2-40B4-BE49-F238E27FC236}">
                    <a16:creationId xmlns:a16="http://schemas.microsoft.com/office/drawing/2014/main" id="{ABC8BA7E-017F-47A6-B1AF-84D2B76CF281}"/>
                  </a:ext>
                </a:extLst>
              </p:cNvPr>
              <p:cNvSpPr>
                <a:spLocks noChangeShapeType="1"/>
              </p:cNvSpPr>
              <p:nvPr/>
            </p:nvSpPr>
            <p:spPr bwMode="auto">
              <a:xfrm>
                <a:off x="1366" y="973"/>
                <a:ext cx="9"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1" name="Freeform 995">
                <a:extLst>
                  <a:ext uri="{FF2B5EF4-FFF2-40B4-BE49-F238E27FC236}">
                    <a16:creationId xmlns:a16="http://schemas.microsoft.com/office/drawing/2014/main" id="{2C6D5511-5DC2-4B5D-9496-72608B76A12B}"/>
                  </a:ext>
                </a:extLst>
              </p:cNvPr>
              <p:cNvSpPr>
                <a:spLocks/>
              </p:cNvSpPr>
              <p:nvPr/>
            </p:nvSpPr>
            <p:spPr bwMode="auto">
              <a:xfrm>
                <a:off x="1366" y="972"/>
                <a:ext cx="9" cy="7"/>
              </a:xfrm>
              <a:custGeom>
                <a:avLst/>
                <a:gdLst>
                  <a:gd name="T0" fmla="*/ 0 w 9"/>
                  <a:gd name="T1" fmla="*/ 3 h 7"/>
                  <a:gd name="T2" fmla="*/ 0 w 9"/>
                  <a:gd name="T3" fmla="*/ 0 h 7"/>
                  <a:gd name="T4" fmla="*/ 9 w 9"/>
                  <a:gd name="T5" fmla="*/ 6 h 7"/>
                  <a:gd name="T6" fmla="*/ 9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0" y="0"/>
                    </a:lnTo>
                    <a:lnTo>
                      <a:pt x="9"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2" name="Freeform 996">
                <a:extLst>
                  <a:ext uri="{FF2B5EF4-FFF2-40B4-BE49-F238E27FC236}">
                    <a16:creationId xmlns:a16="http://schemas.microsoft.com/office/drawing/2014/main" id="{A7613964-3195-454F-B405-2146A95F4920}"/>
                  </a:ext>
                </a:extLst>
              </p:cNvPr>
              <p:cNvSpPr>
                <a:spLocks/>
              </p:cNvSpPr>
              <p:nvPr/>
            </p:nvSpPr>
            <p:spPr bwMode="auto">
              <a:xfrm>
                <a:off x="1356" y="97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3" name="Line 997">
                <a:extLst>
                  <a:ext uri="{FF2B5EF4-FFF2-40B4-BE49-F238E27FC236}">
                    <a16:creationId xmlns:a16="http://schemas.microsoft.com/office/drawing/2014/main" id="{31BA890B-68E2-4AA3-8F89-78F1714984F0}"/>
                  </a:ext>
                </a:extLst>
              </p:cNvPr>
              <p:cNvSpPr>
                <a:spLocks noChangeShapeType="1"/>
              </p:cNvSpPr>
              <p:nvPr/>
            </p:nvSpPr>
            <p:spPr bwMode="auto">
              <a:xfrm>
                <a:off x="1356" y="97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4" name="Freeform 998">
                <a:extLst>
                  <a:ext uri="{FF2B5EF4-FFF2-40B4-BE49-F238E27FC236}">
                    <a16:creationId xmlns:a16="http://schemas.microsoft.com/office/drawing/2014/main" id="{D13A95BD-3A6B-4CE6-9931-464C866512AD}"/>
                  </a:ext>
                </a:extLst>
              </p:cNvPr>
              <p:cNvSpPr>
                <a:spLocks/>
              </p:cNvSpPr>
              <p:nvPr/>
            </p:nvSpPr>
            <p:spPr bwMode="auto">
              <a:xfrm>
                <a:off x="1356" y="979"/>
                <a:ext cx="9" cy="6"/>
              </a:xfrm>
              <a:custGeom>
                <a:avLst/>
                <a:gdLst>
                  <a:gd name="T0" fmla="*/ 0 w 9"/>
                  <a:gd name="T1" fmla="*/ 1 h 6"/>
                  <a:gd name="T2" fmla="*/ 0 w 9"/>
                  <a:gd name="T3" fmla="*/ 0 h 6"/>
                  <a:gd name="T4" fmla="*/ 9 w 9"/>
                  <a:gd name="T5" fmla="*/ 4 h 6"/>
                  <a:gd name="T6" fmla="*/ 9 w 9"/>
                  <a:gd name="T7" fmla="*/ 6 h 6"/>
                  <a:gd name="T8" fmla="*/ 0 w 9"/>
                  <a:gd name="T9" fmla="*/ 1 h 6"/>
                  <a:gd name="T10" fmla="*/ 0 w 9"/>
                  <a:gd name="T11" fmla="*/ 1 h 6"/>
                </a:gdLst>
                <a:ahLst/>
                <a:cxnLst>
                  <a:cxn ang="0">
                    <a:pos x="T0" y="T1"/>
                  </a:cxn>
                  <a:cxn ang="0">
                    <a:pos x="T2" y="T3"/>
                  </a:cxn>
                  <a:cxn ang="0">
                    <a:pos x="T4" y="T5"/>
                  </a:cxn>
                  <a:cxn ang="0">
                    <a:pos x="T6" y="T7"/>
                  </a:cxn>
                  <a:cxn ang="0">
                    <a:pos x="T8" y="T9"/>
                  </a:cxn>
                  <a:cxn ang="0">
                    <a:pos x="T10" y="T11"/>
                  </a:cxn>
                </a:cxnLst>
                <a:rect l="0" t="0" r="r" b="b"/>
                <a:pathLst>
                  <a:path w="9" h="6">
                    <a:moveTo>
                      <a:pt x="0" y="1"/>
                    </a:moveTo>
                    <a:lnTo>
                      <a:pt x="0" y="0"/>
                    </a:lnTo>
                    <a:lnTo>
                      <a:pt x="9"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5" name="Freeform 999">
                <a:extLst>
                  <a:ext uri="{FF2B5EF4-FFF2-40B4-BE49-F238E27FC236}">
                    <a16:creationId xmlns:a16="http://schemas.microsoft.com/office/drawing/2014/main" id="{2527C245-397C-4DE6-8CF5-FD002463F08E}"/>
                  </a:ext>
                </a:extLst>
              </p:cNvPr>
              <p:cNvSpPr>
                <a:spLocks/>
              </p:cNvSpPr>
              <p:nvPr/>
            </p:nvSpPr>
            <p:spPr bwMode="auto">
              <a:xfrm>
                <a:off x="1348" y="986"/>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lnTo>
                      <a:pt x="6"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6" name="Line 1000">
                <a:extLst>
                  <a:ext uri="{FF2B5EF4-FFF2-40B4-BE49-F238E27FC236}">
                    <a16:creationId xmlns:a16="http://schemas.microsoft.com/office/drawing/2014/main" id="{12E7C570-EEF2-4CD6-80B5-33773F6ACB54}"/>
                  </a:ext>
                </a:extLst>
              </p:cNvPr>
              <p:cNvSpPr>
                <a:spLocks noChangeShapeType="1"/>
              </p:cNvSpPr>
              <p:nvPr/>
            </p:nvSpPr>
            <p:spPr bwMode="auto">
              <a:xfrm>
                <a:off x="1348" y="986"/>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7" name="Freeform 1001">
                <a:extLst>
                  <a:ext uri="{FF2B5EF4-FFF2-40B4-BE49-F238E27FC236}">
                    <a16:creationId xmlns:a16="http://schemas.microsoft.com/office/drawing/2014/main" id="{C5F79DD6-6202-45C5-823F-A27C4F7AE7CF}"/>
                  </a:ext>
                </a:extLst>
              </p:cNvPr>
              <p:cNvSpPr>
                <a:spLocks/>
              </p:cNvSpPr>
              <p:nvPr/>
            </p:nvSpPr>
            <p:spPr bwMode="auto">
              <a:xfrm>
                <a:off x="1345" y="985"/>
                <a:ext cx="10" cy="5"/>
              </a:xfrm>
              <a:custGeom>
                <a:avLst/>
                <a:gdLst>
                  <a:gd name="T0" fmla="*/ 0 w 10"/>
                  <a:gd name="T1" fmla="*/ 1 h 5"/>
                  <a:gd name="T2" fmla="*/ 1 w 10"/>
                  <a:gd name="T3" fmla="*/ 0 h 5"/>
                  <a:gd name="T4" fmla="*/ 10 w 10"/>
                  <a:gd name="T5" fmla="*/ 4 h 5"/>
                  <a:gd name="T6" fmla="*/ 10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1" y="0"/>
                    </a:lnTo>
                    <a:lnTo>
                      <a:pt x="10" y="4"/>
                    </a:lnTo>
                    <a:lnTo>
                      <a:pt x="10"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8" name="Freeform 1002">
                <a:extLst>
                  <a:ext uri="{FF2B5EF4-FFF2-40B4-BE49-F238E27FC236}">
                    <a16:creationId xmlns:a16="http://schemas.microsoft.com/office/drawing/2014/main" id="{B5EA07E5-B82A-4A13-AE8F-850E516FD394}"/>
                  </a:ext>
                </a:extLst>
              </p:cNvPr>
              <p:cNvSpPr>
                <a:spLocks/>
              </p:cNvSpPr>
              <p:nvPr/>
            </p:nvSpPr>
            <p:spPr bwMode="auto">
              <a:xfrm>
                <a:off x="1338" y="992"/>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499" name="Line 1003">
                <a:extLst>
                  <a:ext uri="{FF2B5EF4-FFF2-40B4-BE49-F238E27FC236}">
                    <a16:creationId xmlns:a16="http://schemas.microsoft.com/office/drawing/2014/main" id="{B31AD4D4-74FD-4601-AB15-2ADD80411911}"/>
                  </a:ext>
                </a:extLst>
              </p:cNvPr>
              <p:cNvSpPr>
                <a:spLocks noChangeShapeType="1"/>
              </p:cNvSpPr>
              <p:nvPr/>
            </p:nvSpPr>
            <p:spPr bwMode="auto">
              <a:xfrm>
                <a:off x="1338" y="992"/>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0" name="Freeform 1004">
                <a:extLst>
                  <a:ext uri="{FF2B5EF4-FFF2-40B4-BE49-F238E27FC236}">
                    <a16:creationId xmlns:a16="http://schemas.microsoft.com/office/drawing/2014/main" id="{DBB71AE8-324B-4ADE-8299-4415D38E5142}"/>
                  </a:ext>
                </a:extLst>
              </p:cNvPr>
              <p:cNvSpPr>
                <a:spLocks/>
              </p:cNvSpPr>
              <p:nvPr/>
            </p:nvSpPr>
            <p:spPr bwMode="auto">
              <a:xfrm>
                <a:off x="1335" y="990"/>
                <a:ext cx="10" cy="6"/>
              </a:xfrm>
              <a:custGeom>
                <a:avLst/>
                <a:gdLst>
                  <a:gd name="T0" fmla="*/ 0 w 10"/>
                  <a:gd name="T1" fmla="*/ 2 h 6"/>
                  <a:gd name="T2" fmla="*/ 2 w 10"/>
                  <a:gd name="T3" fmla="*/ 0 h 6"/>
                  <a:gd name="T4" fmla="*/ 10 w 10"/>
                  <a:gd name="T5" fmla="*/ 5 h 6"/>
                  <a:gd name="T6" fmla="*/ 9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2" y="0"/>
                    </a:lnTo>
                    <a:lnTo>
                      <a:pt x="10"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1" name="Freeform 1005">
                <a:extLst>
                  <a:ext uri="{FF2B5EF4-FFF2-40B4-BE49-F238E27FC236}">
                    <a16:creationId xmlns:a16="http://schemas.microsoft.com/office/drawing/2014/main" id="{E782C449-6299-4630-B922-AB792DF619B8}"/>
                  </a:ext>
                </a:extLst>
              </p:cNvPr>
              <p:cNvSpPr>
                <a:spLocks/>
              </p:cNvSpPr>
              <p:nvPr/>
            </p:nvSpPr>
            <p:spPr bwMode="auto">
              <a:xfrm>
                <a:off x="1329" y="999"/>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2" name="Line 1006">
                <a:extLst>
                  <a:ext uri="{FF2B5EF4-FFF2-40B4-BE49-F238E27FC236}">
                    <a16:creationId xmlns:a16="http://schemas.microsoft.com/office/drawing/2014/main" id="{F6B337CC-2579-4D39-9110-881FB964E4BE}"/>
                  </a:ext>
                </a:extLst>
              </p:cNvPr>
              <p:cNvSpPr>
                <a:spLocks noChangeShapeType="1"/>
              </p:cNvSpPr>
              <p:nvPr/>
            </p:nvSpPr>
            <p:spPr bwMode="auto">
              <a:xfrm>
                <a:off x="1329" y="999"/>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3" name="Freeform 1007">
                <a:extLst>
                  <a:ext uri="{FF2B5EF4-FFF2-40B4-BE49-F238E27FC236}">
                    <a16:creationId xmlns:a16="http://schemas.microsoft.com/office/drawing/2014/main" id="{4958BCEC-CB8B-48A5-8B95-DA93EE310519}"/>
                  </a:ext>
                </a:extLst>
              </p:cNvPr>
              <p:cNvSpPr>
                <a:spLocks/>
              </p:cNvSpPr>
              <p:nvPr/>
            </p:nvSpPr>
            <p:spPr bwMode="auto">
              <a:xfrm>
                <a:off x="1325" y="996"/>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4" name="Freeform 1008">
                <a:extLst>
                  <a:ext uri="{FF2B5EF4-FFF2-40B4-BE49-F238E27FC236}">
                    <a16:creationId xmlns:a16="http://schemas.microsoft.com/office/drawing/2014/main" id="{B8AC06F7-C577-4AAC-BB17-28AC2298BE3C}"/>
                  </a:ext>
                </a:extLst>
              </p:cNvPr>
              <p:cNvSpPr>
                <a:spLocks/>
              </p:cNvSpPr>
              <p:nvPr/>
            </p:nvSpPr>
            <p:spPr bwMode="auto">
              <a:xfrm>
                <a:off x="1320" y="1004"/>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lnTo>
                      <a:pt x="1"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5" name="Line 1009">
                <a:extLst>
                  <a:ext uri="{FF2B5EF4-FFF2-40B4-BE49-F238E27FC236}">
                    <a16:creationId xmlns:a16="http://schemas.microsoft.com/office/drawing/2014/main" id="{5DA95819-1ABB-4A89-9890-B2087BC9F717}"/>
                  </a:ext>
                </a:extLst>
              </p:cNvPr>
              <p:cNvSpPr>
                <a:spLocks noChangeShapeType="1"/>
              </p:cNvSpPr>
              <p:nvPr/>
            </p:nvSpPr>
            <p:spPr bwMode="auto">
              <a:xfrm>
                <a:off x="1320" y="1004"/>
                <a:ext cx="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6" name="Freeform 1010">
                <a:extLst>
                  <a:ext uri="{FF2B5EF4-FFF2-40B4-BE49-F238E27FC236}">
                    <a16:creationId xmlns:a16="http://schemas.microsoft.com/office/drawing/2014/main" id="{9A835264-90DD-4A05-BBCC-B955669DC0B3}"/>
                  </a:ext>
                </a:extLst>
              </p:cNvPr>
              <p:cNvSpPr>
                <a:spLocks/>
              </p:cNvSpPr>
              <p:nvPr/>
            </p:nvSpPr>
            <p:spPr bwMode="auto">
              <a:xfrm>
                <a:off x="1315" y="1002"/>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7" name="Line 1011">
                <a:extLst>
                  <a:ext uri="{FF2B5EF4-FFF2-40B4-BE49-F238E27FC236}">
                    <a16:creationId xmlns:a16="http://schemas.microsoft.com/office/drawing/2014/main" id="{545C4219-C1BF-4CEE-8DBB-EA456A6898D1}"/>
                  </a:ext>
                </a:extLst>
              </p:cNvPr>
              <p:cNvSpPr>
                <a:spLocks noChangeShapeType="1"/>
              </p:cNvSpPr>
              <p:nvPr/>
            </p:nvSpPr>
            <p:spPr bwMode="auto">
              <a:xfrm>
                <a:off x="1311"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8" name="Line 1012">
                <a:extLst>
                  <a:ext uri="{FF2B5EF4-FFF2-40B4-BE49-F238E27FC236}">
                    <a16:creationId xmlns:a16="http://schemas.microsoft.com/office/drawing/2014/main" id="{9AC41C3D-C69B-48A8-AF46-9E75B9FAED07}"/>
                  </a:ext>
                </a:extLst>
              </p:cNvPr>
              <p:cNvSpPr>
                <a:spLocks noChangeShapeType="1"/>
              </p:cNvSpPr>
              <p:nvPr/>
            </p:nvSpPr>
            <p:spPr bwMode="auto">
              <a:xfrm>
                <a:off x="1311"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09" name="Freeform 1013">
                <a:extLst>
                  <a:ext uri="{FF2B5EF4-FFF2-40B4-BE49-F238E27FC236}">
                    <a16:creationId xmlns:a16="http://schemas.microsoft.com/office/drawing/2014/main" id="{68C7E416-4287-4E6A-9C0D-1C11BA892A80}"/>
                  </a:ext>
                </a:extLst>
              </p:cNvPr>
              <p:cNvSpPr>
                <a:spLocks/>
              </p:cNvSpPr>
              <p:nvPr/>
            </p:nvSpPr>
            <p:spPr bwMode="auto">
              <a:xfrm>
                <a:off x="1305" y="1007"/>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0" name="Freeform 1014">
                <a:extLst>
                  <a:ext uri="{FF2B5EF4-FFF2-40B4-BE49-F238E27FC236}">
                    <a16:creationId xmlns:a16="http://schemas.microsoft.com/office/drawing/2014/main" id="{D0D9A01B-C417-43C1-B0BD-47A4DA658636}"/>
                  </a:ext>
                </a:extLst>
              </p:cNvPr>
              <p:cNvSpPr>
                <a:spLocks/>
              </p:cNvSpPr>
              <p:nvPr/>
            </p:nvSpPr>
            <p:spPr bwMode="auto">
              <a:xfrm>
                <a:off x="1300" y="101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1" name="Line 1015">
                <a:extLst>
                  <a:ext uri="{FF2B5EF4-FFF2-40B4-BE49-F238E27FC236}">
                    <a16:creationId xmlns:a16="http://schemas.microsoft.com/office/drawing/2014/main" id="{40A5F5DF-57B0-4803-94E2-2FAAF0FC0590}"/>
                  </a:ext>
                </a:extLst>
              </p:cNvPr>
              <p:cNvSpPr>
                <a:spLocks noChangeShapeType="1"/>
              </p:cNvSpPr>
              <p:nvPr/>
            </p:nvSpPr>
            <p:spPr bwMode="auto">
              <a:xfrm flipH="1" flipV="1">
                <a:off x="1300" y="101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2" name="Freeform 1016">
                <a:extLst>
                  <a:ext uri="{FF2B5EF4-FFF2-40B4-BE49-F238E27FC236}">
                    <a16:creationId xmlns:a16="http://schemas.microsoft.com/office/drawing/2014/main" id="{B1ED2673-8835-4726-8413-B7C5EA15B53A}"/>
                  </a:ext>
                </a:extLst>
              </p:cNvPr>
              <p:cNvSpPr>
                <a:spLocks/>
              </p:cNvSpPr>
              <p:nvPr/>
            </p:nvSpPr>
            <p:spPr bwMode="auto">
              <a:xfrm>
                <a:off x="1295" y="1013"/>
                <a:ext cx="10" cy="7"/>
              </a:xfrm>
              <a:custGeom>
                <a:avLst/>
                <a:gdLst>
                  <a:gd name="T0" fmla="*/ 0 w 10"/>
                  <a:gd name="T1" fmla="*/ 1 h 7"/>
                  <a:gd name="T2" fmla="*/ 2 w 10"/>
                  <a:gd name="T3" fmla="*/ 0 h 7"/>
                  <a:gd name="T4" fmla="*/ 10 w 10"/>
                  <a:gd name="T5" fmla="*/ 6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3" name="Freeform 1017">
                <a:extLst>
                  <a:ext uri="{FF2B5EF4-FFF2-40B4-BE49-F238E27FC236}">
                    <a16:creationId xmlns:a16="http://schemas.microsoft.com/office/drawing/2014/main" id="{27EDA8D2-784B-4111-AA16-7FD93E5C1176}"/>
                  </a:ext>
                </a:extLst>
              </p:cNvPr>
              <p:cNvSpPr>
                <a:spLocks/>
              </p:cNvSpPr>
              <p:nvPr/>
            </p:nvSpPr>
            <p:spPr bwMode="auto">
              <a:xfrm>
                <a:off x="1290" y="102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4" name="Line 1018">
                <a:extLst>
                  <a:ext uri="{FF2B5EF4-FFF2-40B4-BE49-F238E27FC236}">
                    <a16:creationId xmlns:a16="http://schemas.microsoft.com/office/drawing/2014/main" id="{105B11CE-D44A-4385-916B-E85C92BE2C9B}"/>
                  </a:ext>
                </a:extLst>
              </p:cNvPr>
              <p:cNvSpPr>
                <a:spLocks noChangeShapeType="1"/>
              </p:cNvSpPr>
              <p:nvPr/>
            </p:nvSpPr>
            <p:spPr bwMode="auto">
              <a:xfrm flipH="1" flipV="1">
                <a:off x="1290" y="102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5" name="Freeform 1019">
                <a:extLst>
                  <a:ext uri="{FF2B5EF4-FFF2-40B4-BE49-F238E27FC236}">
                    <a16:creationId xmlns:a16="http://schemas.microsoft.com/office/drawing/2014/main" id="{A7F1129B-A1BF-4A24-983C-2AEABFD6E123}"/>
                  </a:ext>
                </a:extLst>
              </p:cNvPr>
              <p:cNvSpPr>
                <a:spLocks/>
              </p:cNvSpPr>
              <p:nvPr/>
            </p:nvSpPr>
            <p:spPr bwMode="auto">
              <a:xfrm>
                <a:off x="1286" y="1019"/>
                <a:ext cx="9" cy="7"/>
              </a:xfrm>
              <a:custGeom>
                <a:avLst/>
                <a:gdLst>
                  <a:gd name="T0" fmla="*/ 0 w 9"/>
                  <a:gd name="T1" fmla="*/ 1 h 7"/>
                  <a:gd name="T2" fmla="*/ 1 w 9"/>
                  <a:gd name="T3" fmla="*/ 0 h 7"/>
                  <a:gd name="T4" fmla="*/ 9 w 9"/>
                  <a:gd name="T5" fmla="*/ 5 h 7"/>
                  <a:gd name="T6" fmla="*/ 8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1" y="0"/>
                    </a:lnTo>
                    <a:lnTo>
                      <a:pt x="9" y="5"/>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6" name="Freeform 1020">
                <a:extLst>
                  <a:ext uri="{FF2B5EF4-FFF2-40B4-BE49-F238E27FC236}">
                    <a16:creationId xmlns:a16="http://schemas.microsoft.com/office/drawing/2014/main" id="{52A1FE8F-2674-4BED-BE48-F55D28997D29}"/>
                  </a:ext>
                </a:extLst>
              </p:cNvPr>
              <p:cNvSpPr>
                <a:spLocks/>
              </p:cNvSpPr>
              <p:nvPr/>
            </p:nvSpPr>
            <p:spPr bwMode="auto">
              <a:xfrm>
                <a:off x="1278" y="1027"/>
                <a:ext cx="5" cy="2"/>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lnTo>
                      <a:pt x="0" y="0"/>
                    </a:lnTo>
                    <a:lnTo>
                      <a:pt x="5"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7" name="Line 1021">
                <a:extLst>
                  <a:ext uri="{FF2B5EF4-FFF2-40B4-BE49-F238E27FC236}">
                    <a16:creationId xmlns:a16="http://schemas.microsoft.com/office/drawing/2014/main" id="{4EADF3F1-8813-4D2E-96CD-BC9C03C0B23A}"/>
                  </a:ext>
                </a:extLst>
              </p:cNvPr>
              <p:cNvSpPr>
                <a:spLocks noChangeShapeType="1"/>
              </p:cNvSpPr>
              <p:nvPr/>
            </p:nvSpPr>
            <p:spPr bwMode="auto">
              <a:xfrm flipH="1" flipV="1">
                <a:off x="1278" y="1027"/>
                <a:ext cx="5"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8" name="Freeform 1022">
                <a:extLst>
                  <a:ext uri="{FF2B5EF4-FFF2-40B4-BE49-F238E27FC236}">
                    <a16:creationId xmlns:a16="http://schemas.microsoft.com/office/drawing/2014/main" id="{7EB59CA7-0DD9-4F83-8736-BB89277C4F22}"/>
                  </a:ext>
                </a:extLst>
              </p:cNvPr>
              <p:cNvSpPr>
                <a:spLocks/>
              </p:cNvSpPr>
              <p:nvPr/>
            </p:nvSpPr>
            <p:spPr bwMode="auto">
              <a:xfrm>
                <a:off x="1276" y="1024"/>
                <a:ext cx="10" cy="7"/>
              </a:xfrm>
              <a:custGeom>
                <a:avLst/>
                <a:gdLst>
                  <a:gd name="T0" fmla="*/ 0 w 10"/>
                  <a:gd name="T1" fmla="*/ 2 h 7"/>
                  <a:gd name="T2" fmla="*/ 1 w 10"/>
                  <a:gd name="T3" fmla="*/ 0 h 7"/>
                  <a:gd name="T4" fmla="*/ 10 w 10"/>
                  <a:gd name="T5" fmla="*/ 6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519" name="Freeform 1023">
                <a:extLst>
                  <a:ext uri="{FF2B5EF4-FFF2-40B4-BE49-F238E27FC236}">
                    <a16:creationId xmlns:a16="http://schemas.microsoft.com/office/drawing/2014/main" id="{58A590C5-3435-421A-B96A-7E51A72A2430}"/>
                  </a:ext>
                </a:extLst>
              </p:cNvPr>
              <p:cNvSpPr>
                <a:spLocks/>
              </p:cNvSpPr>
              <p:nvPr/>
            </p:nvSpPr>
            <p:spPr bwMode="auto">
              <a:xfrm>
                <a:off x="1267" y="1031"/>
                <a:ext cx="6" cy="5"/>
              </a:xfrm>
              <a:custGeom>
                <a:avLst/>
                <a:gdLst>
                  <a:gd name="T0" fmla="*/ 6 w 6"/>
                  <a:gd name="T1" fmla="*/ 5 h 5"/>
                  <a:gd name="T2" fmla="*/ 0 w 6"/>
                  <a:gd name="T3" fmla="*/ 0 h 5"/>
                  <a:gd name="T4" fmla="*/ 6 w 6"/>
                  <a:gd name="T5" fmla="*/ 5 h 5"/>
                </a:gdLst>
                <a:ahLst/>
                <a:cxnLst>
                  <a:cxn ang="0">
                    <a:pos x="T0" y="T1"/>
                  </a:cxn>
                  <a:cxn ang="0">
                    <a:pos x="T2" y="T3"/>
                  </a:cxn>
                  <a:cxn ang="0">
                    <a:pos x="T4" y="T5"/>
                  </a:cxn>
                </a:cxnLst>
                <a:rect l="0" t="0" r="r" b="b"/>
                <a:pathLst>
                  <a:path w="6" h="5">
                    <a:moveTo>
                      <a:pt x="6" y="5"/>
                    </a:moveTo>
                    <a:lnTo>
                      <a:pt x="0" y="0"/>
                    </a:lnTo>
                    <a:lnTo>
                      <a:pt x="6"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2" name="Line 1024">
                <a:extLst>
                  <a:ext uri="{FF2B5EF4-FFF2-40B4-BE49-F238E27FC236}">
                    <a16:creationId xmlns:a16="http://schemas.microsoft.com/office/drawing/2014/main" id="{966310BE-4A3B-4EE1-A663-117817FBFCE8}"/>
                  </a:ext>
                </a:extLst>
              </p:cNvPr>
              <p:cNvSpPr>
                <a:spLocks noChangeShapeType="1"/>
              </p:cNvSpPr>
              <p:nvPr/>
            </p:nvSpPr>
            <p:spPr bwMode="auto">
              <a:xfrm flipH="1" flipV="1">
                <a:off x="1267" y="1031"/>
                <a:ext cx="6"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3" name="Freeform 1025">
                <a:extLst>
                  <a:ext uri="{FF2B5EF4-FFF2-40B4-BE49-F238E27FC236}">
                    <a16:creationId xmlns:a16="http://schemas.microsoft.com/office/drawing/2014/main" id="{9A3EEEC4-271C-42DF-A8DA-0BD0DA3BD407}"/>
                  </a:ext>
                </a:extLst>
              </p:cNvPr>
              <p:cNvSpPr>
                <a:spLocks/>
              </p:cNvSpPr>
              <p:nvPr/>
            </p:nvSpPr>
            <p:spPr bwMode="auto">
              <a:xfrm>
                <a:off x="1266" y="1030"/>
                <a:ext cx="10" cy="7"/>
              </a:xfrm>
              <a:custGeom>
                <a:avLst/>
                <a:gdLst>
                  <a:gd name="T0" fmla="*/ 0 w 10"/>
                  <a:gd name="T1" fmla="*/ 1 h 7"/>
                  <a:gd name="T2" fmla="*/ 1 w 10"/>
                  <a:gd name="T3" fmla="*/ 0 h 7"/>
                  <a:gd name="T4" fmla="*/ 10 w 10"/>
                  <a:gd name="T5" fmla="*/ 6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6"/>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4" name="Freeform 1026">
                <a:extLst>
                  <a:ext uri="{FF2B5EF4-FFF2-40B4-BE49-F238E27FC236}">
                    <a16:creationId xmlns:a16="http://schemas.microsoft.com/office/drawing/2014/main" id="{343DD26F-D314-42F8-8A9A-AEC2F94FA5F3}"/>
                  </a:ext>
                </a:extLst>
              </p:cNvPr>
              <p:cNvSpPr>
                <a:spLocks/>
              </p:cNvSpPr>
              <p:nvPr/>
            </p:nvSpPr>
            <p:spPr bwMode="auto">
              <a:xfrm>
                <a:off x="1257" y="1037"/>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5" name="Line 1027">
                <a:extLst>
                  <a:ext uri="{FF2B5EF4-FFF2-40B4-BE49-F238E27FC236}">
                    <a16:creationId xmlns:a16="http://schemas.microsoft.com/office/drawing/2014/main" id="{B1C4DDD4-CE76-4DB0-8CC0-903C34AB839B}"/>
                  </a:ext>
                </a:extLst>
              </p:cNvPr>
              <p:cNvSpPr>
                <a:spLocks noChangeShapeType="1"/>
              </p:cNvSpPr>
              <p:nvPr/>
            </p:nvSpPr>
            <p:spPr bwMode="auto">
              <a:xfrm flipH="1" flipV="1">
                <a:off x="1257" y="1037"/>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6" name="Freeform 1028">
                <a:extLst>
                  <a:ext uri="{FF2B5EF4-FFF2-40B4-BE49-F238E27FC236}">
                    <a16:creationId xmlns:a16="http://schemas.microsoft.com/office/drawing/2014/main" id="{2CFF3D8A-E8B2-4EEC-A605-67232B7088DB}"/>
                  </a:ext>
                </a:extLst>
              </p:cNvPr>
              <p:cNvSpPr>
                <a:spLocks/>
              </p:cNvSpPr>
              <p:nvPr/>
            </p:nvSpPr>
            <p:spPr bwMode="auto">
              <a:xfrm>
                <a:off x="1256" y="1036"/>
                <a:ext cx="10" cy="7"/>
              </a:xfrm>
              <a:custGeom>
                <a:avLst/>
                <a:gdLst>
                  <a:gd name="T0" fmla="*/ 0 w 10"/>
                  <a:gd name="T1" fmla="*/ 2 h 7"/>
                  <a:gd name="T2" fmla="*/ 1 w 10"/>
                  <a:gd name="T3" fmla="*/ 0 h 7"/>
                  <a:gd name="T4" fmla="*/ 10 w 10"/>
                  <a:gd name="T5" fmla="*/ 5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5"/>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7" name="Freeform 1029">
                <a:extLst>
                  <a:ext uri="{FF2B5EF4-FFF2-40B4-BE49-F238E27FC236}">
                    <a16:creationId xmlns:a16="http://schemas.microsoft.com/office/drawing/2014/main" id="{18B954E1-F041-46BA-9911-00D7EE55A8DB}"/>
                  </a:ext>
                </a:extLst>
              </p:cNvPr>
              <p:cNvSpPr>
                <a:spLocks/>
              </p:cNvSpPr>
              <p:nvPr/>
            </p:nvSpPr>
            <p:spPr bwMode="auto">
              <a:xfrm>
                <a:off x="1246" y="1043"/>
                <a:ext cx="8" cy="5"/>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lnTo>
                      <a:pt x="0" y="0"/>
                    </a:lnTo>
                    <a:lnTo>
                      <a:pt x="8"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8" name="Line 1030">
                <a:extLst>
                  <a:ext uri="{FF2B5EF4-FFF2-40B4-BE49-F238E27FC236}">
                    <a16:creationId xmlns:a16="http://schemas.microsoft.com/office/drawing/2014/main" id="{08177D4C-7402-4031-B242-6257A4BE7A2C}"/>
                  </a:ext>
                </a:extLst>
              </p:cNvPr>
              <p:cNvSpPr>
                <a:spLocks noChangeShapeType="1"/>
              </p:cNvSpPr>
              <p:nvPr/>
            </p:nvSpPr>
            <p:spPr bwMode="auto">
              <a:xfrm flipH="1" flipV="1">
                <a:off x="1246" y="1043"/>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19" name="Freeform 1031">
                <a:extLst>
                  <a:ext uri="{FF2B5EF4-FFF2-40B4-BE49-F238E27FC236}">
                    <a16:creationId xmlns:a16="http://schemas.microsoft.com/office/drawing/2014/main" id="{5939A15C-303C-4D70-A875-FCB12A222AB8}"/>
                  </a:ext>
                </a:extLst>
              </p:cNvPr>
              <p:cNvSpPr>
                <a:spLocks/>
              </p:cNvSpPr>
              <p:nvPr/>
            </p:nvSpPr>
            <p:spPr bwMode="auto">
              <a:xfrm>
                <a:off x="1246" y="1041"/>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0" name="Freeform 1032">
                <a:extLst>
                  <a:ext uri="{FF2B5EF4-FFF2-40B4-BE49-F238E27FC236}">
                    <a16:creationId xmlns:a16="http://schemas.microsoft.com/office/drawing/2014/main" id="{0F6415E6-D71A-4FE6-9231-F35B4FB09102}"/>
                  </a:ext>
                </a:extLst>
              </p:cNvPr>
              <p:cNvSpPr>
                <a:spLocks/>
              </p:cNvSpPr>
              <p:nvPr/>
            </p:nvSpPr>
            <p:spPr bwMode="auto">
              <a:xfrm>
                <a:off x="1284" y="993"/>
                <a:ext cx="108" cy="62"/>
              </a:xfrm>
              <a:custGeom>
                <a:avLst/>
                <a:gdLst>
                  <a:gd name="T0" fmla="*/ 1 w 76"/>
                  <a:gd name="T1" fmla="*/ 41 h 44"/>
                  <a:gd name="T2" fmla="*/ 1 w 76"/>
                  <a:gd name="T3" fmla="*/ 40 h 44"/>
                  <a:gd name="T4" fmla="*/ 69 w 76"/>
                  <a:gd name="T5" fmla="*/ 0 h 44"/>
                  <a:gd name="T6" fmla="*/ 71 w 76"/>
                  <a:gd name="T7" fmla="*/ 0 h 44"/>
                  <a:gd name="T8" fmla="*/ 75 w 76"/>
                  <a:gd name="T9" fmla="*/ 3 h 44"/>
                  <a:gd name="T10" fmla="*/ 75 w 76"/>
                  <a:gd name="T11" fmla="*/ 4 h 44"/>
                  <a:gd name="T12" fmla="*/ 7 w 76"/>
                  <a:gd name="T13" fmla="*/ 43 h 44"/>
                  <a:gd name="T14" fmla="*/ 5 w 76"/>
                  <a:gd name="T15" fmla="*/ 43 h 44"/>
                  <a:gd name="T16" fmla="*/ 1 w 76"/>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1" y="41"/>
                    </a:moveTo>
                    <a:cubicBezTo>
                      <a:pt x="0" y="41"/>
                      <a:pt x="0" y="40"/>
                      <a:pt x="1" y="40"/>
                    </a:cubicBezTo>
                    <a:cubicBezTo>
                      <a:pt x="69" y="0"/>
                      <a:pt x="69" y="0"/>
                      <a:pt x="69" y="0"/>
                    </a:cubicBezTo>
                    <a:cubicBezTo>
                      <a:pt x="69" y="0"/>
                      <a:pt x="70" y="0"/>
                      <a:pt x="71" y="0"/>
                    </a:cubicBezTo>
                    <a:cubicBezTo>
                      <a:pt x="75" y="3"/>
                      <a:pt x="75" y="3"/>
                      <a:pt x="75" y="3"/>
                    </a:cubicBezTo>
                    <a:cubicBezTo>
                      <a:pt x="76" y="3"/>
                      <a:pt x="76" y="4"/>
                      <a:pt x="75" y="4"/>
                    </a:cubicBezTo>
                    <a:cubicBezTo>
                      <a:pt x="7" y="43"/>
                      <a:pt x="7" y="43"/>
                      <a:pt x="7" y="43"/>
                    </a:cubicBezTo>
                    <a:cubicBezTo>
                      <a:pt x="7" y="44"/>
                      <a:pt x="6" y="44"/>
                      <a:pt x="5" y="43"/>
                    </a:cubicBezTo>
                    <a:lnTo>
                      <a:pt x="1" y="4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1" name="Freeform 1033">
                <a:extLst>
                  <a:ext uri="{FF2B5EF4-FFF2-40B4-BE49-F238E27FC236}">
                    <a16:creationId xmlns:a16="http://schemas.microsoft.com/office/drawing/2014/main" id="{4CA317E4-2739-439F-93BB-38E1E347FC25}"/>
                  </a:ext>
                </a:extLst>
              </p:cNvPr>
              <p:cNvSpPr>
                <a:spLocks/>
              </p:cNvSpPr>
              <p:nvPr/>
            </p:nvSpPr>
            <p:spPr bwMode="auto">
              <a:xfrm>
                <a:off x="1284" y="992"/>
                <a:ext cx="108" cy="63"/>
              </a:xfrm>
              <a:custGeom>
                <a:avLst/>
                <a:gdLst>
                  <a:gd name="T0" fmla="*/ 5 w 76"/>
                  <a:gd name="T1" fmla="*/ 45 h 45"/>
                  <a:gd name="T2" fmla="*/ 0 w 76"/>
                  <a:gd name="T3" fmla="*/ 42 h 45"/>
                  <a:gd name="T4" fmla="*/ 1 w 76"/>
                  <a:gd name="T5" fmla="*/ 42 h 45"/>
                  <a:gd name="T6" fmla="*/ 1 w 76"/>
                  <a:gd name="T7" fmla="*/ 41 h 45"/>
                  <a:gd name="T8" fmla="*/ 6 w 76"/>
                  <a:gd name="T9" fmla="*/ 44 h 45"/>
                  <a:gd name="T10" fmla="*/ 6 w 76"/>
                  <a:gd name="T11" fmla="*/ 44 h 45"/>
                  <a:gd name="T12" fmla="*/ 6 w 76"/>
                  <a:gd name="T13" fmla="*/ 44 h 45"/>
                  <a:gd name="T14" fmla="*/ 7 w 76"/>
                  <a:gd name="T15" fmla="*/ 44 h 45"/>
                  <a:gd name="T16" fmla="*/ 7 w 76"/>
                  <a:gd name="T17" fmla="*/ 44 h 45"/>
                  <a:gd name="T18" fmla="*/ 75 w 76"/>
                  <a:gd name="T19" fmla="*/ 5 h 45"/>
                  <a:gd name="T20" fmla="*/ 75 w 76"/>
                  <a:gd name="T21" fmla="*/ 5 h 45"/>
                  <a:gd name="T22" fmla="*/ 75 w 76"/>
                  <a:gd name="T23" fmla="*/ 5 h 45"/>
                  <a:gd name="T24" fmla="*/ 75 w 76"/>
                  <a:gd name="T25" fmla="*/ 5 h 45"/>
                  <a:gd name="T26" fmla="*/ 71 w 76"/>
                  <a:gd name="T27" fmla="*/ 2 h 45"/>
                  <a:gd name="T28" fmla="*/ 70 w 76"/>
                  <a:gd name="T29" fmla="*/ 2 h 45"/>
                  <a:gd name="T30" fmla="*/ 70 w 76"/>
                  <a:gd name="T31" fmla="*/ 2 h 45"/>
                  <a:gd name="T32" fmla="*/ 69 w 76"/>
                  <a:gd name="T33" fmla="*/ 2 h 45"/>
                  <a:gd name="T34" fmla="*/ 69 w 76"/>
                  <a:gd name="T35" fmla="*/ 2 h 45"/>
                  <a:gd name="T36" fmla="*/ 1 w 76"/>
                  <a:gd name="T37" fmla="*/ 41 h 45"/>
                  <a:gd name="T38" fmla="*/ 1 w 76"/>
                  <a:gd name="T39" fmla="*/ 41 h 45"/>
                  <a:gd name="T40" fmla="*/ 1 w 76"/>
                  <a:gd name="T41" fmla="*/ 42 h 45"/>
                  <a:gd name="T42" fmla="*/ 0 w 76"/>
                  <a:gd name="T43" fmla="*/ 42 h 45"/>
                  <a:gd name="T44" fmla="*/ 0 w 76"/>
                  <a:gd name="T45" fmla="*/ 41 h 45"/>
                  <a:gd name="T46" fmla="*/ 0 w 76"/>
                  <a:gd name="T47" fmla="*/ 41 h 45"/>
                  <a:gd name="T48" fmla="*/ 0 w 76"/>
                  <a:gd name="T49" fmla="*/ 40 h 45"/>
                  <a:gd name="T50" fmla="*/ 0 w 76"/>
                  <a:gd name="T51" fmla="*/ 40 h 45"/>
                  <a:gd name="T52" fmla="*/ 68 w 76"/>
                  <a:gd name="T53" fmla="*/ 1 h 45"/>
                  <a:gd name="T54" fmla="*/ 70 w 76"/>
                  <a:gd name="T55" fmla="*/ 0 h 45"/>
                  <a:gd name="T56" fmla="*/ 70 w 76"/>
                  <a:gd name="T57" fmla="*/ 0 h 45"/>
                  <a:gd name="T58" fmla="*/ 71 w 76"/>
                  <a:gd name="T59" fmla="*/ 1 h 45"/>
                  <a:gd name="T60" fmla="*/ 71 w 76"/>
                  <a:gd name="T61" fmla="*/ 1 h 45"/>
                  <a:gd name="T62" fmla="*/ 76 w 76"/>
                  <a:gd name="T63" fmla="*/ 3 h 45"/>
                  <a:gd name="T64" fmla="*/ 76 w 76"/>
                  <a:gd name="T65" fmla="*/ 5 h 45"/>
                  <a:gd name="T66" fmla="*/ 76 w 76"/>
                  <a:gd name="T67" fmla="*/ 5 h 45"/>
                  <a:gd name="T68" fmla="*/ 76 w 76"/>
                  <a:gd name="T69" fmla="*/ 6 h 45"/>
                  <a:gd name="T70" fmla="*/ 76 w 76"/>
                  <a:gd name="T71" fmla="*/ 6 h 45"/>
                  <a:gd name="T72" fmla="*/ 8 w 76"/>
                  <a:gd name="T73" fmla="*/ 45 h 45"/>
                  <a:gd name="T74" fmla="*/ 6 w 76"/>
                  <a:gd name="T75" fmla="*/ 45 h 45"/>
                  <a:gd name="T76" fmla="*/ 6 w 76"/>
                  <a:gd name="T77" fmla="*/ 45 h 45"/>
                  <a:gd name="T78" fmla="*/ 5 w 76"/>
                  <a:gd name="T7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45">
                    <a:moveTo>
                      <a:pt x="5" y="45"/>
                    </a:moveTo>
                    <a:cubicBezTo>
                      <a:pt x="0" y="42"/>
                      <a:pt x="0" y="42"/>
                      <a:pt x="0" y="42"/>
                    </a:cubicBezTo>
                    <a:cubicBezTo>
                      <a:pt x="1" y="42"/>
                      <a:pt x="1" y="42"/>
                      <a:pt x="1" y="42"/>
                    </a:cubicBezTo>
                    <a:cubicBezTo>
                      <a:pt x="1" y="41"/>
                      <a:pt x="1" y="41"/>
                      <a:pt x="1" y="41"/>
                    </a:cubicBezTo>
                    <a:cubicBezTo>
                      <a:pt x="6" y="44"/>
                      <a:pt x="6" y="44"/>
                      <a:pt x="6" y="44"/>
                    </a:cubicBezTo>
                    <a:cubicBezTo>
                      <a:pt x="6" y="44"/>
                      <a:pt x="6" y="44"/>
                      <a:pt x="6" y="44"/>
                    </a:cubicBezTo>
                    <a:cubicBezTo>
                      <a:pt x="6" y="44"/>
                      <a:pt x="6" y="44"/>
                      <a:pt x="6" y="44"/>
                    </a:cubicBezTo>
                    <a:cubicBezTo>
                      <a:pt x="7" y="44"/>
                      <a:pt x="7" y="44"/>
                      <a:pt x="7" y="44"/>
                    </a:cubicBezTo>
                    <a:cubicBezTo>
                      <a:pt x="7" y="44"/>
                      <a:pt x="7" y="44"/>
                      <a:pt x="7" y="44"/>
                    </a:cubicBezTo>
                    <a:cubicBezTo>
                      <a:pt x="75" y="5"/>
                      <a:pt x="75" y="5"/>
                      <a:pt x="75" y="5"/>
                    </a:cubicBezTo>
                    <a:cubicBezTo>
                      <a:pt x="75" y="5"/>
                      <a:pt x="75" y="5"/>
                      <a:pt x="75" y="5"/>
                    </a:cubicBezTo>
                    <a:cubicBezTo>
                      <a:pt x="75" y="5"/>
                      <a:pt x="75" y="5"/>
                      <a:pt x="75" y="5"/>
                    </a:cubicBezTo>
                    <a:cubicBezTo>
                      <a:pt x="75" y="5"/>
                      <a:pt x="75" y="5"/>
                      <a:pt x="75" y="5"/>
                    </a:cubicBezTo>
                    <a:cubicBezTo>
                      <a:pt x="71" y="2"/>
                      <a:pt x="71" y="2"/>
                      <a:pt x="71" y="2"/>
                    </a:cubicBezTo>
                    <a:cubicBezTo>
                      <a:pt x="70" y="2"/>
                      <a:pt x="70" y="2"/>
                      <a:pt x="70" y="2"/>
                    </a:cubicBezTo>
                    <a:cubicBezTo>
                      <a:pt x="70" y="2"/>
                      <a:pt x="70" y="2"/>
                      <a:pt x="70" y="2"/>
                    </a:cubicBezTo>
                    <a:cubicBezTo>
                      <a:pt x="69" y="2"/>
                      <a:pt x="69" y="2"/>
                      <a:pt x="69" y="2"/>
                    </a:cubicBezTo>
                    <a:cubicBezTo>
                      <a:pt x="69" y="2"/>
                      <a:pt x="69" y="2"/>
                      <a:pt x="69" y="2"/>
                    </a:cubicBezTo>
                    <a:cubicBezTo>
                      <a:pt x="1" y="41"/>
                      <a:pt x="1" y="41"/>
                      <a:pt x="1" y="41"/>
                    </a:cubicBezTo>
                    <a:cubicBezTo>
                      <a:pt x="1" y="41"/>
                      <a:pt x="1" y="41"/>
                      <a:pt x="1" y="41"/>
                    </a:cubicBezTo>
                    <a:cubicBezTo>
                      <a:pt x="1" y="42"/>
                      <a:pt x="1" y="42"/>
                      <a:pt x="1" y="42"/>
                    </a:cubicBezTo>
                    <a:cubicBezTo>
                      <a:pt x="0" y="42"/>
                      <a:pt x="0" y="42"/>
                      <a:pt x="0" y="42"/>
                    </a:cubicBezTo>
                    <a:cubicBezTo>
                      <a:pt x="0" y="42"/>
                      <a:pt x="0" y="42"/>
                      <a:pt x="0" y="41"/>
                    </a:cubicBezTo>
                    <a:cubicBezTo>
                      <a:pt x="0" y="41"/>
                      <a:pt x="0" y="41"/>
                      <a:pt x="0" y="41"/>
                    </a:cubicBezTo>
                    <a:cubicBezTo>
                      <a:pt x="0" y="41"/>
                      <a:pt x="0" y="40"/>
                      <a:pt x="0" y="40"/>
                    </a:cubicBezTo>
                    <a:cubicBezTo>
                      <a:pt x="0" y="40"/>
                      <a:pt x="0" y="40"/>
                      <a:pt x="0" y="40"/>
                    </a:cubicBezTo>
                    <a:cubicBezTo>
                      <a:pt x="68" y="1"/>
                      <a:pt x="68" y="1"/>
                      <a:pt x="68" y="1"/>
                    </a:cubicBezTo>
                    <a:cubicBezTo>
                      <a:pt x="69" y="1"/>
                      <a:pt x="69" y="0"/>
                      <a:pt x="70" y="0"/>
                    </a:cubicBezTo>
                    <a:cubicBezTo>
                      <a:pt x="70" y="0"/>
                      <a:pt x="70" y="0"/>
                      <a:pt x="70" y="0"/>
                    </a:cubicBezTo>
                    <a:cubicBezTo>
                      <a:pt x="70" y="0"/>
                      <a:pt x="71" y="1"/>
                      <a:pt x="71" y="1"/>
                    </a:cubicBezTo>
                    <a:cubicBezTo>
                      <a:pt x="71" y="1"/>
                      <a:pt x="71" y="1"/>
                      <a:pt x="71" y="1"/>
                    </a:cubicBezTo>
                    <a:cubicBezTo>
                      <a:pt x="76" y="3"/>
                      <a:pt x="76" y="3"/>
                      <a:pt x="76" y="3"/>
                    </a:cubicBezTo>
                    <a:cubicBezTo>
                      <a:pt x="76" y="4"/>
                      <a:pt x="76" y="4"/>
                      <a:pt x="76" y="5"/>
                    </a:cubicBezTo>
                    <a:cubicBezTo>
                      <a:pt x="76" y="5"/>
                      <a:pt x="76" y="5"/>
                      <a:pt x="76" y="5"/>
                    </a:cubicBezTo>
                    <a:cubicBezTo>
                      <a:pt x="76" y="5"/>
                      <a:pt x="76" y="6"/>
                      <a:pt x="76" y="6"/>
                    </a:cubicBezTo>
                    <a:cubicBezTo>
                      <a:pt x="76" y="6"/>
                      <a:pt x="76" y="6"/>
                      <a:pt x="76" y="6"/>
                    </a:cubicBezTo>
                    <a:cubicBezTo>
                      <a:pt x="8" y="45"/>
                      <a:pt x="8" y="45"/>
                      <a:pt x="8" y="45"/>
                    </a:cubicBezTo>
                    <a:cubicBezTo>
                      <a:pt x="7" y="45"/>
                      <a:pt x="7" y="45"/>
                      <a:pt x="6" y="45"/>
                    </a:cubicBezTo>
                    <a:cubicBezTo>
                      <a:pt x="6" y="45"/>
                      <a:pt x="6" y="45"/>
                      <a:pt x="6" y="45"/>
                    </a:cubicBezTo>
                    <a:cubicBezTo>
                      <a:pt x="6" y="45"/>
                      <a:pt x="5" y="45"/>
                      <a:pt x="5" y="4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2" name="Freeform 1034">
                <a:extLst>
                  <a:ext uri="{FF2B5EF4-FFF2-40B4-BE49-F238E27FC236}">
                    <a16:creationId xmlns:a16="http://schemas.microsoft.com/office/drawing/2014/main" id="{A3ADD87C-291F-4949-A1DD-F9A1457E1F2B}"/>
                  </a:ext>
                </a:extLst>
              </p:cNvPr>
              <p:cNvSpPr>
                <a:spLocks/>
              </p:cNvSpPr>
              <p:nvPr/>
            </p:nvSpPr>
            <p:spPr bwMode="auto">
              <a:xfrm>
                <a:off x="1298" y="1007"/>
                <a:ext cx="97" cy="57"/>
              </a:xfrm>
              <a:custGeom>
                <a:avLst/>
                <a:gdLst>
                  <a:gd name="T0" fmla="*/ 0 w 68"/>
                  <a:gd name="T1" fmla="*/ 37 h 40"/>
                  <a:gd name="T2" fmla="*/ 0 w 68"/>
                  <a:gd name="T3" fmla="*/ 36 h 40"/>
                  <a:gd name="T4" fmla="*/ 61 w 68"/>
                  <a:gd name="T5" fmla="*/ 1 h 40"/>
                  <a:gd name="T6" fmla="*/ 63 w 68"/>
                  <a:gd name="T7" fmla="*/ 1 h 40"/>
                  <a:gd name="T8" fmla="*/ 67 w 68"/>
                  <a:gd name="T9" fmla="*/ 3 h 40"/>
                  <a:gd name="T10" fmla="*/ 67 w 68"/>
                  <a:gd name="T11" fmla="*/ 4 h 40"/>
                  <a:gd name="T12" fmla="*/ 6 w 68"/>
                  <a:gd name="T13" fmla="*/ 39 h 40"/>
                  <a:gd name="T14" fmla="*/ 4 w 68"/>
                  <a:gd name="T15" fmla="*/ 39 h 40"/>
                  <a:gd name="T16" fmla="*/ 0 w 68"/>
                  <a:gd name="T17"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0">
                    <a:moveTo>
                      <a:pt x="0" y="37"/>
                    </a:moveTo>
                    <a:cubicBezTo>
                      <a:pt x="0" y="37"/>
                      <a:pt x="0" y="36"/>
                      <a:pt x="0" y="36"/>
                    </a:cubicBezTo>
                    <a:cubicBezTo>
                      <a:pt x="61" y="1"/>
                      <a:pt x="61" y="1"/>
                      <a:pt x="61" y="1"/>
                    </a:cubicBezTo>
                    <a:cubicBezTo>
                      <a:pt x="62" y="0"/>
                      <a:pt x="63" y="0"/>
                      <a:pt x="63" y="1"/>
                    </a:cubicBezTo>
                    <a:cubicBezTo>
                      <a:pt x="67" y="3"/>
                      <a:pt x="67" y="3"/>
                      <a:pt x="67" y="3"/>
                    </a:cubicBezTo>
                    <a:cubicBezTo>
                      <a:pt x="68" y="3"/>
                      <a:pt x="68" y="4"/>
                      <a:pt x="67" y="4"/>
                    </a:cubicBezTo>
                    <a:cubicBezTo>
                      <a:pt x="6" y="39"/>
                      <a:pt x="6" y="39"/>
                      <a:pt x="6" y="39"/>
                    </a:cubicBezTo>
                    <a:cubicBezTo>
                      <a:pt x="6" y="40"/>
                      <a:pt x="5" y="40"/>
                      <a:pt x="4" y="39"/>
                    </a:cubicBezTo>
                    <a:lnTo>
                      <a:pt x="0" y="3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3" name="Freeform 1035">
                <a:extLst>
                  <a:ext uri="{FF2B5EF4-FFF2-40B4-BE49-F238E27FC236}">
                    <a16:creationId xmlns:a16="http://schemas.microsoft.com/office/drawing/2014/main" id="{13E6C8E8-2225-469C-98E9-44CC2B09F47A}"/>
                  </a:ext>
                </a:extLst>
              </p:cNvPr>
              <p:cNvSpPr>
                <a:spLocks noEditPoints="1"/>
              </p:cNvSpPr>
              <p:nvPr/>
            </p:nvSpPr>
            <p:spPr bwMode="auto">
              <a:xfrm>
                <a:off x="1297" y="1007"/>
                <a:ext cx="98" cy="57"/>
              </a:xfrm>
              <a:custGeom>
                <a:avLst/>
                <a:gdLst>
                  <a:gd name="T0" fmla="*/ 5 w 69"/>
                  <a:gd name="T1" fmla="*/ 40 h 40"/>
                  <a:gd name="T2" fmla="*/ 1 w 69"/>
                  <a:gd name="T3" fmla="*/ 38 h 40"/>
                  <a:gd name="T4" fmla="*/ 1 w 69"/>
                  <a:gd name="T5" fmla="*/ 37 h 40"/>
                  <a:gd name="T6" fmla="*/ 1 w 69"/>
                  <a:gd name="T7" fmla="*/ 38 h 40"/>
                  <a:gd name="T8" fmla="*/ 0 w 69"/>
                  <a:gd name="T9" fmla="*/ 36 h 40"/>
                  <a:gd name="T10" fmla="*/ 0 w 69"/>
                  <a:gd name="T11" fmla="*/ 36 h 40"/>
                  <a:gd name="T12" fmla="*/ 1 w 69"/>
                  <a:gd name="T13" fmla="*/ 35 h 40"/>
                  <a:gd name="T14" fmla="*/ 1 w 69"/>
                  <a:gd name="T15" fmla="*/ 35 h 40"/>
                  <a:gd name="T16" fmla="*/ 62 w 69"/>
                  <a:gd name="T17" fmla="*/ 0 h 40"/>
                  <a:gd name="T18" fmla="*/ 63 w 69"/>
                  <a:gd name="T19" fmla="*/ 0 h 40"/>
                  <a:gd name="T20" fmla="*/ 63 w 69"/>
                  <a:gd name="T21" fmla="*/ 0 h 40"/>
                  <a:gd name="T22" fmla="*/ 64 w 69"/>
                  <a:gd name="T23" fmla="*/ 0 h 40"/>
                  <a:gd name="T24" fmla="*/ 64 w 69"/>
                  <a:gd name="T25" fmla="*/ 0 h 40"/>
                  <a:gd name="T26" fmla="*/ 68 w 69"/>
                  <a:gd name="T27" fmla="*/ 2 h 40"/>
                  <a:gd name="T28" fmla="*/ 69 w 69"/>
                  <a:gd name="T29" fmla="*/ 3 h 40"/>
                  <a:gd name="T30" fmla="*/ 69 w 69"/>
                  <a:gd name="T31" fmla="*/ 3 h 40"/>
                  <a:gd name="T32" fmla="*/ 68 w 69"/>
                  <a:gd name="T33" fmla="*/ 5 h 40"/>
                  <a:gd name="T34" fmla="*/ 68 w 69"/>
                  <a:gd name="T35" fmla="*/ 5 h 40"/>
                  <a:gd name="T36" fmla="*/ 8 w 69"/>
                  <a:gd name="T37" fmla="*/ 40 h 40"/>
                  <a:gd name="T38" fmla="*/ 6 w 69"/>
                  <a:gd name="T39" fmla="*/ 40 h 40"/>
                  <a:gd name="T40" fmla="*/ 6 w 69"/>
                  <a:gd name="T41" fmla="*/ 40 h 40"/>
                  <a:gd name="T42" fmla="*/ 5 w 69"/>
                  <a:gd name="T43" fmla="*/ 40 h 40"/>
                  <a:gd name="T44" fmla="*/ 6 w 69"/>
                  <a:gd name="T45" fmla="*/ 39 h 40"/>
                  <a:gd name="T46" fmla="*/ 6 w 69"/>
                  <a:gd name="T47" fmla="*/ 39 h 40"/>
                  <a:gd name="T48" fmla="*/ 6 w 69"/>
                  <a:gd name="T49" fmla="*/ 39 h 40"/>
                  <a:gd name="T50" fmla="*/ 7 w 69"/>
                  <a:gd name="T51" fmla="*/ 39 h 40"/>
                  <a:gd name="T52" fmla="*/ 7 w 69"/>
                  <a:gd name="T53" fmla="*/ 39 h 40"/>
                  <a:gd name="T54" fmla="*/ 68 w 69"/>
                  <a:gd name="T55" fmla="*/ 4 h 40"/>
                  <a:gd name="T56" fmla="*/ 68 w 69"/>
                  <a:gd name="T57" fmla="*/ 3 h 40"/>
                  <a:gd name="T58" fmla="*/ 68 w 69"/>
                  <a:gd name="T59" fmla="*/ 3 h 40"/>
                  <a:gd name="T60" fmla="*/ 68 w 69"/>
                  <a:gd name="T61" fmla="*/ 3 h 40"/>
                  <a:gd name="T62" fmla="*/ 64 w 69"/>
                  <a:gd name="T63" fmla="*/ 1 h 40"/>
                  <a:gd name="T64" fmla="*/ 63 w 69"/>
                  <a:gd name="T65" fmla="*/ 1 h 40"/>
                  <a:gd name="T66" fmla="*/ 63 w 69"/>
                  <a:gd name="T67" fmla="*/ 1 h 40"/>
                  <a:gd name="T68" fmla="*/ 62 w 69"/>
                  <a:gd name="T69" fmla="*/ 1 h 40"/>
                  <a:gd name="T70" fmla="*/ 62 w 69"/>
                  <a:gd name="T71" fmla="*/ 1 h 40"/>
                  <a:gd name="T72" fmla="*/ 2 w 69"/>
                  <a:gd name="T73" fmla="*/ 36 h 40"/>
                  <a:gd name="T74" fmla="*/ 2 w 69"/>
                  <a:gd name="T75" fmla="*/ 36 h 40"/>
                  <a:gd name="T76" fmla="*/ 2 w 69"/>
                  <a:gd name="T77" fmla="*/ 36 h 40"/>
                  <a:gd name="T78" fmla="*/ 6 w 69"/>
                  <a:gd name="T7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40">
                    <a:moveTo>
                      <a:pt x="5" y="40"/>
                    </a:moveTo>
                    <a:cubicBezTo>
                      <a:pt x="1" y="38"/>
                      <a:pt x="1" y="38"/>
                      <a:pt x="1" y="38"/>
                    </a:cubicBezTo>
                    <a:cubicBezTo>
                      <a:pt x="1" y="37"/>
                      <a:pt x="1" y="37"/>
                      <a:pt x="1" y="37"/>
                    </a:cubicBezTo>
                    <a:cubicBezTo>
                      <a:pt x="1" y="38"/>
                      <a:pt x="1" y="38"/>
                      <a:pt x="1" y="38"/>
                    </a:cubicBezTo>
                    <a:cubicBezTo>
                      <a:pt x="0" y="37"/>
                      <a:pt x="0" y="37"/>
                      <a:pt x="0" y="36"/>
                    </a:cubicBezTo>
                    <a:cubicBezTo>
                      <a:pt x="0" y="36"/>
                      <a:pt x="0" y="36"/>
                      <a:pt x="0" y="36"/>
                    </a:cubicBezTo>
                    <a:cubicBezTo>
                      <a:pt x="0" y="36"/>
                      <a:pt x="0" y="35"/>
                      <a:pt x="1" y="35"/>
                    </a:cubicBezTo>
                    <a:cubicBezTo>
                      <a:pt x="1" y="35"/>
                      <a:pt x="1" y="35"/>
                      <a:pt x="1" y="35"/>
                    </a:cubicBezTo>
                    <a:cubicBezTo>
                      <a:pt x="62" y="0"/>
                      <a:pt x="62" y="0"/>
                      <a:pt x="62" y="0"/>
                    </a:cubicBezTo>
                    <a:cubicBezTo>
                      <a:pt x="62" y="0"/>
                      <a:pt x="62" y="0"/>
                      <a:pt x="63" y="0"/>
                    </a:cubicBezTo>
                    <a:cubicBezTo>
                      <a:pt x="63" y="0"/>
                      <a:pt x="63" y="0"/>
                      <a:pt x="63" y="0"/>
                    </a:cubicBezTo>
                    <a:cubicBezTo>
                      <a:pt x="63" y="0"/>
                      <a:pt x="64" y="0"/>
                      <a:pt x="64" y="0"/>
                    </a:cubicBezTo>
                    <a:cubicBezTo>
                      <a:pt x="64" y="0"/>
                      <a:pt x="64" y="0"/>
                      <a:pt x="64" y="0"/>
                    </a:cubicBezTo>
                    <a:cubicBezTo>
                      <a:pt x="68" y="2"/>
                      <a:pt x="68" y="2"/>
                      <a:pt x="68" y="2"/>
                    </a:cubicBezTo>
                    <a:cubicBezTo>
                      <a:pt x="69" y="2"/>
                      <a:pt x="69" y="3"/>
                      <a:pt x="69" y="3"/>
                    </a:cubicBezTo>
                    <a:cubicBezTo>
                      <a:pt x="69" y="3"/>
                      <a:pt x="69" y="3"/>
                      <a:pt x="69" y="3"/>
                    </a:cubicBezTo>
                    <a:cubicBezTo>
                      <a:pt x="69" y="4"/>
                      <a:pt x="69" y="4"/>
                      <a:pt x="68" y="5"/>
                    </a:cubicBezTo>
                    <a:cubicBezTo>
                      <a:pt x="68" y="5"/>
                      <a:pt x="68" y="5"/>
                      <a:pt x="68" y="5"/>
                    </a:cubicBezTo>
                    <a:cubicBezTo>
                      <a:pt x="8" y="40"/>
                      <a:pt x="8" y="40"/>
                      <a:pt x="8" y="40"/>
                    </a:cubicBezTo>
                    <a:cubicBezTo>
                      <a:pt x="7" y="40"/>
                      <a:pt x="7" y="40"/>
                      <a:pt x="6" y="40"/>
                    </a:cubicBezTo>
                    <a:cubicBezTo>
                      <a:pt x="6" y="40"/>
                      <a:pt x="6" y="40"/>
                      <a:pt x="6" y="40"/>
                    </a:cubicBezTo>
                    <a:cubicBezTo>
                      <a:pt x="6" y="40"/>
                      <a:pt x="5" y="40"/>
                      <a:pt x="5" y="40"/>
                    </a:cubicBezTo>
                    <a:close/>
                    <a:moveTo>
                      <a:pt x="6" y="39"/>
                    </a:moveTo>
                    <a:cubicBezTo>
                      <a:pt x="6" y="39"/>
                      <a:pt x="6" y="39"/>
                      <a:pt x="6" y="39"/>
                    </a:cubicBezTo>
                    <a:cubicBezTo>
                      <a:pt x="6" y="39"/>
                      <a:pt x="6" y="39"/>
                      <a:pt x="6" y="39"/>
                    </a:cubicBezTo>
                    <a:cubicBezTo>
                      <a:pt x="7" y="39"/>
                      <a:pt x="7" y="39"/>
                      <a:pt x="7" y="39"/>
                    </a:cubicBezTo>
                    <a:cubicBezTo>
                      <a:pt x="7" y="39"/>
                      <a:pt x="7" y="39"/>
                      <a:pt x="7" y="39"/>
                    </a:cubicBezTo>
                    <a:cubicBezTo>
                      <a:pt x="68" y="4"/>
                      <a:pt x="68" y="4"/>
                      <a:pt x="68" y="4"/>
                    </a:cubicBezTo>
                    <a:cubicBezTo>
                      <a:pt x="68" y="3"/>
                      <a:pt x="68" y="3"/>
                      <a:pt x="68" y="3"/>
                    </a:cubicBezTo>
                    <a:cubicBezTo>
                      <a:pt x="68" y="3"/>
                      <a:pt x="68" y="3"/>
                      <a:pt x="68" y="3"/>
                    </a:cubicBezTo>
                    <a:cubicBezTo>
                      <a:pt x="68" y="3"/>
                      <a:pt x="68" y="3"/>
                      <a:pt x="68" y="3"/>
                    </a:cubicBezTo>
                    <a:cubicBezTo>
                      <a:pt x="64" y="1"/>
                      <a:pt x="64" y="1"/>
                      <a:pt x="64" y="1"/>
                    </a:cubicBezTo>
                    <a:cubicBezTo>
                      <a:pt x="64" y="1"/>
                      <a:pt x="63" y="1"/>
                      <a:pt x="63" y="1"/>
                    </a:cubicBezTo>
                    <a:cubicBezTo>
                      <a:pt x="63" y="1"/>
                      <a:pt x="63" y="1"/>
                      <a:pt x="63" y="1"/>
                    </a:cubicBezTo>
                    <a:cubicBezTo>
                      <a:pt x="63" y="1"/>
                      <a:pt x="62" y="1"/>
                      <a:pt x="62" y="1"/>
                    </a:cubicBezTo>
                    <a:cubicBezTo>
                      <a:pt x="62" y="1"/>
                      <a:pt x="62" y="1"/>
                      <a:pt x="62" y="1"/>
                    </a:cubicBezTo>
                    <a:cubicBezTo>
                      <a:pt x="2" y="36"/>
                      <a:pt x="2" y="36"/>
                      <a:pt x="2" y="36"/>
                    </a:cubicBezTo>
                    <a:cubicBezTo>
                      <a:pt x="2" y="36"/>
                      <a:pt x="2" y="36"/>
                      <a:pt x="2" y="36"/>
                    </a:cubicBezTo>
                    <a:cubicBezTo>
                      <a:pt x="2" y="36"/>
                      <a:pt x="2" y="36"/>
                      <a:pt x="2" y="36"/>
                    </a:cubicBezTo>
                    <a:cubicBezTo>
                      <a:pt x="6" y="39"/>
                      <a:pt x="6" y="39"/>
                      <a:pt x="6" y="3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4" name="Freeform 1036">
                <a:extLst>
                  <a:ext uri="{FF2B5EF4-FFF2-40B4-BE49-F238E27FC236}">
                    <a16:creationId xmlns:a16="http://schemas.microsoft.com/office/drawing/2014/main" id="{9975BA00-C3BE-4D57-9D9C-0E15327D8438}"/>
                  </a:ext>
                </a:extLst>
              </p:cNvPr>
              <p:cNvSpPr>
                <a:spLocks/>
              </p:cNvSpPr>
              <p:nvPr/>
            </p:nvSpPr>
            <p:spPr bwMode="auto">
              <a:xfrm>
                <a:off x="1383" y="993"/>
                <a:ext cx="9" cy="6"/>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lnTo>
                      <a:pt x="9"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5" name="Line 1037">
                <a:extLst>
                  <a:ext uri="{FF2B5EF4-FFF2-40B4-BE49-F238E27FC236}">
                    <a16:creationId xmlns:a16="http://schemas.microsoft.com/office/drawing/2014/main" id="{3CC3F6F4-B757-4439-AC8A-8770506998EB}"/>
                  </a:ext>
                </a:extLst>
              </p:cNvPr>
              <p:cNvSpPr>
                <a:spLocks noChangeShapeType="1"/>
              </p:cNvSpPr>
              <p:nvPr/>
            </p:nvSpPr>
            <p:spPr bwMode="auto">
              <a:xfrm>
                <a:off x="1383" y="993"/>
                <a:ext cx="9"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6" name="Freeform 1038">
                <a:extLst>
                  <a:ext uri="{FF2B5EF4-FFF2-40B4-BE49-F238E27FC236}">
                    <a16:creationId xmlns:a16="http://schemas.microsoft.com/office/drawing/2014/main" id="{A201C156-6916-45B8-9422-D8E1A2CE7610}"/>
                  </a:ext>
                </a:extLst>
              </p:cNvPr>
              <p:cNvSpPr>
                <a:spLocks/>
              </p:cNvSpPr>
              <p:nvPr/>
            </p:nvSpPr>
            <p:spPr bwMode="auto">
              <a:xfrm>
                <a:off x="1383" y="992"/>
                <a:ext cx="10" cy="7"/>
              </a:xfrm>
              <a:custGeom>
                <a:avLst/>
                <a:gdLst>
                  <a:gd name="T0" fmla="*/ 0 w 10"/>
                  <a:gd name="T1" fmla="*/ 3 h 7"/>
                  <a:gd name="T2" fmla="*/ 2 w 10"/>
                  <a:gd name="T3" fmla="*/ 0 h 7"/>
                  <a:gd name="T4" fmla="*/ 10 w 10"/>
                  <a:gd name="T5" fmla="*/ 5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5"/>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7" name="Freeform 1039">
                <a:extLst>
                  <a:ext uri="{FF2B5EF4-FFF2-40B4-BE49-F238E27FC236}">
                    <a16:creationId xmlns:a16="http://schemas.microsoft.com/office/drawing/2014/main" id="{0290B135-89C8-4F66-9D0A-E4E75F81391E}"/>
                  </a:ext>
                </a:extLst>
              </p:cNvPr>
              <p:cNvSpPr>
                <a:spLocks/>
              </p:cNvSpPr>
              <p:nvPr/>
            </p:nvSpPr>
            <p:spPr bwMode="auto">
              <a:xfrm>
                <a:off x="1375" y="99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8" name="Line 1040">
                <a:extLst>
                  <a:ext uri="{FF2B5EF4-FFF2-40B4-BE49-F238E27FC236}">
                    <a16:creationId xmlns:a16="http://schemas.microsoft.com/office/drawing/2014/main" id="{6EB3B322-FB1B-4953-85B9-A768BB889630}"/>
                  </a:ext>
                </a:extLst>
              </p:cNvPr>
              <p:cNvSpPr>
                <a:spLocks noChangeShapeType="1"/>
              </p:cNvSpPr>
              <p:nvPr/>
            </p:nvSpPr>
            <p:spPr bwMode="auto">
              <a:xfrm>
                <a:off x="1375" y="99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29" name="Freeform 1041">
                <a:extLst>
                  <a:ext uri="{FF2B5EF4-FFF2-40B4-BE49-F238E27FC236}">
                    <a16:creationId xmlns:a16="http://schemas.microsoft.com/office/drawing/2014/main" id="{93FAD0B7-9402-4EDA-AF81-25E766B02F82}"/>
                  </a:ext>
                </a:extLst>
              </p:cNvPr>
              <p:cNvSpPr>
                <a:spLocks/>
              </p:cNvSpPr>
              <p:nvPr/>
            </p:nvSpPr>
            <p:spPr bwMode="auto">
              <a:xfrm>
                <a:off x="1375" y="997"/>
                <a:ext cx="8" cy="7"/>
              </a:xfrm>
              <a:custGeom>
                <a:avLst/>
                <a:gdLst>
                  <a:gd name="T0" fmla="*/ 0 w 8"/>
                  <a:gd name="T1" fmla="*/ 2 h 7"/>
                  <a:gd name="T2" fmla="*/ 0 w 8"/>
                  <a:gd name="T3" fmla="*/ 0 h 7"/>
                  <a:gd name="T4" fmla="*/ 8 w 8"/>
                  <a:gd name="T5" fmla="*/ 6 h 7"/>
                  <a:gd name="T6" fmla="*/ 8 w 8"/>
                  <a:gd name="T7" fmla="*/ 7 h 7"/>
                  <a:gd name="T8" fmla="*/ 0 w 8"/>
                  <a:gd name="T9" fmla="*/ 2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0" y="0"/>
                    </a:lnTo>
                    <a:lnTo>
                      <a:pt x="8"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0" name="Freeform 1042">
                <a:extLst>
                  <a:ext uri="{FF2B5EF4-FFF2-40B4-BE49-F238E27FC236}">
                    <a16:creationId xmlns:a16="http://schemas.microsoft.com/office/drawing/2014/main" id="{411C7278-700C-42A1-B42C-28F73A416348}"/>
                  </a:ext>
                </a:extLst>
              </p:cNvPr>
              <p:cNvSpPr>
                <a:spLocks/>
              </p:cNvSpPr>
              <p:nvPr/>
            </p:nvSpPr>
            <p:spPr bwMode="auto">
              <a:xfrm>
                <a:off x="1368" y="1004"/>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1" name="Line 1043">
                <a:extLst>
                  <a:ext uri="{FF2B5EF4-FFF2-40B4-BE49-F238E27FC236}">
                    <a16:creationId xmlns:a16="http://schemas.microsoft.com/office/drawing/2014/main" id="{BD5F9873-0E17-481B-900F-199C79DCDF4E}"/>
                  </a:ext>
                </a:extLst>
              </p:cNvPr>
              <p:cNvSpPr>
                <a:spLocks noChangeShapeType="1"/>
              </p:cNvSpPr>
              <p:nvPr/>
            </p:nvSpPr>
            <p:spPr bwMode="auto">
              <a:xfrm>
                <a:off x="1368" y="1004"/>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2" name="Freeform 1044">
                <a:extLst>
                  <a:ext uri="{FF2B5EF4-FFF2-40B4-BE49-F238E27FC236}">
                    <a16:creationId xmlns:a16="http://schemas.microsoft.com/office/drawing/2014/main" id="{BD7DCB1B-4A2B-4882-9985-C2162ED5C206}"/>
                  </a:ext>
                </a:extLst>
              </p:cNvPr>
              <p:cNvSpPr>
                <a:spLocks/>
              </p:cNvSpPr>
              <p:nvPr/>
            </p:nvSpPr>
            <p:spPr bwMode="auto">
              <a:xfrm>
                <a:off x="1365" y="1003"/>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3" name="Freeform 1045">
                <a:extLst>
                  <a:ext uri="{FF2B5EF4-FFF2-40B4-BE49-F238E27FC236}">
                    <a16:creationId xmlns:a16="http://schemas.microsoft.com/office/drawing/2014/main" id="{C1342C2A-66BD-4B37-9CD9-B54F96959CB6}"/>
                  </a:ext>
                </a:extLst>
              </p:cNvPr>
              <p:cNvSpPr>
                <a:spLocks/>
              </p:cNvSpPr>
              <p:nvPr/>
            </p:nvSpPr>
            <p:spPr bwMode="auto">
              <a:xfrm>
                <a:off x="1359" y="1010"/>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4" name="Line 1046">
                <a:extLst>
                  <a:ext uri="{FF2B5EF4-FFF2-40B4-BE49-F238E27FC236}">
                    <a16:creationId xmlns:a16="http://schemas.microsoft.com/office/drawing/2014/main" id="{AC65799D-99FF-40B4-8A30-BD710F3891BE}"/>
                  </a:ext>
                </a:extLst>
              </p:cNvPr>
              <p:cNvSpPr>
                <a:spLocks noChangeShapeType="1"/>
              </p:cNvSpPr>
              <p:nvPr/>
            </p:nvSpPr>
            <p:spPr bwMode="auto">
              <a:xfrm>
                <a:off x="1359" y="1010"/>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5" name="Freeform 1047">
                <a:extLst>
                  <a:ext uri="{FF2B5EF4-FFF2-40B4-BE49-F238E27FC236}">
                    <a16:creationId xmlns:a16="http://schemas.microsoft.com/office/drawing/2014/main" id="{F3A943B2-93AB-4831-8D0D-F66527DBD140}"/>
                  </a:ext>
                </a:extLst>
              </p:cNvPr>
              <p:cNvSpPr>
                <a:spLocks/>
              </p:cNvSpPr>
              <p:nvPr/>
            </p:nvSpPr>
            <p:spPr bwMode="auto">
              <a:xfrm>
                <a:off x="1356" y="1007"/>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6" name="Freeform 1048">
                <a:extLst>
                  <a:ext uri="{FF2B5EF4-FFF2-40B4-BE49-F238E27FC236}">
                    <a16:creationId xmlns:a16="http://schemas.microsoft.com/office/drawing/2014/main" id="{D9B912DF-13B3-4521-B0B8-403E8BCD1A34}"/>
                  </a:ext>
                </a:extLst>
              </p:cNvPr>
              <p:cNvSpPr>
                <a:spLocks/>
              </p:cNvSpPr>
              <p:nvPr/>
            </p:nvSpPr>
            <p:spPr bwMode="auto">
              <a:xfrm>
                <a:off x="1351" y="1016"/>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7" name="Line 1049">
                <a:extLst>
                  <a:ext uri="{FF2B5EF4-FFF2-40B4-BE49-F238E27FC236}">
                    <a16:creationId xmlns:a16="http://schemas.microsoft.com/office/drawing/2014/main" id="{CC3CDE56-7BED-4849-B2A8-F1F7D86B37C0}"/>
                  </a:ext>
                </a:extLst>
              </p:cNvPr>
              <p:cNvSpPr>
                <a:spLocks noChangeShapeType="1"/>
              </p:cNvSpPr>
              <p:nvPr/>
            </p:nvSpPr>
            <p:spPr bwMode="auto">
              <a:xfrm>
                <a:off x="1351" y="1016"/>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8" name="Freeform 1050">
                <a:extLst>
                  <a:ext uri="{FF2B5EF4-FFF2-40B4-BE49-F238E27FC236}">
                    <a16:creationId xmlns:a16="http://schemas.microsoft.com/office/drawing/2014/main" id="{528360A4-AF38-4DBF-BCC1-77B1B089C8C8}"/>
                  </a:ext>
                </a:extLst>
              </p:cNvPr>
              <p:cNvSpPr>
                <a:spLocks/>
              </p:cNvSpPr>
              <p:nvPr/>
            </p:nvSpPr>
            <p:spPr bwMode="auto">
              <a:xfrm>
                <a:off x="1346" y="1013"/>
                <a:ext cx="10" cy="7"/>
              </a:xfrm>
              <a:custGeom>
                <a:avLst/>
                <a:gdLst>
                  <a:gd name="T0" fmla="*/ 0 w 10"/>
                  <a:gd name="T1" fmla="*/ 1 h 7"/>
                  <a:gd name="T2" fmla="*/ 2 w 10"/>
                  <a:gd name="T3" fmla="*/ 0 h 7"/>
                  <a:gd name="T4" fmla="*/ 10 w 10"/>
                  <a:gd name="T5" fmla="*/ 6 h 7"/>
                  <a:gd name="T6" fmla="*/ 10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10"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39" name="Freeform 1051">
                <a:extLst>
                  <a:ext uri="{FF2B5EF4-FFF2-40B4-BE49-F238E27FC236}">
                    <a16:creationId xmlns:a16="http://schemas.microsoft.com/office/drawing/2014/main" id="{3B3F3AD8-FCA9-420E-8E3D-80E840007169}"/>
                  </a:ext>
                </a:extLst>
              </p:cNvPr>
              <p:cNvSpPr>
                <a:spLocks/>
              </p:cNvSpPr>
              <p:nvPr/>
            </p:nvSpPr>
            <p:spPr bwMode="auto">
              <a:xfrm>
                <a:off x="1342" y="1021"/>
                <a:ext cx="2" cy="1"/>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0" name="Line 1052">
                <a:extLst>
                  <a:ext uri="{FF2B5EF4-FFF2-40B4-BE49-F238E27FC236}">
                    <a16:creationId xmlns:a16="http://schemas.microsoft.com/office/drawing/2014/main" id="{7D4581BF-5858-4A5E-9D71-D9CE08728F08}"/>
                  </a:ext>
                </a:extLst>
              </p:cNvPr>
              <p:cNvSpPr>
                <a:spLocks noChangeShapeType="1"/>
              </p:cNvSpPr>
              <p:nvPr/>
            </p:nvSpPr>
            <p:spPr bwMode="auto">
              <a:xfrm>
                <a:off x="1342" y="1021"/>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1" name="Freeform 1053">
                <a:extLst>
                  <a:ext uri="{FF2B5EF4-FFF2-40B4-BE49-F238E27FC236}">
                    <a16:creationId xmlns:a16="http://schemas.microsoft.com/office/drawing/2014/main" id="{459C3A7E-AD59-4B22-B831-95795929F5C6}"/>
                  </a:ext>
                </a:extLst>
              </p:cNvPr>
              <p:cNvSpPr>
                <a:spLocks/>
              </p:cNvSpPr>
              <p:nvPr/>
            </p:nvSpPr>
            <p:spPr bwMode="auto">
              <a:xfrm>
                <a:off x="1338" y="1019"/>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2" name="Line 1054">
                <a:extLst>
                  <a:ext uri="{FF2B5EF4-FFF2-40B4-BE49-F238E27FC236}">
                    <a16:creationId xmlns:a16="http://schemas.microsoft.com/office/drawing/2014/main" id="{EE3B67F9-5F4B-4CAB-B10F-24C2506D6759}"/>
                  </a:ext>
                </a:extLst>
              </p:cNvPr>
              <p:cNvSpPr>
                <a:spLocks noChangeShapeType="1"/>
              </p:cNvSpPr>
              <p:nvPr/>
            </p:nvSpPr>
            <p:spPr bwMode="auto">
              <a:xfrm>
                <a:off x="1334" y="1027"/>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3" name="Line 1055">
                <a:extLst>
                  <a:ext uri="{FF2B5EF4-FFF2-40B4-BE49-F238E27FC236}">
                    <a16:creationId xmlns:a16="http://schemas.microsoft.com/office/drawing/2014/main" id="{1F41D2A1-7CBC-47D5-A993-6753507B4251}"/>
                  </a:ext>
                </a:extLst>
              </p:cNvPr>
              <p:cNvSpPr>
                <a:spLocks noChangeShapeType="1"/>
              </p:cNvSpPr>
              <p:nvPr/>
            </p:nvSpPr>
            <p:spPr bwMode="auto">
              <a:xfrm>
                <a:off x="1334" y="1027"/>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4" name="Freeform 1056">
                <a:extLst>
                  <a:ext uri="{FF2B5EF4-FFF2-40B4-BE49-F238E27FC236}">
                    <a16:creationId xmlns:a16="http://schemas.microsoft.com/office/drawing/2014/main" id="{AD297DB9-DFED-40BA-A26C-C35998AB47F3}"/>
                  </a:ext>
                </a:extLst>
              </p:cNvPr>
              <p:cNvSpPr>
                <a:spLocks/>
              </p:cNvSpPr>
              <p:nvPr/>
            </p:nvSpPr>
            <p:spPr bwMode="auto">
              <a:xfrm>
                <a:off x="1329" y="1023"/>
                <a:ext cx="10" cy="7"/>
              </a:xfrm>
              <a:custGeom>
                <a:avLst/>
                <a:gdLst>
                  <a:gd name="T0" fmla="*/ 0 w 10"/>
                  <a:gd name="T1" fmla="*/ 3 h 7"/>
                  <a:gd name="T2" fmla="*/ 0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0"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5" name="Freeform 1057">
                <a:extLst>
                  <a:ext uri="{FF2B5EF4-FFF2-40B4-BE49-F238E27FC236}">
                    <a16:creationId xmlns:a16="http://schemas.microsoft.com/office/drawing/2014/main" id="{F71EA573-05D1-4C54-B4B4-AB80E370E1BC}"/>
                  </a:ext>
                </a:extLst>
              </p:cNvPr>
              <p:cNvSpPr>
                <a:spLocks/>
              </p:cNvSpPr>
              <p:nvPr/>
            </p:nvSpPr>
            <p:spPr bwMode="auto">
              <a:xfrm>
                <a:off x="1324" y="103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6" name="Line 1058">
                <a:extLst>
                  <a:ext uri="{FF2B5EF4-FFF2-40B4-BE49-F238E27FC236}">
                    <a16:creationId xmlns:a16="http://schemas.microsoft.com/office/drawing/2014/main" id="{4386A22B-FC45-4C58-BF7F-B5E75FD2AC9A}"/>
                  </a:ext>
                </a:extLst>
              </p:cNvPr>
              <p:cNvSpPr>
                <a:spLocks noChangeShapeType="1"/>
              </p:cNvSpPr>
              <p:nvPr/>
            </p:nvSpPr>
            <p:spPr bwMode="auto">
              <a:xfrm flipH="1" flipV="1">
                <a:off x="1324" y="103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7" name="Freeform 1059">
                <a:extLst>
                  <a:ext uri="{FF2B5EF4-FFF2-40B4-BE49-F238E27FC236}">
                    <a16:creationId xmlns:a16="http://schemas.microsoft.com/office/drawing/2014/main" id="{DA7B00F7-5FD5-458F-81CC-CC1B3FEAF794}"/>
                  </a:ext>
                </a:extLst>
              </p:cNvPr>
              <p:cNvSpPr>
                <a:spLocks/>
              </p:cNvSpPr>
              <p:nvPr/>
            </p:nvSpPr>
            <p:spPr bwMode="auto">
              <a:xfrm>
                <a:off x="1320" y="1029"/>
                <a:ext cx="9" cy="7"/>
              </a:xfrm>
              <a:custGeom>
                <a:avLst/>
                <a:gdLst>
                  <a:gd name="T0" fmla="*/ 0 w 9"/>
                  <a:gd name="T1" fmla="*/ 1 h 7"/>
                  <a:gd name="T2" fmla="*/ 1 w 9"/>
                  <a:gd name="T3" fmla="*/ 0 h 7"/>
                  <a:gd name="T4" fmla="*/ 9 w 9"/>
                  <a:gd name="T5" fmla="*/ 5 h 7"/>
                  <a:gd name="T6" fmla="*/ 8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1" y="0"/>
                    </a:lnTo>
                    <a:lnTo>
                      <a:pt x="9" y="5"/>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8" name="Freeform 1060">
                <a:extLst>
                  <a:ext uri="{FF2B5EF4-FFF2-40B4-BE49-F238E27FC236}">
                    <a16:creationId xmlns:a16="http://schemas.microsoft.com/office/drawing/2014/main" id="{DF102935-12EE-4DAA-B8D2-F2A8D1AD433F}"/>
                  </a:ext>
                </a:extLst>
              </p:cNvPr>
              <p:cNvSpPr>
                <a:spLocks/>
              </p:cNvSpPr>
              <p:nvPr/>
            </p:nvSpPr>
            <p:spPr bwMode="auto">
              <a:xfrm>
                <a:off x="1314" y="1036"/>
                <a:ext cx="4" cy="2"/>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lnTo>
                      <a:pt x="0" y="0"/>
                    </a:lnTo>
                    <a:lnTo>
                      <a:pt x="4"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49" name="Line 1061">
                <a:extLst>
                  <a:ext uri="{FF2B5EF4-FFF2-40B4-BE49-F238E27FC236}">
                    <a16:creationId xmlns:a16="http://schemas.microsoft.com/office/drawing/2014/main" id="{1DD97931-64EF-4CF0-92BD-595E07431972}"/>
                  </a:ext>
                </a:extLst>
              </p:cNvPr>
              <p:cNvSpPr>
                <a:spLocks noChangeShapeType="1"/>
              </p:cNvSpPr>
              <p:nvPr/>
            </p:nvSpPr>
            <p:spPr bwMode="auto">
              <a:xfrm flipH="1" flipV="1">
                <a:off x="1314" y="1036"/>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0" name="Freeform 1062">
                <a:extLst>
                  <a:ext uri="{FF2B5EF4-FFF2-40B4-BE49-F238E27FC236}">
                    <a16:creationId xmlns:a16="http://schemas.microsoft.com/office/drawing/2014/main" id="{2F309921-989C-4226-A010-2CE398960205}"/>
                  </a:ext>
                </a:extLst>
              </p:cNvPr>
              <p:cNvSpPr>
                <a:spLocks/>
              </p:cNvSpPr>
              <p:nvPr/>
            </p:nvSpPr>
            <p:spPr bwMode="auto">
              <a:xfrm>
                <a:off x="1311" y="1034"/>
                <a:ext cx="10" cy="7"/>
              </a:xfrm>
              <a:custGeom>
                <a:avLst/>
                <a:gdLst>
                  <a:gd name="T0" fmla="*/ 0 w 10"/>
                  <a:gd name="T1" fmla="*/ 2 h 7"/>
                  <a:gd name="T2" fmla="*/ 1 w 10"/>
                  <a:gd name="T3" fmla="*/ 0 h 7"/>
                  <a:gd name="T4" fmla="*/ 10 w 10"/>
                  <a:gd name="T5" fmla="*/ 4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4"/>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1" name="Freeform 1063">
                <a:extLst>
                  <a:ext uri="{FF2B5EF4-FFF2-40B4-BE49-F238E27FC236}">
                    <a16:creationId xmlns:a16="http://schemas.microsoft.com/office/drawing/2014/main" id="{1FB5AC02-B7CA-417D-AEEF-F9D01E21EFB5}"/>
                  </a:ext>
                </a:extLst>
              </p:cNvPr>
              <p:cNvSpPr>
                <a:spLocks/>
              </p:cNvSpPr>
              <p:nvPr/>
            </p:nvSpPr>
            <p:spPr bwMode="auto">
              <a:xfrm>
                <a:off x="1304" y="1041"/>
                <a:ext cx="6" cy="3"/>
              </a:xfrm>
              <a:custGeom>
                <a:avLst/>
                <a:gdLst>
                  <a:gd name="T0" fmla="*/ 6 w 6"/>
                  <a:gd name="T1" fmla="*/ 3 h 3"/>
                  <a:gd name="T2" fmla="*/ 0 w 6"/>
                  <a:gd name="T3" fmla="*/ 0 h 3"/>
                  <a:gd name="T4" fmla="*/ 6 w 6"/>
                  <a:gd name="T5" fmla="*/ 3 h 3"/>
                </a:gdLst>
                <a:ahLst/>
                <a:cxnLst>
                  <a:cxn ang="0">
                    <a:pos x="T0" y="T1"/>
                  </a:cxn>
                  <a:cxn ang="0">
                    <a:pos x="T2" y="T3"/>
                  </a:cxn>
                  <a:cxn ang="0">
                    <a:pos x="T4" y="T5"/>
                  </a:cxn>
                </a:cxnLst>
                <a:rect l="0" t="0" r="r" b="b"/>
                <a:pathLst>
                  <a:path w="6" h="3">
                    <a:moveTo>
                      <a:pt x="6" y="3"/>
                    </a:moveTo>
                    <a:lnTo>
                      <a:pt x="0" y="0"/>
                    </a:lnTo>
                    <a:lnTo>
                      <a:pt x="6"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2" name="Line 1064">
                <a:extLst>
                  <a:ext uri="{FF2B5EF4-FFF2-40B4-BE49-F238E27FC236}">
                    <a16:creationId xmlns:a16="http://schemas.microsoft.com/office/drawing/2014/main" id="{CDDC8612-3D22-4106-B317-E0DB67F66ACE}"/>
                  </a:ext>
                </a:extLst>
              </p:cNvPr>
              <p:cNvSpPr>
                <a:spLocks noChangeShapeType="1"/>
              </p:cNvSpPr>
              <p:nvPr/>
            </p:nvSpPr>
            <p:spPr bwMode="auto">
              <a:xfrm flipH="1" flipV="1">
                <a:off x="1304" y="1041"/>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3" name="Freeform 1065">
                <a:extLst>
                  <a:ext uri="{FF2B5EF4-FFF2-40B4-BE49-F238E27FC236}">
                    <a16:creationId xmlns:a16="http://schemas.microsoft.com/office/drawing/2014/main" id="{13A9A58B-4C31-4DB8-A457-516F4C6B44BD}"/>
                  </a:ext>
                </a:extLst>
              </p:cNvPr>
              <p:cNvSpPr>
                <a:spLocks/>
              </p:cNvSpPr>
              <p:nvPr/>
            </p:nvSpPr>
            <p:spPr bwMode="auto">
              <a:xfrm>
                <a:off x="1303" y="1040"/>
                <a:ext cx="8" cy="6"/>
              </a:xfrm>
              <a:custGeom>
                <a:avLst/>
                <a:gdLst>
                  <a:gd name="T0" fmla="*/ 0 w 8"/>
                  <a:gd name="T1" fmla="*/ 1 h 6"/>
                  <a:gd name="T2" fmla="*/ 0 w 8"/>
                  <a:gd name="T3" fmla="*/ 0 h 6"/>
                  <a:gd name="T4" fmla="*/ 8 w 8"/>
                  <a:gd name="T5" fmla="*/ 4 h 6"/>
                  <a:gd name="T6" fmla="*/ 8 w 8"/>
                  <a:gd name="T7" fmla="*/ 6 h 6"/>
                  <a:gd name="T8" fmla="*/ 0 w 8"/>
                  <a:gd name="T9" fmla="*/ 1 h 6"/>
                  <a:gd name="T10" fmla="*/ 0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0" y="1"/>
                    </a:moveTo>
                    <a:lnTo>
                      <a:pt x="0" y="0"/>
                    </a:lnTo>
                    <a:lnTo>
                      <a:pt x="8"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4" name="Freeform 1066">
                <a:extLst>
                  <a:ext uri="{FF2B5EF4-FFF2-40B4-BE49-F238E27FC236}">
                    <a16:creationId xmlns:a16="http://schemas.microsoft.com/office/drawing/2014/main" id="{8177312B-32FA-493F-956B-AEEA181D86BC}"/>
                  </a:ext>
                </a:extLst>
              </p:cNvPr>
              <p:cNvSpPr>
                <a:spLocks/>
              </p:cNvSpPr>
              <p:nvPr/>
            </p:nvSpPr>
            <p:spPr bwMode="auto">
              <a:xfrm>
                <a:off x="1294" y="1046"/>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5" name="Line 1067">
                <a:extLst>
                  <a:ext uri="{FF2B5EF4-FFF2-40B4-BE49-F238E27FC236}">
                    <a16:creationId xmlns:a16="http://schemas.microsoft.com/office/drawing/2014/main" id="{4F0C69F8-559A-4935-B0F8-FFF5888851ED}"/>
                  </a:ext>
                </a:extLst>
              </p:cNvPr>
              <p:cNvSpPr>
                <a:spLocks noChangeShapeType="1"/>
              </p:cNvSpPr>
              <p:nvPr/>
            </p:nvSpPr>
            <p:spPr bwMode="auto">
              <a:xfrm flipH="1" flipV="1">
                <a:off x="1294" y="1046"/>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6" name="Freeform 1068">
                <a:extLst>
                  <a:ext uri="{FF2B5EF4-FFF2-40B4-BE49-F238E27FC236}">
                    <a16:creationId xmlns:a16="http://schemas.microsoft.com/office/drawing/2014/main" id="{723E7347-DB83-4591-8D73-A26528080205}"/>
                  </a:ext>
                </a:extLst>
              </p:cNvPr>
              <p:cNvSpPr>
                <a:spLocks/>
              </p:cNvSpPr>
              <p:nvPr/>
            </p:nvSpPr>
            <p:spPr bwMode="auto">
              <a:xfrm>
                <a:off x="1293" y="1044"/>
                <a:ext cx="10" cy="7"/>
              </a:xfrm>
              <a:custGeom>
                <a:avLst/>
                <a:gdLst>
                  <a:gd name="T0" fmla="*/ 0 w 10"/>
                  <a:gd name="T1" fmla="*/ 2 h 7"/>
                  <a:gd name="T2" fmla="*/ 1 w 10"/>
                  <a:gd name="T3" fmla="*/ 0 h 7"/>
                  <a:gd name="T4" fmla="*/ 10 w 10"/>
                  <a:gd name="T5" fmla="*/ 6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7" name="Freeform 1069">
                <a:extLst>
                  <a:ext uri="{FF2B5EF4-FFF2-40B4-BE49-F238E27FC236}">
                    <a16:creationId xmlns:a16="http://schemas.microsoft.com/office/drawing/2014/main" id="{F3E0EDC2-EAD8-46CC-AF88-847BFA287D99}"/>
                  </a:ext>
                </a:extLst>
              </p:cNvPr>
              <p:cNvSpPr>
                <a:spLocks/>
              </p:cNvSpPr>
              <p:nvPr/>
            </p:nvSpPr>
            <p:spPr bwMode="auto">
              <a:xfrm>
                <a:off x="1284" y="1050"/>
                <a:ext cx="9" cy="5"/>
              </a:xfrm>
              <a:custGeom>
                <a:avLst/>
                <a:gdLst>
                  <a:gd name="T0" fmla="*/ 9 w 9"/>
                  <a:gd name="T1" fmla="*/ 5 h 5"/>
                  <a:gd name="T2" fmla="*/ 0 w 9"/>
                  <a:gd name="T3" fmla="*/ 0 h 5"/>
                  <a:gd name="T4" fmla="*/ 9 w 9"/>
                  <a:gd name="T5" fmla="*/ 5 h 5"/>
                </a:gdLst>
                <a:ahLst/>
                <a:cxnLst>
                  <a:cxn ang="0">
                    <a:pos x="T0" y="T1"/>
                  </a:cxn>
                  <a:cxn ang="0">
                    <a:pos x="T2" y="T3"/>
                  </a:cxn>
                  <a:cxn ang="0">
                    <a:pos x="T4" y="T5"/>
                  </a:cxn>
                </a:cxnLst>
                <a:rect l="0" t="0" r="r" b="b"/>
                <a:pathLst>
                  <a:path w="9" h="5">
                    <a:moveTo>
                      <a:pt x="9" y="5"/>
                    </a:moveTo>
                    <a:lnTo>
                      <a:pt x="0" y="0"/>
                    </a:lnTo>
                    <a:lnTo>
                      <a:pt x="9"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8" name="Line 1070">
                <a:extLst>
                  <a:ext uri="{FF2B5EF4-FFF2-40B4-BE49-F238E27FC236}">
                    <a16:creationId xmlns:a16="http://schemas.microsoft.com/office/drawing/2014/main" id="{BF0B28CC-A887-4CCB-BF66-56B183B9E191}"/>
                  </a:ext>
                </a:extLst>
              </p:cNvPr>
              <p:cNvSpPr>
                <a:spLocks noChangeShapeType="1"/>
              </p:cNvSpPr>
              <p:nvPr/>
            </p:nvSpPr>
            <p:spPr bwMode="auto">
              <a:xfrm flipH="1" flipV="1">
                <a:off x="1284" y="1050"/>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59" name="Freeform 1071">
                <a:extLst>
                  <a:ext uri="{FF2B5EF4-FFF2-40B4-BE49-F238E27FC236}">
                    <a16:creationId xmlns:a16="http://schemas.microsoft.com/office/drawing/2014/main" id="{7431C49B-FE06-42C1-BE2B-981D7F491830}"/>
                  </a:ext>
                </a:extLst>
              </p:cNvPr>
              <p:cNvSpPr>
                <a:spLocks/>
              </p:cNvSpPr>
              <p:nvPr/>
            </p:nvSpPr>
            <p:spPr bwMode="auto">
              <a:xfrm>
                <a:off x="1284" y="1050"/>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0" name="Freeform 1072">
                <a:extLst>
                  <a:ext uri="{FF2B5EF4-FFF2-40B4-BE49-F238E27FC236}">
                    <a16:creationId xmlns:a16="http://schemas.microsoft.com/office/drawing/2014/main" id="{B5CCB7A2-61F6-4A45-B8F1-57B23A543642}"/>
                  </a:ext>
                </a:extLst>
              </p:cNvPr>
              <p:cNvSpPr>
                <a:spLocks/>
              </p:cNvSpPr>
              <p:nvPr/>
            </p:nvSpPr>
            <p:spPr bwMode="auto">
              <a:xfrm>
                <a:off x="1386" y="1007"/>
                <a:ext cx="9" cy="5"/>
              </a:xfrm>
              <a:custGeom>
                <a:avLst/>
                <a:gdLst>
                  <a:gd name="T0" fmla="*/ 0 w 9"/>
                  <a:gd name="T1" fmla="*/ 0 h 5"/>
                  <a:gd name="T2" fmla="*/ 9 w 9"/>
                  <a:gd name="T3" fmla="*/ 5 h 5"/>
                  <a:gd name="T4" fmla="*/ 0 w 9"/>
                  <a:gd name="T5" fmla="*/ 0 h 5"/>
                </a:gdLst>
                <a:ahLst/>
                <a:cxnLst>
                  <a:cxn ang="0">
                    <a:pos x="T0" y="T1"/>
                  </a:cxn>
                  <a:cxn ang="0">
                    <a:pos x="T2" y="T3"/>
                  </a:cxn>
                  <a:cxn ang="0">
                    <a:pos x="T4" y="T5"/>
                  </a:cxn>
                </a:cxnLst>
                <a:rect l="0" t="0" r="r" b="b"/>
                <a:pathLst>
                  <a:path w="9" h="5">
                    <a:moveTo>
                      <a:pt x="0" y="0"/>
                    </a:moveTo>
                    <a:lnTo>
                      <a:pt x="9"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1" name="Line 1073">
                <a:extLst>
                  <a:ext uri="{FF2B5EF4-FFF2-40B4-BE49-F238E27FC236}">
                    <a16:creationId xmlns:a16="http://schemas.microsoft.com/office/drawing/2014/main" id="{D71F94E8-5BB2-4F24-A2DF-4E360F8BBABE}"/>
                  </a:ext>
                </a:extLst>
              </p:cNvPr>
              <p:cNvSpPr>
                <a:spLocks noChangeShapeType="1"/>
              </p:cNvSpPr>
              <p:nvPr/>
            </p:nvSpPr>
            <p:spPr bwMode="auto">
              <a:xfrm>
                <a:off x="1386" y="1007"/>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2" name="Freeform 1074">
                <a:extLst>
                  <a:ext uri="{FF2B5EF4-FFF2-40B4-BE49-F238E27FC236}">
                    <a16:creationId xmlns:a16="http://schemas.microsoft.com/office/drawing/2014/main" id="{753C9043-2263-476F-9079-BFE56881DB97}"/>
                  </a:ext>
                </a:extLst>
              </p:cNvPr>
              <p:cNvSpPr>
                <a:spLocks/>
              </p:cNvSpPr>
              <p:nvPr/>
            </p:nvSpPr>
            <p:spPr bwMode="auto">
              <a:xfrm>
                <a:off x="1386" y="1006"/>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3" name="Freeform 1075">
                <a:extLst>
                  <a:ext uri="{FF2B5EF4-FFF2-40B4-BE49-F238E27FC236}">
                    <a16:creationId xmlns:a16="http://schemas.microsoft.com/office/drawing/2014/main" id="{757C819B-37D3-4205-B6EB-D559BF5B6F5E}"/>
                  </a:ext>
                </a:extLst>
              </p:cNvPr>
              <p:cNvSpPr>
                <a:spLocks/>
              </p:cNvSpPr>
              <p:nvPr/>
            </p:nvSpPr>
            <p:spPr bwMode="auto">
              <a:xfrm>
                <a:off x="1378" y="101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4" name="Line 1076">
                <a:extLst>
                  <a:ext uri="{FF2B5EF4-FFF2-40B4-BE49-F238E27FC236}">
                    <a16:creationId xmlns:a16="http://schemas.microsoft.com/office/drawing/2014/main" id="{BACCC1F0-1E3D-4276-BB6F-7E1445865581}"/>
                  </a:ext>
                </a:extLst>
              </p:cNvPr>
              <p:cNvSpPr>
                <a:spLocks noChangeShapeType="1"/>
              </p:cNvSpPr>
              <p:nvPr/>
            </p:nvSpPr>
            <p:spPr bwMode="auto">
              <a:xfrm>
                <a:off x="1378" y="101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5" name="Freeform 1077">
                <a:extLst>
                  <a:ext uri="{FF2B5EF4-FFF2-40B4-BE49-F238E27FC236}">
                    <a16:creationId xmlns:a16="http://schemas.microsoft.com/office/drawing/2014/main" id="{D94813A3-54D8-45A3-9B64-8C2448323D81}"/>
                  </a:ext>
                </a:extLst>
              </p:cNvPr>
              <p:cNvSpPr>
                <a:spLocks/>
              </p:cNvSpPr>
              <p:nvPr/>
            </p:nvSpPr>
            <p:spPr bwMode="auto">
              <a:xfrm>
                <a:off x="1376" y="1012"/>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6" name="Freeform 1078">
                <a:extLst>
                  <a:ext uri="{FF2B5EF4-FFF2-40B4-BE49-F238E27FC236}">
                    <a16:creationId xmlns:a16="http://schemas.microsoft.com/office/drawing/2014/main" id="{F9C6159F-6E91-491E-95B6-4C9783ADE273}"/>
                  </a:ext>
                </a:extLst>
              </p:cNvPr>
              <p:cNvSpPr>
                <a:spLocks/>
              </p:cNvSpPr>
              <p:nvPr/>
            </p:nvSpPr>
            <p:spPr bwMode="auto">
              <a:xfrm>
                <a:off x="1369" y="1020"/>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7" name="Line 1079">
                <a:extLst>
                  <a:ext uri="{FF2B5EF4-FFF2-40B4-BE49-F238E27FC236}">
                    <a16:creationId xmlns:a16="http://schemas.microsoft.com/office/drawing/2014/main" id="{51F4BF7E-35EE-479F-B199-A1FC8F2D8C0F}"/>
                  </a:ext>
                </a:extLst>
              </p:cNvPr>
              <p:cNvSpPr>
                <a:spLocks noChangeShapeType="1"/>
              </p:cNvSpPr>
              <p:nvPr/>
            </p:nvSpPr>
            <p:spPr bwMode="auto">
              <a:xfrm>
                <a:off x="1369" y="1020"/>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8" name="Freeform 1080">
                <a:extLst>
                  <a:ext uri="{FF2B5EF4-FFF2-40B4-BE49-F238E27FC236}">
                    <a16:creationId xmlns:a16="http://schemas.microsoft.com/office/drawing/2014/main" id="{A11F39D4-699C-40BA-AA29-A0C7B9F7F899}"/>
                  </a:ext>
                </a:extLst>
              </p:cNvPr>
              <p:cNvSpPr>
                <a:spLocks/>
              </p:cNvSpPr>
              <p:nvPr/>
            </p:nvSpPr>
            <p:spPr bwMode="auto">
              <a:xfrm>
                <a:off x="1366" y="1017"/>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69" name="Freeform 1081">
                <a:extLst>
                  <a:ext uri="{FF2B5EF4-FFF2-40B4-BE49-F238E27FC236}">
                    <a16:creationId xmlns:a16="http://schemas.microsoft.com/office/drawing/2014/main" id="{E4FA4003-3399-4039-860F-F67F8F610795}"/>
                  </a:ext>
                </a:extLst>
              </p:cNvPr>
              <p:cNvSpPr>
                <a:spLocks/>
              </p:cNvSpPr>
              <p:nvPr/>
            </p:nvSpPr>
            <p:spPr bwMode="auto">
              <a:xfrm>
                <a:off x="1359" y="1026"/>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0" name="Line 1082">
                <a:extLst>
                  <a:ext uri="{FF2B5EF4-FFF2-40B4-BE49-F238E27FC236}">
                    <a16:creationId xmlns:a16="http://schemas.microsoft.com/office/drawing/2014/main" id="{54ED26AA-13C1-4AB7-8936-5F762BE22B5C}"/>
                  </a:ext>
                </a:extLst>
              </p:cNvPr>
              <p:cNvSpPr>
                <a:spLocks noChangeShapeType="1"/>
              </p:cNvSpPr>
              <p:nvPr/>
            </p:nvSpPr>
            <p:spPr bwMode="auto">
              <a:xfrm>
                <a:off x="1359" y="1026"/>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1" name="Freeform 1083">
                <a:extLst>
                  <a:ext uri="{FF2B5EF4-FFF2-40B4-BE49-F238E27FC236}">
                    <a16:creationId xmlns:a16="http://schemas.microsoft.com/office/drawing/2014/main" id="{CFB69F04-04F4-4ED3-9AF6-C0EAAC19A734}"/>
                  </a:ext>
                </a:extLst>
              </p:cNvPr>
              <p:cNvSpPr>
                <a:spLocks/>
              </p:cNvSpPr>
              <p:nvPr/>
            </p:nvSpPr>
            <p:spPr bwMode="auto">
              <a:xfrm>
                <a:off x="1356" y="1023"/>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2" name="Freeform 1084">
                <a:extLst>
                  <a:ext uri="{FF2B5EF4-FFF2-40B4-BE49-F238E27FC236}">
                    <a16:creationId xmlns:a16="http://schemas.microsoft.com/office/drawing/2014/main" id="{30676B6C-4862-4A21-BCBE-21A2C6E98D92}"/>
                  </a:ext>
                </a:extLst>
              </p:cNvPr>
              <p:cNvSpPr>
                <a:spLocks/>
              </p:cNvSpPr>
              <p:nvPr/>
            </p:nvSpPr>
            <p:spPr bwMode="auto">
              <a:xfrm>
                <a:off x="1351" y="1033"/>
                <a:ext cx="1" cy="1"/>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3" name="Line 1085">
                <a:extLst>
                  <a:ext uri="{FF2B5EF4-FFF2-40B4-BE49-F238E27FC236}">
                    <a16:creationId xmlns:a16="http://schemas.microsoft.com/office/drawing/2014/main" id="{26016445-B49D-4EA9-988C-48B980F3896D}"/>
                  </a:ext>
                </a:extLst>
              </p:cNvPr>
              <p:cNvSpPr>
                <a:spLocks noChangeShapeType="1"/>
              </p:cNvSpPr>
              <p:nvPr/>
            </p:nvSpPr>
            <p:spPr bwMode="auto">
              <a:xfrm>
                <a:off x="1351" y="103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4" name="Freeform 1086">
                <a:extLst>
                  <a:ext uri="{FF2B5EF4-FFF2-40B4-BE49-F238E27FC236}">
                    <a16:creationId xmlns:a16="http://schemas.microsoft.com/office/drawing/2014/main" id="{DDD2BB80-9B26-42FE-B9CE-0C6CD7AEBD2F}"/>
                  </a:ext>
                </a:extLst>
              </p:cNvPr>
              <p:cNvSpPr>
                <a:spLocks/>
              </p:cNvSpPr>
              <p:nvPr/>
            </p:nvSpPr>
            <p:spPr bwMode="auto">
              <a:xfrm>
                <a:off x="1346" y="1029"/>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5" name="Freeform 1087">
                <a:extLst>
                  <a:ext uri="{FF2B5EF4-FFF2-40B4-BE49-F238E27FC236}">
                    <a16:creationId xmlns:a16="http://schemas.microsoft.com/office/drawing/2014/main" id="{44594F08-F9B2-40E2-9EBC-6C851AAB942A}"/>
                  </a:ext>
                </a:extLst>
              </p:cNvPr>
              <p:cNvSpPr>
                <a:spLocks/>
              </p:cNvSpPr>
              <p:nvPr/>
            </p:nvSpPr>
            <p:spPr bwMode="auto">
              <a:xfrm>
                <a:off x="1341" y="1038"/>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6" name="Line 1088">
                <a:extLst>
                  <a:ext uri="{FF2B5EF4-FFF2-40B4-BE49-F238E27FC236}">
                    <a16:creationId xmlns:a16="http://schemas.microsoft.com/office/drawing/2014/main" id="{DBFF1B7D-3286-4ECD-9238-DE2D125D0BFC}"/>
                  </a:ext>
                </a:extLst>
              </p:cNvPr>
              <p:cNvSpPr>
                <a:spLocks noChangeShapeType="1"/>
              </p:cNvSpPr>
              <p:nvPr/>
            </p:nvSpPr>
            <p:spPr bwMode="auto">
              <a:xfrm flipH="1">
                <a:off x="1341" y="1038"/>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7" name="Freeform 1089">
                <a:extLst>
                  <a:ext uri="{FF2B5EF4-FFF2-40B4-BE49-F238E27FC236}">
                    <a16:creationId xmlns:a16="http://schemas.microsoft.com/office/drawing/2014/main" id="{8FB27F5A-0145-47F4-BA73-E0D8745A6012}"/>
                  </a:ext>
                </a:extLst>
              </p:cNvPr>
              <p:cNvSpPr>
                <a:spLocks/>
              </p:cNvSpPr>
              <p:nvPr/>
            </p:nvSpPr>
            <p:spPr bwMode="auto">
              <a:xfrm>
                <a:off x="1337" y="1036"/>
                <a:ext cx="9" cy="5"/>
              </a:xfrm>
              <a:custGeom>
                <a:avLst/>
                <a:gdLst>
                  <a:gd name="T0" fmla="*/ 0 w 9"/>
                  <a:gd name="T1" fmla="*/ 1 h 5"/>
                  <a:gd name="T2" fmla="*/ 1 w 9"/>
                  <a:gd name="T3" fmla="*/ 0 h 5"/>
                  <a:gd name="T4" fmla="*/ 9 w 9"/>
                  <a:gd name="T5" fmla="*/ 4 h 5"/>
                  <a:gd name="T6" fmla="*/ 8 w 9"/>
                  <a:gd name="T7" fmla="*/ 5 h 5"/>
                  <a:gd name="T8" fmla="*/ 0 w 9"/>
                  <a:gd name="T9" fmla="*/ 1 h 5"/>
                  <a:gd name="T10" fmla="*/ 0 w 9"/>
                  <a:gd name="T11" fmla="*/ 1 h 5"/>
                </a:gdLst>
                <a:ahLst/>
                <a:cxnLst>
                  <a:cxn ang="0">
                    <a:pos x="T0" y="T1"/>
                  </a:cxn>
                  <a:cxn ang="0">
                    <a:pos x="T2" y="T3"/>
                  </a:cxn>
                  <a:cxn ang="0">
                    <a:pos x="T4" y="T5"/>
                  </a:cxn>
                  <a:cxn ang="0">
                    <a:pos x="T6" y="T7"/>
                  </a:cxn>
                  <a:cxn ang="0">
                    <a:pos x="T8" y="T9"/>
                  </a:cxn>
                  <a:cxn ang="0">
                    <a:pos x="T10" y="T11"/>
                  </a:cxn>
                </a:cxnLst>
                <a:rect l="0" t="0" r="r" b="b"/>
                <a:pathLst>
                  <a:path w="9" h="5">
                    <a:moveTo>
                      <a:pt x="0" y="1"/>
                    </a:moveTo>
                    <a:lnTo>
                      <a:pt x="1" y="0"/>
                    </a:lnTo>
                    <a:lnTo>
                      <a:pt x="9" y="4"/>
                    </a:lnTo>
                    <a:lnTo>
                      <a:pt x="8"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8" name="Freeform 1090">
                <a:extLst>
                  <a:ext uri="{FF2B5EF4-FFF2-40B4-BE49-F238E27FC236}">
                    <a16:creationId xmlns:a16="http://schemas.microsoft.com/office/drawing/2014/main" id="{7D2D16AA-07F4-424A-9329-50DD72BE3EA2}"/>
                  </a:ext>
                </a:extLst>
              </p:cNvPr>
              <p:cNvSpPr>
                <a:spLocks/>
              </p:cNvSpPr>
              <p:nvPr/>
            </p:nvSpPr>
            <p:spPr bwMode="auto">
              <a:xfrm>
                <a:off x="1329" y="1043"/>
                <a:ext cx="3" cy="3"/>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lnTo>
                      <a:pt x="0" y="0"/>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79" name="Line 1091">
                <a:extLst>
                  <a:ext uri="{FF2B5EF4-FFF2-40B4-BE49-F238E27FC236}">
                    <a16:creationId xmlns:a16="http://schemas.microsoft.com/office/drawing/2014/main" id="{843C956A-3934-45E7-8B2D-838B27D4C201}"/>
                  </a:ext>
                </a:extLst>
              </p:cNvPr>
              <p:cNvSpPr>
                <a:spLocks noChangeShapeType="1"/>
              </p:cNvSpPr>
              <p:nvPr/>
            </p:nvSpPr>
            <p:spPr bwMode="auto">
              <a:xfrm flipH="1" flipV="1">
                <a:off x="1329" y="1043"/>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0" name="Freeform 1092">
                <a:extLst>
                  <a:ext uri="{FF2B5EF4-FFF2-40B4-BE49-F238E27FC236}">
                    <a16:creationId xmlns:a16="http://schemas.microsoft.com/office/drawing/2014/main" id="{DDAACB07-BB81-49C2-838E-FBEB74A16903}"/>
                  </a:ext>
                </a:extLst>
              </p:cNvPr>
              <p:cNvSpPr>
                <a:spLocks/>
              </p:cNvSpPr>
              <p:nvPr/>
            </p:nvSpPr>
            <p:spPr bwMode="auto">
              <a:xfrm>
                <a:off x="1327" y="1041"/>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1" name="Freeform 1093">
                <a:extLst>
                  <a:ext uri="{FF2B5EF4-FFF2-40B4-BE49-F238E27FC236}">
                    <a16:creationId xmlns:a16="http://schemas.microsoft.com/office/drawing/2014/main" id="{7DF980F5-DDE9-4878-96B1-FEE38AB87BB8}"/>
                  </a:ext>
                </a:extLst>
              </p:cNvPr>
              <p:cNvSpPr>
                <a:spLocks/>
              </p:cNvSpPr>
              <p:nvPr/>
            </p:nvSpPr>
            <p:spPr bwMode="auto">
              <a:xfrm>
                <a:off x="1320" y="1048"/>
                <a:ext cx="4" cy="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lnTo>
                      <a:pt x="0" y="0"/>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2" name="Line 1094">
                <a:extLst>
                  <a:ext uri="{FF2B5EF4-FFF2-40B4-BE49-F238E27FC236}">
                    <a16:creationId xmlns:a16="http://schemas.microsoft.com/office/drawing/2014/main" id="{95A5F5E1-D84B-4FEC-A6E4-533B2DF7FC7F}"/>
                  </a:ext>
                </a:extLst>
              </p:cNvPr>
              <p:cNvSpPr>
                <a:spLocks noChangeShapeType="1"/>
              </p:cNvSpPr>
              <p:nvPr/>
            </p:nvSpPr>
            <p:spPr bwMode="auto">
              <a:xfrm flipH="1" flipV="1">
                <a:off x="1320" y="1048"/>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3" name="Freeform 1095">
                <a:extLst>
                  <a:ext uri="{FF2B5EF4-FFF2-40B4-BE49-F238E27FC236}">
                    <a16:creationId xmlns:a16="http://schemas.microsoft.com/office/drawing/2014/main" id="{AD690CE5-17D3-41DF-AA05-5A17198478C8}"/>
                  </a:ext>
                </a:extLst>
              </p:cNvPr>
              <p:cNvSpPr>
                <a:spLocks/>
              </p:cNvSpPr>
              <p:nvPr/>
            </p:nvSpPr>
            <p:spPr bwMode="auto">
              <a:xfrm>
                <a:off x="1317" y="1047"/>
                <a:ext cx="10" cy="6"/>
              </a:xfrm>
              <a:custGeom>
                <a:avLst/>
                <a:gdLst>
                  <a:gd name="T0" fmla="*/ 0 w 10"/>
                  <a:gd name="T1" fmla="*/ 1 h 6"/>
                  <a:gd name="T2" fmla="*/ 1 w 10"/>
                  <a:gd name="T3" fmla="*/ 0 h 6"/>
                  <a:gd name="T4" fmla="*/ 10 w 10"/>
                  <a:gd name="T5" fmla="*/ 4 h 6"/>
                  <a:gd name="T6" fmla="*/ 8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4" name="Freeform 1096">
                <a:extLst>
                  <a:ext uri="{FF2B5EF4-FFF2-40B4-BE49-F238E27FC236}">
                    <a16:creationId xmlns:a16="http://schemas.microsoft.com/office/drawing/2014/main" id="{CA67FAFA-E134-47CA-B362-33B9234B5A2C}"/>
                  </a:ext>
                </a:extLst>
              </p:cNvPr>
              <p:cNvSpPr>
                <a:spLocks/>
              </p:cNvSpPr>
              <p:nvPr/>
            </p:nvSpPr>
            <p:spPr bwMode="auto">
              <a:xfrm>
                <a:off x="1308" y="1054"/>
                <a:ext cx="7" cy="3"/>
              </a:xfrm>
              <a:custGeom>
                <a:avLst/>
                <a:gdLst>
                  <a:gd name="T0" fmla="*/ 7 w 7"/>
                  <a:gd name="T1" fmla="*/ 3 h 3"/>
                  <a:gd name="T2" fmla="*/ 0 w 7"/>
                  <a:gd name="T3" fmla="*/ 0 h 3"/>
                  <a:gd name="T4" fmla="*/ 7 w 7"/>
                  <a:gd name="T5" fmla="*/ 3 h 3"/>
                </a:gdLst>
                <a:ahLst/>
                <a:cxnLst>
                  <a:cxn ang="0">
                    <a:pos x="T0" y="T1"/>
                  </a:cxn>
                  <a:cxn ang="0">
                    <a:pos x="T2" y="T3"/>
                  </a:cxn>
                  <a:cxn ang="0">
                    <a:pos x="T4" y="T5"/>
                  </a:cxn>
                </a:cxnLst>
                <a:rect l="0" t="0" r="r" b="b"/>
                <a:pathLst>
                  <a:path w="7" h="3">
                    <a:moveTo>
                      <a:pt x="7" y="3"/>
                    </a:moveTo>
                    <a:lnTo>
                      <a:pt x="0" y="0"/>
                    </a:lnTo>
                    <a:lnTo>
                      <a:pt x="7"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5" name="Line 1097">
                <a:extLst>
                  <a:ext uri="{FF2B5EF4-FFF2-40B4-BE49-F238E27FC236}">
                    <a16:creationId xmlns:a16="http://schemas.microsoft.com/office/drawing/2014/main" id="{14699AC6-9DCA-4283-BF38-B6CCFB79F00A}"/>
                  </a:ext>
                </a:extLst>
              </p:cNvPr>
              <p:cNvSpPr>
                <a:spLocks noChangeShapeType="1"/>
              </p:cNvSpPr>
              <p:nvPr/>
            </p:nvSpPr>
            <p:spPr bwMode="auto">
              <a:xfrm flipH="1" flipV="1">
                <a:off x="1308" y="1054"/>
                <a:ext cx="7"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6" name="Freeform 1098">
                <a:extLst>
                  <a:ext uri="{FF2B5EF4-FFF2-40B4-BE49-F238E27FC236}">
                    <a16:creationId xmlns:a16="http://schemas.microsoft.com/office/drawing/2014/main" id="{24DF2BA7-8114-424A-A1DA-FD57D237629A}"/>
                  </a:ext>
                </a:extLst>
              </p:cNvPr>
              <p:cNvSpPr>
                <a:spLocks/>
              </p:cNvSpPr>
              <p:nvPr/>
            </p:nvSpPr>
            <p:spPr bwMode="auto">
              <a:xfrm>
                <a:off x="1307" y="1053"/>
                <a:ext cx="10" cy="5"/>
              </a:xfrm>
              <a:custGeom>
                <a:avLst/>
                <a:gdLst>
                  <a:gd name="T0" fmla="*/ 0 w 10"/>
                  <a:gd name="T1" fmla="*/ 1 h 5"/>
                  <a:gd name="T2" fmla="*/ 1 w 10"/>
                  <a:gd name="T3" fmla="*/ 0 h 5"/>
                  <a:gd name="T4" fmla="*/ 10 w 10"/>
                  <a:gd name="T5" fmla="*/ 4 h 5"/>
                  <a:gd name="T6" fmla="*/ 8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1" y="0"/>
                    </a:lnTo>
                    <a:lnTo>
                      <a:pt x="10" y="4"/>
                    </a:lnTo>
                    <a:lnTo>
                      <a:pt x="8"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7" name="Freeform 1099">
                <a:extLst>
                  <a:ext uri="{FF2B5EF4-FFF2-40B4-BE49-F238E27FC236}">
                    <a16:creationId xmlns:a16="http://schemas.microsoft.com/office/drawing/2014/main" id="{D584C611-1EB4-474C-A9B7-BD9EA3390ED7}"/>
                  </a:ext>
                </a:extLst>
              </p:cNvPr>
              <p:cNvSpPr>
                <a:spLocks/>
              </p:cNvSpPr>
              <p:nvPr/>
            </p:nvSpPr>
            <p:spPr bwMode="auto">
              <a:xfrm>
                <a:off x="1297" y="1058"/>
                <a:ext cx="8" cy="6"/>
              </a:xfrm>
              <a:custGeom>
                <a:avLst/>
                <a:gdLst>
                  <a:gd name="T0" fmla="*/ 8 w 8"/>
                  <a:gd name="T1" fmla="*/ 6 h 6"/>
                  <a:gd name="T2" fmla="*/ 0 w 8"/>
                  <a:gd name="T3" fmla="*/ 0 h 6"/>
                  <a:gd name="T4" fmla="*/ 8 w 8"/>
                  <a:gd name="T5" fmla="*/ 6 h 6"/>
                </a:gdLst>
                <a:ahLst/>
                <a:cxnLst>
                  <a:cxn ang="0">
                    <a:pos x="T0" y="T1"/>
                  </a:cxn>
                  <a:cxn ang="0">
                    <a:pos x="T2" y="T3"/>
                  </a:cxn>
                  <a:cxn ang="0">
                    <a:pos x="T4" y="T5"/>
                  </a:cxn>
                </a:cxnLst>
                <a:rect l="0" t="0" r="r" b="b"/>
                <a:pathLst>
                  <a:path w="8" h="6">
                    <a:moveTo>
                      <a:pt x="8" y="6"/>
                    </a:moveTo>
                    <a:lnTo>
                      <a:pt x="0" y="0"/>
                    </a:lnTo>
                    <a:lnTo>
                      <a:pt x="8"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8" name="Line 1100">
                <a:extLst>
                  <a:ext uri="{FF2B5EF4-FFF2-40B4-BE49-F238E27FC236}">
                    <a16:creationId xmlns:a16="http://schemas.microsoft.com/office/drawing/2014/main" id="{F1B2A90E-A585-4167-8866-08332D44664E}"/>
                  </a:ext>
                </a:extLst>
              </p:cNvPr>
              <p:cNvSpPr>
                <a:spLocks noChangeShapeType="1"/>
              </p:cNvSpPr>
              <p:nvPr/>
            </p:nvSpPr>
            <p:spPr bwMode="auto">
              <a:xfrm flipH="1" flipV="1">
                <a:off x="1297" y="1058"/>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89" name="Freeform 1101">
                <a:extLst>
                  <a:ext uri="{FF2B5EF4-FFF2-40B4-BE49-F238E27FC236}">
                    <a16:creationId xmlns:a16="http://schemas.microsoft.com/office/drawing/2014/main" id="{5B9D55F9-C127-4D23-9AD2-B7A22D413528}"/>
                  </a:ext>
                </a:extLst>
              </p:cNvPr>
              <p:cNvSpPr>
                <a:spLocks/>
              </p:cNvSpPr>
              <p:nvPr/>
            </p:nvSpPr>
            <p:spPr bwMode="auto">
              <a:xfrm>
                <a:off x="1297" y="1058"/>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0" name="Freeform 1102">
                <a:extLst>
                  <a:ext uri="{FF2B5EF4-FFF2-40B4-BE49-F238E27FC236}">
                    <a16:creationId xmlns:a16="http://schemas.microsoft.com/office/drawing/2014/main" id="{11BBA53E-21C1-407E-B5DD-10AACE9C3B80}"/>
                  </a:ext>
                </a:extLst>
              </p:cNvPr>
              <p:cNvSpPr>
                <a:spLocks/>
              </p:cNvSpPr>
              <p:nvPr/>
            </p:nvSpPr>
            <p:spPr bwMode="auto">
              <a:xfrm>
                <a:off x="1327" y="1020"/>
                <a:ext cx="72" cy="41"/>
              </a:xfrm>
              <a:custGeom>
                <a:avLst/>
                <a:gdLst>
                  <a:gd name="T0" fmla="*/ 0 w 51"/>
                  <a:gd name="T1" fmla="*/ 27 h 29"/>
                  <a:gd name="T2" fmla="*/ 0 w 51"/>
                  <a:gd name="T3" fmla="*/ 26 h 29"/>
                  <a:gd name="T4" fmla="*/ 44 w 51"/>
                  <a:gd name="T5" fmla="*/ 0 h 29"/>
                  <a:gd name="T6" fmla="*/ 46 w 51"/>
                  <a:gd name="T7" fmla="*/ 0 h 29"/>
                  <a:gd name="T8" fmla="*/ 50 w 51"/>
                  <a:gd name="T9" fmla="*/ 3 h 29"/>
                  <a:gd name="T10" fmla="*/ 50 w 51"/>
                  <a:gd name="T11" fmla="*/ 4 h 29"/>
                  <a:gd name="T12" fmla="*/ 6 w 51"/>
                  <a:gd name="T13" fmla="*/ 29 h 29"/>
                  <a:gd name="T14" fmla="*/ 4 w 51"/>
                  <a:gd name="T15" fmla="*/ 29 h 29"/>
                  <a:gd name="T16" fmla="*/ 0 w 5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0" y="27"/>
                    </a:moveTo>
                    <a:cubicBezTo>
                      <a:pt x="0" y="26"/>
                      <a:pt x="0" y="26"/>
                      <a:pt x="0" y="26"/>
                    </a:cubicBezTo>
                    <a:cubicBezTo>
                      <a:pt x="44" y="0"/>
                      <a:pt x="44" y="0"/>
                      <a:pt x="44" y="0"/>
                    </a:cubicBezTo>
                    <a:cubicBezTo>
                      <a:pt x="44" y="0"/>
                      <a:pt x="45" y="0"/>
                      <a:pt x="46" y="0"/>
                    </a:cubicBezTo>
                    <a:cubicBezTo>
                      <a:pt x="50" y="3"/>
                      <a:pt x="50" y="3"/>
                      <a:pt x="50" y="3"/>
                    </a:cubicBezTo>
                    <a:cubicBezTo>
                      <a:pt x="51" y="3"/>
                      <a:pt x="51" y="3"/>
                      <a:pt x="50" y="4"/>
                    </a:cubicBezTo>
                    <a:cubicBezTo>
                      <a:pt x="6" y="29"/>
                      <a:pt x="6" y="29"/>
                      <a:pt x="6" y="29"/>
                    </a:cubicBezTo>
                    <a:cubicBezTo>
                      <a:pt x="6" y="29"/>
                      <a:pt x="5" y="29"/>
                      <a:pt x="4" y="29"/>
                    </a:cubicBezTo>
                    <a:lnTo>
                      <a:pt x="0" y="2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1" name="Freeform 1103">
                <a:extLst>
                  <a:ext uri="{FF2B5EF4-FFF2-40B4-BE49-F238E27FC236}">
                    <a16:creationId xmlns:a16="http://schemas.microsoft.com/office/drawing/2014/main" id="{74F88758-AEEA-4E90-A360-7ECDD12512BC}"/>
                  </a:ext>
                </a:extLst>
              </p:cNvPr>
              <p:cNvSpPr>
                <a:spLocks/>
              </p:cNvSpPr>
              <p:nvPr/>
            </p:nvSpPr>
            <p:spPr bwMode="auto">
              <a:xfrm>
                <a:off x="1325" y="1019"/>
                <a:ext cx="74" cy="44"/>
              </a:xfrm>
              <a:custGeom>
                <a:avLst/>
                <a:gdLst>
                  <a:gd name="T0" fmla="*/ 5 w 52"/>
                  <a:gd name="T1" fmla="*/ 31 h 31"/>
                  <a:gd name="T2" fmla="*/ 1 w 52"/>
                  <a:gd name="T3" fmla="*/ 28 h 31"/>
                  <a:gd name="T4" fmla="*/ 1 w 52"/>
                  <a:gd name="T5" fmla="*/ 28 h 31"/>
                  <a:gd name="T6" fmla="*/ 2 w 52"/>
                  <a:gd name="T7" fmla="*/ 27 h 31"/>
                  <a:gd name="T8" fmla="*/ 6 w 52"/>
                  <a:gd name="T9" fmla="*/ 29 h 31"/>
                  <a:gd name="T10" fmla="*/ 6 w 52"/>
                  <a:gd name="T11" fmla="*/ 30 h 31"/>
                  <a:gd name="T12" fmla="*/ 6 w 52"/>
                  <a:gd name="T13" fmla="*/ 30 h 31"/>
                  <a:gd name="T14" fmla="*/ 7 w 52"/>
                  <a:gd name="T15" fmla="*/ 29 h 31"/>
                  <a:gd name="T16" fmla="*/ 7 w 52"/>
                  <a:gd name="T17" fmla="*/ 29 h 31"/>
                  <a:gd name="T18" fmla="*/ 51 w 52"/>
                  <a:gd name="T19" fmla="*/ 4 h 31"/>
                  <a:gd name="T20" fmla="*/ 51 w 52"/>
                  <a:gd name="T21" fmla="*/ 4 h 31"/>
                  <a:gd name="T22" fmla="*/ 51 w 52"/>
                  <a:gd name="T23" fmla="*/ 4 h 31"/>
                  <a:gd name="T24" fmla="*/ 51 w 52"/>
                  <a:gd name="T25" fmla="*/ 4 h 31"/>
                  <a:gd name="T26" fmla="*/ 47 w 52"/>
                  <a:gd name="T27" fmla="*/ 2 h 31"/>
                  <a:gd name="T28" fmla="*/ 46 w 52"/>
                  <a:gd name="T29" fmla="*/ 2 h 31"/>
                  <a:gd name="T30" fmla="*/ 46 w 52"/>
                  <a:gd name="T31" fmla="*/ 2 h 31"/>
                  <a:gd name="T32" fmla="*/ 45 w 52"/>
                  <a:gd name="T33" fmla="*/ 2 h 31"/>
                  <a:gd name="T34" fmla="*/ 45 w 52"/>
                  <a:gd name="T35" fmla="*/ 2 h 31"/>
                  <a:gd name="T36" fmla="*/ 2 w 52"/>
                  <a:gd name="T37" fmla="*/ 27 h 31"/>
                  <a:gd name="T38" fmla="*/ 2 w 52"/>
                  <a:gd name="T39" fmla="*/ 27 h 31"/>
                  <a:gd name="T40" fmla="*/ 2 w 52"/>
                  <a:gd name="T41" fmla="*/ 27 h 31"/>
                  <a:gd name="T42" fmla="*/ 1 w 52"/>
                  <a:gd name="T43" fmla="*/ 28 h 31"/>
                  <a:gd name="T44" fmla="*/ 1 w 52"/>
                  <a:gd name="T45" fmla="*/ 28 h 31"/>
                  <a:gd name="T46" fmla="*/ 0 w 52"/>
                  <a:gd name="T47" fmla="*/ 27 h 31"/>
                  <a:gd name="T48" fmla="*/ 0 w 52"/>
                  <a:gd name="T49" fmla="*/ 27 h 31"/>
                  <a:gd name="T50" fmla="*/ 1 w 52"/>
                  <a:gd name="T51" fmla="*/ 26 h 31"/>
                  <a:gd name="T52" fmla="*/ 1 w 52"/>
                  <a:gd name="T53" fmla="*/ 26 h 31"/>
                  <a:gd name="T54" fmla="*/ 44 w 52"/>
                  <a:gd name="T55" fmla="*/ 1 h 31"/>
                  <a:gd name="T56" fmla="*/ 46 w 52"/>
                  <a:gd name="T57" fmla="*/ 0 h 31"/>
                  <a:gd name="T58" fmla="*/ 46 w 52"/>
                  <a:gd name="T59" fmla="*/ 0 h 31"/>
                  <a:gd name="T60" fmla="*/ 47 w 52"/>
                  <a:gd name="T61" fmla="*/ 1 h 31"/>
                  <a:gd name="T62" fmla="*/ 47 w 52"/>
                  <a:gd name="T63" fmla="*/ 1 h 31"/>
                  <a:gd name="T64" fmla="*/ 51 w 52"/>
                  <a:gd name="T65" fmla="*/ 3 h 31"/>
                  <a:gd name="T66" fmla="*/ 52 w 52"/>
                  <a:gd name="T67" fmla="*/ 4 h 31"/>
                  <a:gd name="T68" fmla="*/ 52 w 52"/>
                  <a:gd name="T69" fmla="*/ 4 h 31"/>
                  <a:gd name="T70" fmla="*/ 51 w 52"/>
                  <a:gd name="T71" fmla="*/ 5 h 31"/>
                  <a:gd name="T72" fmla="*/ 51 w 52"/>
                  <a:gd name="T73" fmla="*/ 5 h 31"/>
                  <a:gd name="T74" fmla="*/ 8 w 52"/>
                  <a:gd name="T75" fmla="*/ 31 h 31"/>
                  <a:gd name="T76" fmla="*/ 6 w 52"/>
                  <a:gd name="T77" fmla="*/ 31 h 31"/>
                  <a:gd name="T78" fmla="*/ 6 w 52"/>
                  <a:gd name="T79" fmla="*/ 31 h 31"/>
                  <a:gd name="T80" fmla="*/ 5 w 52"/>
                  <a:gd name="T8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31">
                    <a:moveTo>
                      <a:pt x="5" y="31"/>
                    </a:moveTo>
                    <a:cubicBezTo>
                      <a:pt x="1" y="28"/>
                      <a:pt x="1" y="28"/>
                      <a:pt x="1" y="28"/>
                    </a:cubicBezTo>
                    <a:cubicBezTo>
                      <a:pt x="1" y="28"/>
                      <a:pt x="1" y="28"/>
                      <a:pt x="1" y="28"/>
                    </a:cubicBezTo>
                    <a:cubicBezTo>
                      <a:pt x="2" y="27"/>
                      <a:pt x="2" y="27"/>
                      <a:pt x="2" y="27"/>
                    </a:cubicBezTo>
                    <a:cubicBezTo>
                      <a:pt x="6" y="29"/>
                      <a:pt x="6" y="29"/>
                      <a:pt x="6" y="29"/>
                    </a:cubicBezTo>
                    <a:cubicBezTo>
                      <a:pt x="6" y="29"/>
                      <a:pt x="6" y="30"/>
                      <a:pt x="6" y="30"/>
                    </a:cubicBezTo>
                    <a:cubicBezTo>
                      <a:pt x="6" y="30"/>
                      <a:pt x="6" y="30"/>
                      <a:pt x="6" y="30"/>
                    </a:cubicBezTo>
                    <a:cubicBezTo>
                      <a:pt x="7" y="30"/>
                      <a:pt x="7" y="30"/>
                      <a:pt x="7" y="29"/>
                    </a:cubicBezTo>
                    <a:cubicBezTo>
                      <a:pt x="7" y="29"/>
                      <a:pt x="7" y="29"/>
                      <a:pt x="7" y="29"/>
                    </a:cubicBezTo>
                    <a:cubicBezTo>
                      <a:pt x="51" y="4"/>
                      <a:pt x="51" y="4"/>
                      <a:pt x="51" y="4"/>
                    </a:cubicBezTo>
                    <a:cubicBezTo>
                      <a:pt x="51" y="4"/>
                      <a:pt x="51" y="4"/>
                      <a:pt x="51" y="4"/>
                    </a:cubicBezTo>
                    <a:cubicBezTo>
                      <a:pt x="51" y="4"/>
                      <a:pt x="51" y="4"/>
                      <a:pt x="51" y="4"/>
                    </a:cubicBezTo>
                    <a:cubicBezTo>
                      <a:pt x="51" y="4"/>
                      <a:pt x="51" y="4"/>
                      <a:pt x="51" y="4"/>
                    </a:cubicBezTo>
                    <a:cubicBezTo>
                      <a:pt x="47" y="2"/>
                      <a:pt x="47" y="2"/>
                      <a:pt x="47" y="2"/>
                    </a:cubicBezTo>
                    <a:cubicBezTo>
                      <a:pt x="47" y="2"/>
                      <a:pt x="46" y="2"/>
                      <a:pt x="46" y="2"/>
                    </a:cubicBezTo>
                    <a:cubicBezTo>
                      <a:pt x="46" y="2"/>
                      <a:pt x="46" y="2"/>
                      <a:pt x="46" y="2"/>
                    </a:cubicBezTo>
                    <a:cubicBezTo>
                      <a:pt x="46" y="2"/>
                      <a:pt x="45" y="2"/>
                      <a:pt x="45" y="2"/>
                    </a:cubicBezTo>
                    <a:cubicBezTo>
                      <a:pt x="45" y="2"/>
                      <a:pt x="45" y="2"/>
                      <a:pt x="45" y="2"/>
                    </a:cubicBezTo>
                    <a:cubicBezTo>
                      <a:pt x="2" y="27"/>
                      <a:pt x="2" y="27"/>
                      <a:pt x="2" y="27"/>
                    </a:cubicBezTo>
                    <a:cubicBezTo>
                      <a:pt x="2" y="27"/>
                      <a:pt x="2" y="27"/>
                      <a:pt x="2" y="27"/>
                    </a:cubicBezTo>
                    <a:cubicBezTo>
                      <a:pt x="2" y="27"/>
                      <a:pt x="2" y="27"/>
                      <a:pt x="2" y="27"/>
                    </a:cubicBezTo>
                    <a:cubicBezTo>
                      <a:pt x="1" y="28"/>
                      <a:pt x="1" y="28"/>
                      <a:pt x="1" y="28"/>
                    </a:cubicBezTo>
                    <a:cubicBezTo>
                      <a:pt x="1" y="28"/>
                      <a:pt x="1" y="28"/>
                      <a:pt x="1" y="28"/>
                    </a:cubicBezTo>
                    <a:cubicBezTo>
                      <a:pt x="1" y="28"/>
                      <a:pt x="0" y="28"/>
                      <a:pt x="0" y="27"/>
                    </a:cubicBezTo>
                    <a:cubicBezTo>
                      <a:pt x="0" y="27"/>
                      <a:pt x="0" y="27"/>
                      <a:pt x="0" y="27"/>
                    </a:cubicBezTo>
                    <a:cubicBezTo>
                      <a:pt x="0" y="27"/>
                      <a:pt x="1" y="26"/>
                      <a:pt x="1" y="26"/>
                    </a:cubicBezTo>
                    <a:cubicBezTo>
                      <a:pt x="1" y="26"/>
                      <a:pt x="1" y="26"/>
                      <a:pt x="1" y="26"/>
                    </a:cubicBezTo>
                    <a:cubicBezTo>
                      <a:pt x="44" y="1"/>
                      <a:pt x="44" y="1"/>
                      <a:pt x="44" y="1"/>
                    </a:cubicBezTo>
                    <a:cubicBezTo>
                      <a:pt x="45" y="0"/>
                      <a:pt x="45" y="0"/>
                      <a:pt x="46" y="0"/>
                    </a:cubicBezTo>
                    <a:cubicBezTo>
                      <a:pt x="46" y="0"/>
                      <a:pt x="46" y="0"/>
                      <a:pt x="46" y="0"/>
                    </a:cubicBezTo>
                    <a:cubicBezTo>
                      <a:pt x="46" y="0"/>
                      <a:pt x="47" y="0"/>
                      <a:pt x="47" y="1"/>
                    </a:cubicBezTo>
                    <a:cubicBezTo>
                      <a:pt x="47" y="1"/>
                      <a:pt x="47" y="1"/>
                      <a:pt x="47" y="1"/>
                    </a:cubicBezTo>
                    <a:cubicBezTo>
                      <a:pt x="51" y="3"/>
                      <a:pt x="51" y="3"/>
                      <a:pt x="51" y="3"/>
                    </a:cubicBezTo>
                    <a:cubicBezTo>
                      <a:pt x="52" y="3"/>
                      <a:pt x="52" y="4"/>
                      <a:pt x="52" y="4"/>
                    </a:cubicBezTo>
                    <a:cubicBezTo>
                      <a:pt x="52" y="4"/>
                      <a:pt x="52" y="4"/>
                      <a:pt x="52" y="4"/>
                    </a:cubicBezTo>
                    <a:cubicBezTo>
                      <a:pt x="52" y="5"/>
                      <a:pt x="52" y="5"/>
                      <a:pt x="51" y="5"/>
                    </a:cubicBezTo>
                    <a:cubicBezTo>
                      <a:pt x="51" y="5"/>
                      <a:pt x="51" y="5"/>
                      <a:pt x="51" y="5"/>
                    </a:cubicBezTo>
                    <a:cubicBezTo>
                      <a:pt x="8" y="31"/>
                      <a:pt x="8" y="31"/>
                      <a:pt x="8" y="31"/>
                    </a:cubicBezTo>
                    <a:cubicBezTo>
                      <a:pt x="7" y="31"/>
                      <a:pt x="7" y="31"/>
                      <a:pt x="6" y="31"/>
                    </a:cubicBezTo>
                    <a:cubicBezTo>
                      <a:pt x="6" y="31"/>
                      <a:pt x="6" y="31"/>
                      <a:pt x="6" y="31"/>
                    </a:cubicBezTo>
                    <a:cubicBezTo>
                      <a:pt x="6" y="31"/>
                      <a:pt x="5" y="31"/>
                      <a:pt x="5" y="3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2" name="Freeform 1104">
                <a:extLst>
                  <a:ext uri="{FF2B5EF4-FFF2-40B4-BE49-F238E27FC236}">
                    <a16:creationId xmlns:a16="http://schemas.microsoft.com/office/drawing/2014/main" id="{82E0C52B-0FCB-4C0A-9058-3532536BC93E}"/>
                  </a:ext>
                </a:extLst>
              </p:cNvPr>
              <p:cNvSpPr>
                <a:spLocks/>
              </p:cNvSpPr>
              <p:nvPr/>
            </p:nvSpPr>
            <p:spPr bwMode="auto">
              <a:xfrm>
                <a:off x="1371" y="975"/>
                <a:ext cx="26" cy="15"/>
              </a:xfrm>
              <a:custGeom>
                <a:avLst/>
                <a:gdLst>
                  <a:gd name="T0" fmla="*/ 1 w 19"/>
                  <a:gd name="T1" fmla="*/ 8 h 11"/>
                  <a:gd name="T2" fmla="*/ 1 w 19"/>
                  <a:gd name="T3" fmla="*/ 7 h 11"/>
                  <a:gd name="T4" fmla="*/ 12 w 19"/>
                  <a:gd name="T5" fmla="*/ 0 h 11"/>
                  <a:gd name="T6" fmla="*/ 14 w 19"/>
                  <a:gd name="T7" fmla="*/ 0 h 11"/>
                  <a:gd name="T8" fmla="*/ 18 w 19"/>
                  <a:gd name="T9" fmla="*/ 3 h 11"/>
                  <a:gd name="T10" fmla="*/ 18 w 19"/>
                  <a:gd name="T11" fmla="*/ 4 h 11"/>
                  <a:gd name="T12" fmla="*/ 7 w 19"/>
                  <a:gd name="T13" fmla="*/ 10 h 11"/>
                  <a:gd name="T14" fmla="*/ 5 w 19"/>
                  <a:gd name="T15" fmla="*/ 10 h 11"/>
                  <a:gd name="T16" fmla="*/ 1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 y="8"/>
                    </a:moveTo>
                    <a:cubicBezTo>
                      <a:pt x="0" y="8"/>
                      <a:pt x="0" y="7"/>
                      <a:pt x="1" y="7"/>
                    </a:cubicBezTo>
                    <a:cubicBezTo>
                      <a:pt x="12" y="0"/>
                      <a:pt x="12" y="0"/>
                      <a:pt x="12" y="0"/>
                    </a:cubicBezTo>
                    <a:cubicBezTo>
                      <a:pt x="13" y="0"/>
                      <a:pt x="14" y="0"/>
                      <a:pt x="14" y="0"/>
                    </a:cubicBezTo>
                    <a:cubicBezTo>
                      <a:pt x="18" y="3"/>
                      <a:pt x="18" y="3"/>
                      <a:pt x="18" y="3"/>
                    </a:cubicBezTo>
                    <a:cubicBezTo>
                      <a:pt x="19" y="3"/>
                      <a:pt x="19" y="3"/>
                      <a:pt x="18" y="4"/>
                    </a:cubicBezTo>
                    <a:cubicBezTo>
                      <a:pt x="7" y="10"/>
                      <a:pt x="7" y="10"/>
                      <a:pt x="7" y="10"/>
                    </a:cubicBezTo>
                    <a:cubicBezTo>
                      <a:pt x="6" y="11"/>
                      <a:pt x="5" y="11"/>
                      <a:pt x="5" y="10"/>
                    </a:cubicBezTo>
                    <a:lnTo>
                      <a:pt x="1"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3" name="Freeform 1105">
                <a:extLst>
                  <a:ext uri="{FF2B5EF4-FFF2-40B4-BE49-F238E27FC236}">
                    <a16:creationId xmlns:a16="http://schemas.microsoft.com/office/drawing/2014/main" id="{F15D3066-FE73-43A6-9641-41426B829727}"/>
                  </a:ext>
                </a:extLst>
              </p:cNvPr>
              <p:cNvSpPr>
                <a:spLocks/>
              </p:cNvSpPr>
              <p:nvPr/>
            </p:nvSpPr>
            <p:spPr bwMode="auto">
              <a:xfrm>
                <a:off x="1371" y="973"/>
                <a:ext cx="26" cy="17"/>
              </a:xfrm>
              <a:custGeom>
                <a:avLst/>
                <a:gdLst>
                  <a:gd name="T0" fmla="*/ 4 w 19"/>
                  <a:gd name="T1" fmla="*/ 12 h 12"/>
                  <a:gd name="T2" fmla="*/ 0 w 19"/>
                  <a:gd name="T3" fmla="*/ 10 h 12"/>
                  <a:gd name="T4" fmla="*/ 1 w 19"/>
                  <a:gd name="T5" fmla="*/ 9 h 12"/>
                  <a:gd name="T6" fmla="*/ 1 w 19"/>
                  <a:gd name="T7" fmla="*/ 8 h 12"/>
                  <a:gd name="T8" fmla="*/ 5 w 19"/>
                  <a:gd name="T9" fmla="*/ 11 h 12"/>
                  <a:gd name="T10" fmla="*/ 6 w 19"/>
                  <a:gd name="T11" fmla="*/ 11 h 12"/>
                  <a:gd name="T12" fmla="*/ 6 w 19"/>
                  <a:gd name="T13" fmla="*/ 11 h 12"/>
                  <a:gd name="T14" fmla="*/ 7 w 19"/>
                  <a:gd name="T15" fmla="*/ 11 h 12"/>
                  <a:gd name="T16" fmla="*/ 7 w 19"/>
                  <a:gd name="T17" fmla="*/ 11 h 12"/>
                  <a:gd name="T18" fmla="*/ 18 w 19"/>
                  <a:gd name="T19" fmla="*/ 4 h 12"/>
                  <a:gd name="T20" fmla="*/ 18 w 19"/>
                  <a:gd name="T21" fmla="*/ 4 h 12"/>
                  <a:gd name="T22" fmla="*/ 18 w 19"/>
                  <a:gd name="T23" fmla="*/ 4 h 12"/>
                  <a:gd name="T24" fmla="*/ 14 w 19"/>
                  <a:gd name="T25" fmla="*/ 2 h 12"/>
                  <a:gd name="T26" fmla="*/ 13 w 19"/>
                  <a:gd name="T27" fmla="*/ 2 h 12"/>
                  <a:gd name="T28" fmla="*/ 13 w 19"/>
                  <a:gd name="T29" fmla="*/ 2 h 12"/>
                  <a:gd name="T30" fmla="*/ 12 w 19"/>
                  <a:gd name="T31" fmla="*/ 2 h 12"/>
                  <a:gd name="T32" fmla="*/ 12 w 19"/>
                  <a:gd name="T33" fmla="*/ 2 h 12"/>
                  <a:gd name="T34" fmla="*/ 1 w 19"/>
                  <a:gd name="T35" fmla="*/ 8 h 12"/>
                  <a:gd name="T36" fmla="*/ 1 w 19"/>
                  <a:gd name="T37" fmla="*/ 8 h 12"/>
                  <a:gd name="T38" fmla="*/ 1 w 19"/>
                  <a:gd name="T39" fmla="*/ 9 h 12"/>
                  <a:gd name="T40" fmla="*/ 0 w 19"/>
                  <a:gd name="T41" fmla="*/ 10 h 12"/>
                  <a:gd name="T42" fmla="*/ 0 w 19"/>
                  <a:gd name="T43" fmla="*/ 8 h 12"/>
                  <a:gd name="T44" fmla="*/ 0 w 19"/>
                  <a:gd name="T45" fmla="*/ 8 h 12"/>
                  <a:gd name="T46" fmla="*/ 0 w 19"/>
                  <a:gd name="T47" fmla="*/ 7 h 12"/>
                  <a:gd name="T48" fmla="*/ 0 w 19"/>
                  <a:gd name="T49" fmla="*/ 7 h 12"/>
                  <a:gd name="T50" fmla="*/ 12 w 19"/>
                  <a:gd name="T51" fmla="*/ 1 h 12"/>
                  <a:gd name="T52" fmla="*/ 13 w 19"/>
                  <a:gd name="T53" fmla="*/ 0 h 12"/>
                  <a:gd name="T54" fmla="*/ 13 w 19"/>
                  <a:gd name="T55" fmla="*/ 0 h 12"/>
                  <a:gd name="T56" fmla="*/ 15 w 19"/>
                  <a:gd name="T57" fmla="*/ 1 h 12"/>
                  <a:gd name="T58" fmla="*/ 15 w 19"/>
                  <a:gd name="T59" fmla="*/ 1 h 12"/>
                  <a:gd name="T60" fmla="*/ 19 w 19"/>
                  <a:gd name="T61" fmla="*/ 3 h 12"/>
                  <a:gd name="T62" fmla="*/ 19 w 19"/>
                  <a:gd name="T63" fmla="*/ 4 h 12"/>
                  <a:gd name="T64" fmla="*/ 19 w 19"/>
                  <a:gd name="T65" fmla="*/ 4 h 12"/>
                  <a:gd name="T66" fmla="*/ 19 w 19"/>
                  <a:gd name="T67" fmla="*/ 5 h 12"/>
                  <a:gd name="T68" fmla="*/ 19 w 19"/>
                  <a:gd name="T69" fmla="*/ 5 h 12"/>
                  <a:gd name="T70" fmla="*/ 7 w 19"/>
                  <a:gd name="T71" fmla="*/ 12 h 12"/>
                  <a:gd name="T72" fmla="*/ 6 w 19"/>
                  <a:gd name="T73" fmla="*/ 12 h 12"/>
                  <a:gd name="T74" fmla="*/ 6 w 19"/>
                  <a:gd name="T75" fmla="*/ 12 h 12"/>
                  <a:gd name="T76" fmla="*/ 4 w 19"/>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12">
                    <a:moveTo>
                      <a:pt x="4" y="12"/>
                    </a:moveTo>
                    <a:cubicBezTo>
                      <a:pt x="0" y="10"/>
                      <a:pt x="0" y="10"/>
                      <a:pt x="0" y="10"/>
                    </a:cubicBezTo>
                    <a:cubicBezTo>
                      <a:pt x="1" y="9"/>
                      <a:pt x="1" y="9"/>
                      <a:pt x="1" y="9"/>
                    </a:cubicBezTo>
                    <a:cubicBezTo>
                      <a:pt x="1" y="8"/>
                      <a:pt x="1" y="8"/>
                      <a:pt x="1" y="8"/>
                    </a:cubicBezTo>
                    <a:cubicBezTo>
                      <a:pt x="5" y="11"/>
                      <a:pt x="5" y="11"/>
                      <a:pt x="5" y="11"/>
                    </a:cubicBezTo>
                    <a:cubicBezTo>
                      <a:pt x="5" y="11"/>
                      <a:pt x="5" y="11"/>
                      <a:pt x="6" y="11"/>
                    </a:cubicBezTo>
                    <a:cubicBezTo>
                      <a:pt x="6" y="11"/>
                      <a:pt x="6" y="11"/>
                      <a:pt x="6" y="11"/>
                    </a:cubicBezTo>
                    <a:cubicBezTo>
                      <a:pt x="6" y="11"/>
                      <a:pt x="6" y="11"/>
                      <a:pt x="7" y="11"/>
                    </a:cubicBezTo>
                    <a:cubicBezTo>
                      <a:pt x="7" y="11"/>
                      <a:pt x="7" y="11"/>
                      <a:pt x="7" y="11"/>
                    </a:cubicBezTo>
                    <a:cubicBezTo>
                      <a:pt x="18" y="4"/>
                      <a:pt x="18" y="4"/>
                      <a:pt x="18" y="4"/>
                    </a:cubicBezTo>
                    <a:cubicBezTo>
                      <a:pt x="18" y="4"/>
                      <a:pt x="18" y="4"/>
                      <a:pt x="18" y="4"/>
                    </a:cubicBezTo>
                    <a:cubicBezTo>
                      <a:pt x="18" y="4"/>
                      <a:pt x="18" y="4"/>
                      <a:pt x="18" y="4"/>
                    </a:cubicBezTo>
                    <a:cubicBezTo>
                      <a:pt x="14" y="2"/>
                      <a:pt x="14" y="2"/>
                      <a:pt x="14" y="2"/>
                    </a:cubicBezTo>
                    <a:cubicBezTo>
                      <a:pt x="14" y="2"/>
                      <a:pt x="14" y="2"/>
                      <a:pt x="13" y="2"/>
                    </a:cubicBezTo>
                    <a:cubicBezTo>
                      <a:pt x="13" y="2"/>
                      <a:pt x="13" y="2"/>
                      <a:pt x="13" y="2"/>
                    </a:cubicBezTo>
                    <a:cubicBezTo>
                      <a:pt x="13" y="2"/>
                      <a:pt x="13" y="2"/>
                      <a:pt x="12" y="2"/>
                    </a:cubicBezTo>
                    <a:cubicBezTo>
                      <a:pt x="12" y="2"/>
                      <a:pt x="12" y="2"/>
                      <a:pt x="12" y="2"/>
                    </a:cubicBezTo>
                    <a:cubicBezTo>
                      <a:pt x="1" y="8"/>
                      <a:pt x="1" y="8"/>
                      <a:pt x="1" y="8"/>
                    </a:cubicBezTo>
                    <a:cubicBezTo>
                      <a:pt x="1" y="8"/>
                      <a:pt x="1" y="8"/>
                      <a:pt x="1" y="8"/>
                    </a:cubicBezTo>
                    <a:cubicBezTo>
                      <a:pt x="1" y="9"/>
                      <a:pt x="1" y="9"/>
                      <a:pt x="1" y="9"/>
                    </a:cubicBezTo>
                    <a:cubicBezTo>
                      <a:pt x="0" y="10"/>
                      <a:pt x="0" y="10"/>
                      <a:pt x="0" y="10"/>
                    </a:cubicBezTo>
                    <a:cubicBezTo>
                      <a:pt x="0" y="9"/>
                      <a:pt x="0" y="9"/>
                      <a:pt x="0" y="8"/>
                    </a:cubicBezTo>
                    <a:cubicBezTo>
                      <a:pt x="0" y="8"/>
                      <a:pt x="0" y="8"/>
                      <a:pt x="0" y="8"/>
                    </a:cubicBezTo>
                    <a:cubicBezTo>
                      <a:pt x="0" y="8"/>
                      <a:pt x="0" y="7"/>
                      <a:pt x="0" y="7"/>
                    </a:cubicBezTo>
                    <a:cubicBezTo>
                      <a:pt x="0" y="7"/>
                      <a:pt x="0" y="7"/>
                      <a:pt x="0" y="7"/>
                    </a:cubicBezTo>
                    <a:cubicBezTo>
                      <a:pt x="12" y="1"/>
                      <a:pt x="12" y="1"/>
                      <a:pt x="12" y="1"/>
                    </a:cubicBezTo>
                    <a:cubicBezTo>
                      <a:pt x="12" y="0"/>
                      <a:pt x="13" y="0"/>
                      <a:pt x="13" y="0"/>
                    </a:cubicBezTo>
                    <a:cubicBezTo>
                      <a:pt x="13" y="0"/>
                      <a:pt x="13" y="0"/>
                      <a:pt x="13" y="0"/>
                    </a:cubicBezTo>
                    <a:cubicBezTo>
                      <a:pt x="14" y="0"/>
                      <a:pt x="14" y="0"/>
                      <a:pt x="15" y="1"/>
                    </a:cubicBezTo>
                    <a:cubicBezTo>
                      <a:pt x="15" y="1"/>
                      <a:pt x="15" y="1"/>
                      <a:pt x="15" y="1"/>
                    </a:cubicBezTo>
                    <a:cubicBezTo>
                      <a:pt x="19" y="3"/>
                      <a:pt x="19" y="3"/>
                      <a:pt x="19" y="3"/>
                    </a:cubicBezTo>
                    <a:cubicBezTo>
                      <a:pt x="19" y="3"/>
                      <a:pt x="19" y="4"/>
                      <a:pt x="19" y="4"/>
                    </a:cubicBezTo>
                    <a:cubicBezTo>
                      <a:pt x="19" y="4"/>
                      <a:pt x="19" y="4"/>
                      <a:pt x="19" y="4"/>
                    </a:cubicBezTo>
                    <a:cubicBezTo>
                      <a:pt x="19" y="5"/>
                      <a:pt x="19" y="5"/>
                      <a:pt x="19" y="5"/>
                    </a:cubicBezTo>
                    <a:cubicBezTo>
                      <a:pt x="19" y="5"/>
                      <a:pt x="19" y="5"/>
                      <a:pt x="19" y="5"/>
                    </a:cubicBezTo>
                    <a:cubicBezTo>
                      <a:pt x="7" y="12"/>
                      <a:pt x="7" y="12"/>
                      <a:pt x="7" y="12"/>
                    </a:cubicBezTo>
                    <a:cubicBezTo>
                      <a:pt x="7" y="12"/>
                      <a:pt x="6" y="12"/>
                      <a:pt x="6" y="12"/>
                    </a:cubicBezTo>
                    <a:cubicBezTo>
                      <a:pt x="6" y="12"/>
                      <a:pt x="6" y="12"/>
                      <a:pt x="6" y="12"/>
                    </a:cubicBezTo>
                    <a:cubicBezTo>
                      <a:pt x="5" y="12"/>
                      <a:pt x="5" y="12"/>
                      <a:pt x="4"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4" name="Freeform 1106">
                <a:extLst>
                  <a:ext uri="{FF2B5EF4-FFF2-40B4-BE49-F238E27FC236}">
                    <a16:creationId xmlns:a16="http://schemas.microsoft.com/office/drawing/2014/main" id="{A452BD5F-4C99-4884-8DA1-B331227EB74A}"/>
                  </a:ext>
                </a:extLst>
              </p:cNvPr>
              <p:cNvSpPr>
                <a:spLocks/>
              </p:cNvSpPr>
              <p:nvPr/>
            </p:nvSpPr>
            <p:spPr bwMode="auto">
              <a:xfrm>
                <a:off x="1388" y="982"/>
                <a:ext cx="22" cy="14"/>
              </a:xfrm>
              <a:custGeom>
                <a:avLst/>
                <a:gdLst>
                  <a:gd name="T0" fmla="*/ 1 w 16"/>
                  <a:gd name="T1" fmla="*/ 7 h 10"/>
                  <a:gd name="T2" fmla="*/ 1 w 16"/>
                  <a:gd name="T3" fmla="*/ 6 h 10"/>
                  <a:gd name="T4" fmla="*/ 9 w 16"/>
                  <a:gd name="T5" fmla="*/ 1 h 10"/>
                  <a:gd name="T6" fmla="*/ 12 w 16"/>
                  <a:gd name="T7" fmla="*/ 1 h 10"/>
                  <a:gd name="T8" fmla="*/ 16 w 16"/>
                  <a:gd name="T9" fmla="*/ 3 h 10"/>
                  <a:gd name="T10" fmla="*/ 16 w 16"/>
                  <a:gd name="T11" fmla="*/ 4 h 10"/>
                  <a:gd name="T12" fmla="*/ 7 w 16"/>
                  <a:gd name="T13" fmla="*/ 9 h 10"/>
                  <a:gd name="T14" fmla="*/ 5 w 16"/>
                  <a:gd name="T15" fmla="*/ 9 h 10"/>
                  <a:gd name="T16" fmla="*/ 1 w 16"/>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 y="7"/>
                    </a:moveTo>
                    <a:cubicBezTo>
                      <a:pt x="0" y="7"/>
                      <a:pt x="0" y="6"/>
                      <a:pt x="1" y="6"/>
                    </a:cubicBezTo>
                    <a:cubicBezTo>
                      <a:pt x="9" y="1"/>
                      <a:pt x="9" y="1"/>
                      <a:pt x="9" y="1"/>
                    </a:cubicBezTo>
                    <a:cubicBezTo>
                      <a:pt x="10" y="0"/>
                      <a:pt x="11" y="0"/>
                      <a:pt x="12" y="1"/>
                    </a:cubicBezTo>
                    <a:cubicBezTo>
                      <a:pt x="16" y="3"/>
                      <a:pt x="16" y="3"/>
                      <a:pt x="16" y="3"/>
                    </a:cubicBezTo>
                    <a:cubicBezTo>
                      <a:pt x="16" y="3"/>
                      <a:pt x="16" y="4"/>
                      <a:pt x="16" y="4"/>
                    </a:cubicBezTo>
                    <a:cubicBezTo>
                      <a:pt x="7" y="9"/>
                      <a:pt x="7" y="9"/>
                      <a:pt x="7" y="9"/>
                    </a:cubicBezTo>
                    <a:cubicBezTo>
                      <a:pt x="7" y="10"/>
                      <a:pt x="6" y="10"/>
                      <a:pt x="5" y="9"/>
                    </a:cubicBezTo>
                    <a:lnTo>
                      <a:pt x="1" y="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5" name="Freeform 1107">
                <a:extLst>
                  <a:ext uri="{FF2B5EF4-FFF2-40B4-BE49-F238E27FC236}">
                    <a16:creationId xmlns:a16="http://schemas.microsoft.com/office/drawing/2014/main" id="{885C0B60-D78E-4D20-8AC0-3A6E7F294A99}"/>
                  </a:ext>
                </a:extLst>
              </p:cNvPr>
              <p:cNvSpPr>
                <a:spLocks/>
              </p:cNvSpPr>
              <p:nvPr/>
            </p:nvSpPr>
            <p:spPr bwMode="auto">
              <a:xfrm>
                <a:off x="1386" y="982"/>
                <a:ext cx="26" cy="14"/>
              </a:xfrm>
              <a:custGeom>
                <a:avLst/>
                <a:gdLst>
                  <a:gd name="T0" fmla="*/ 6 w 18"/>
                  <a:gd name="T1" fmla="*/ 10 h 10"/>
                  <a:gd name="T2" fmla="*/ 1 w 18"/>
                  <a:gd name="T3" fmla="*/ 8 h 10"/>
                  <a:gd name="T4" fmla="*/ 2 w 18"/>
                  <a:gd name="T5" fmla="*/ 7 h 10"/>
                  <a:gd name="T6" fmla="*/ 2 w 18"/>
                  <a:gd name="T7" fmla="*/ 6 h 10"/>
                  <a:gd name="T8" fmla="*/ 6 w 18"/>
                  <a:gd name="T9" fmla="*/ 9 h 10"/>
                  <a:gd name="T10" fmla="*/ 7 w 18"/>
                  <a:gd name="T11" fmla="*/ 9 h 10"/>
                  <a:gd name="T12" fmla="*/ 7 w 18"/>
                  <a:gd name="T13" fmla="*/ 9 h 10"/>
                  <a:gd name="T14" fmla="*/ 8 w 18"/>
                  <a:gd name="T15" fmla="*/ 9 h 10"/>
                  <a:gd name="T16" fmla="*/ 8 w 18"/>
                  <a:gd name="T17" fmla="*/ 9 h 10"/>
                  <a:gd name="T18" fmla="*/ 16 w 18"/>
                  <a:gd name="T19" fmla="*/ 4 h 10"/>
                  <a:gd name="T20" fmla="*/ 17 w 18"/>
                  <a:gd name="T21" fmla="*/ 4 h 10"/>
                  <a:gd name="T22" fmla="*/ 16 w 18"/>
                  <a:gd name="T23" fmla="*/ 4 h 10"/>
                  <a:gd name="T24" fmla="*/ 12 w 18"/>
                  <a:gd name="T25" fmla="*/ 1 h 10"/>
                  <a:gd name="T26" fmla="*/ 11 w 18"/>
                  <a:gd name="T27" fmla="*/ 1 h 10"/>
                  <a:gd name="T28" fmla="*/ 11 w 18"/>
                  <a:gd name="T29" fmla="*/ 1 h 10"/>
                  <a:gd name="T30" fmla="*/ 11 w 18"/>
                  <a:gd name="T31" fmla="*/ 1 h 10"/>
                  <a:gd name="T32" fmla="*/ 11 w 18"/>
                  <a:gd name="T33" fmla="*/ 1 h 10"/>
                  <a:gd name="T34" fmla="*/ 2 w 18"/>
                  <a:gd name="T35" fmla="*/ 6 h 10"/>
                  <a:gd name="T36" fmla="*/ 2 w 18"/>
                  <a:gd name="T37" fmla="*/ 6 h 10"/>
                  <a:gd name="T38" fmla="*/ 2 w 18"/>
                  <a:gd name="T39" fmla="*/ 7 h 10"/>
                  <a:gd name="T40" fmla="*/ 1 w 18"/>
                  <a:gd name="T41" fmla="*/ 8 h 10"/>
                  <a:gd name="T42" fmla="*/ 0 w 18"/>
                  <a:gd name="T43" fmla="*/ 6 h 10"/>
                  <a:gd name="T44" fmla="*/ 0 w 18"/>
                  <a:gd name="T45" fmla="*/ 6 h 10"/>
                  <a:gd name="T46" fmla="*/ 1 w 18"/>
                  <a:gd name="T47" fmla="*/ 5 h 10"/>
                  <a:gd name="T48" fmla="*/ 1 w 18"/>
                  <a:gd name="T49" fmla="*/ 5 h 10"/>
                  <a:gd name="T50" fmla="*/ 10 w 18"/>
                  <a:gd name="T51" fmla="*/ 0 h 10"/>
                  <a:gd name="T52" fmla="*/ 11 w 18"/>
                  <a:gd name="T53" fmla="*/ 0 h 10"/>
                  <a:gd name="T54" fmla="*/ 11 w 18"/>
                  <a:gd name="T55" fmla="*/ 0 h 10"/>
                  <a:gd name="T56" fmla="*/ 13 w 18"/>
                  <a:gd name="T57" fmla="*/ 0 h 10"/>
                  <a:gd name="T58" fmla="*/ 13 w 18"/>
                  <a:gd name="T59" fmla="*/ 0 h 10"/>
                  <a:gd name="T60" fmla="*/ 17 w 18"/>
                  <a:gd name="T61" fmla="*/ 2 h 10"/>
                  <a:gd name="T62" fmla="*/ 18 w 18"/>
                  <a:gd name="T63" fmla="*/ 4 h 10"/>
                  <a:gd name="T64" fmla="*/ 18 w 18"/>
                  <a:gd name="T65" fmla="*/ 4 h 10"/>
                  <a:gd name="T66" fmla="*/ 17 w 18"/>
                  <a:gd name="T67" fmla="*/ 5 h 10"/>
                  <a:gd name="T68" fmla="*/ 17 w 18"/>
                  <a:gd name="T69" fmla="*/ 5 h 10"/>
                  <a:gd name="T70" fmla="*/ 8 w 18"/>
                  <a:gd name="T71" fmla="*/ 10 h 10"/>
                  <a:gd name="T72" fmla="*/ 7 w 18"/>
                  <a:gd name="T73" fmla="*/ 10 h 10"/>
                  <a:gd name="T74" fmla="*/ 7 w 18"/>
                  <a:gd name="T75" fmla="*/ 10 h 10"/>
                  <a:gd name="T76" fmla="*/ 6 w 18"/>
                  <a:gd name="T7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0">
                    <a:moveTo>
                      <a:pt x="6" y="10"/>
                    </a:moveTo>
                    <a:cubicBezTo>
                      <a:pt x="1" y="8"/>
                      <a:pt x="1" y="8"/>
                      <a:pt x="1" y="8"/>
                    </a:cubicBezTo>
                    <a:cubicBezTo>
                      <a:pt x="2" y="7"/>
                      <a:pt x="2" y="7"/>
                      <a:pt x="2" y="7"/>
                    </a:cubicBezTo>
                    <a:cubicBezTo>
                      <a:pt x="2" y="6"/>
                      <a:pt x="2" y="6"/>
                      <a:pt x="2" y="6"/>
                    </a:cubicBezTo>
                    <a:cubicBezTo>
                      <a:pt x="6" y="9"/>
                      <a:pt x="6" y="9"/>
                      <a:pt x="6" y="9"/>
                    </a:cubicBezTo>
                    <a:cubicBezTo>
                      <a:pt x="6" y="9"/>
                      <a:pt x="7" y="9"/>
                      <a:pt x="7" y="9"/>
                    </a:cubicBezTo>
                    <a:cubicBezTo>
                      <a:pt x="7" y="9"/>
                      <a:pt x="7" y="9"/>
                      <a:pt x="7" y="9"/>
                    </a:cubicBezTo>
                    <a:cubicBezTo>
                      <a:pt x="7" y="9"/>
                      <a:pt x="8" y="9"/>
                      <a:pt x="8" y="9"/>
                    </a:cubicBezTo>
                    <a:cubicBezTo>
                      <a:pt x="8" y="9"/>
                      <a:pt x="8" y="9"/>
                      <a:pt x="8" y="9"/>
                    </a:cubicBezTo>
                    <a:cubicBezTo>
                      <a:pt x="16" y="4"/>
                      <a:pt x="16" y="4"/>
                      <a:pt x="16" y="4"/>
                    </a:cubicBezTo>
                    <a:cubicBezTo>
                      <a:pt x="17" y="4"/>
                      <a:pt x="17" y="4"/>
                      <a:pt x="17" y="4"/>
                    </a:cubicBezTo>
                    <a:cubicBezTo>
                      <a:pt x="16" y="4"/>
                      <a:pt x="16" y="4"/>
                      <a:pt x="16" y="4"/>
                    </a:cubicBezTo>
                    <a:cubicBezTo>
                      <a:pt x="12" y="1"/>
                      <a:pt x="12" y="1"/>
                      <a:pt x="12" y="1"/>
                    </a:cubicBezTo>
                    <a:cubicBezTo>
                      <a:pt x="12" y="1"/>
                      <a:pt x="12" y="1"/>
                      <a:pt x="11" y="1"/>
                    </a:cubicBezTo>
                    <a:cubicBezTo>
                      <a:pt x="11" y="1"/>
                      <a:pt x="11" y="1"/>
                      <a:pt x="11" y="1"/>
                    </a:cubicBezTo>
                    <a:cubicBezTo>
                      <a:pt x="11" y="1"/>
                      <a:pt x="11" y="1"/>
                      <a:pt x="11" y="1"/>
                    </a:cubicBezTo>
                    <a:cubicBezTo>
                      <a:pt x="11" y="1"/>
                      <a:pt x="11" y="1"/>
                      <a:pt x="11" y="1"/>
                    </a:cubicBezTo>
                    <a:cubicBezTo>
                      <a:pt x="2" y="6"/>
                      <a:pt x="2" y="6"/>
                      <a:pt x="2" y="6"/>
                    </a:cubicBezTo>
                    <a:cubicBezTo>
                      <a:pt x="2" y="6"/>
                      <a:pt x="2" y="6"/>
                      <a:pt x="2" y="6"/>
                    </a:cubicBezTo>
                    <a:cubicBezTo>
                      <a:pt x="2" y="7"/>
                      <a:pt x="2" y="7"/>
                      <a:pt x="2" y="7"/>
                    </a:cubicBezTo>
                    <a:cubicBezTo>
                      <a:pt x="1" y="8"/>
                      <a:pt x="1" y="8"/>
                      <a:pt x="1" y="8"/>
                    </a:cubicBezTo>
                    <a:cubicBezTo>
                      <a:pt x="1" y="7"/>
                      <a:pt x="0" y="7"/>
                      <a:pt x="0" y="6"/>
                    </a:cubicBezTo>
                    <a:cubicBezTo>
                      <a:pt x="0" y="6"/>
                      <a:pt x="0" y="6"/>
                      <a:pt x="0" y="6"/>
                    </a:cubicBezTo>
                    <a:cubicBezTo>
                      <a:pt x="0" y="6"/>
                      <a:pt x="1" y="5"/>
                      <a:pt x="1" y="5"/>
                    </a:cubicBezTo>
                    <a:cubicBezTo>
                      <a:pt x="1" y="5"/>
                      <a:pt x="1" y="5"/>
                      <a:pt x="1" y="5"/>
                    </a:cubicBezTo>
                    <a:cubicBezTo>
                      <a:pt x="10" y="0"/>
                      <a:pt x="10" y="0"/>
                      <a:pt x="10" y="0"/>
                    </a:cubicBezTo>
                    <a:cubicBezTo>
                      <a:pt x="10" y="0"/>
                      <a:pt x="11" y="0"/>
                      <a:pt x="11" y="0"/>
                    </a:cubicBezTo>
                    <a:cubicBezTo>
                      <a:pt x="11" y="0"/>
                      <a:pt x="11" y="0"/>
                      <a:pt x="11" y="0"/>
                    </a:cubicBezTo>
                    <a:cubicBezTo>
                      <a:pt x="12" y="0"/>
                      <a:pt x="12" y="0"/>
                      <a:pt x="13" y="0"/>
                    </a:cubicBezTo>
                    <a:cubicBezTo>
                      <a:pt x="13" y="0"/>
                      <a:pt x="13" y="0"/>
                      <a:pt x="13" y="0"/>
                    </a:cubicBezTo>
                    <a:cubicBezTo>
                      <a:pt x="17" y="2"/>
                      <a:pt x="17" y="2"/>
                      <a:pt x="17" y="2"/>
                    </a:cubicBezTo>
                    <a:cubicBezTo>
                      <a:pt x="18" y="3"/>
                      <a:pt x="18" y="3"/>
                      <a:pt x="18" y="4"/>
                    </a:cubicBezTo>
                    <a:cubicBezTo>
                      <a:pt x="18" y="4"/>
                      <a:pt x="18" y="4"/>
                      <a:pt x="18" y="4"/>
                    </a:cubicBezTo>
                    <a:cubicBezTo>
                      <a:pt x="18" y="4"/>
                      <a:pt x="18" y="5"/>
                      <a:pt x="17" y="5"/>
                    </a:cubicBezTo>
                    <a:cubicBezTo>
                      <a:pt x="17" y="5"/>
                      <a:pt x="17" y="5"/>
                      <a:pt x="17" y="5"/>
                    </a:cubicBezTo>
                    <a:cubicBezTo>
                      <a:pt x="8" y="10"/>
                      <a:pt x="8" y="10"/>
                      <a:pt x="8" y="10"/>
                    </a:cubicBezTo>
                    <a:cubicBezTo>
                      <a:pt x="8" y="10"/>
                      <a:pt x="8" y="10"/>
                      <a:pt x="7" y="10"/>
                    </a:cubicBezTo>
                    <a:cubicBezTo>
                      <a:pt x="7" y="10"/>
                      <a:pt x="7" y="10"/>
                      <a:pt x="7" y="10"/>
                    </a:cubicBezTo>
                    <a:cubicBezTo>
                      <a:pt x="7" y="10"/>
                      <a:pt x="6" y="10"/>
                      <a:pt x="6"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6" name="Freeform 1108">
                <a:extLst>
                  <a:ext uri="{FF2B5EF4-FFF2-40B4-BE49-F238E27FC236}">
                    <a16:creationId xmlns:a16="http://schemas.microsoft.com/office/drawing/2014/main" id="{037713FB-D2E4-46AC-AB09-58D4EF32B2B2}"/>
                  </a:ext>
                </a:extLst>
              </p:cNvPr>
              <p:cNvSpPr>
                <a:spLocks/>
              </p:cNvSpPr>
              <p:nvPr/>
            </p:nvSpPr>
            <p:spPr bwMode="auto">
              <a:xfrm>
                <a:off x="1288" y="1072"/>
                <a:ext cx="19" cy="12"/>
              </a:xfrm>
              <a:custGeom>
                <a:avLst/>
                <a:gdLst>
                  <a:gd name="T0" fmla="*/ 1 w 13"/>
                  <a:gd name="T1" fmla="*/ 5 h 8"/>
                  <a:gd name="T2" fmla="*/ 1 w 13"/>
                  <a:gd name="T3" fmla="*/ 4 h 8"/>
                  <a:gd name="T4" fmla="*/ 7 w 13"/>
                  <a:gd name="T5" fmla="*/ 0 h 8"/>
                  <a:gd name="T6" fmla="*/ 9 w 13"/>
                  <a:gd name="T7" fmla="*/ 0 h 8"/>
                  <a:gd name="T8" fmla="*/ 13 w 13"/>
                  <a:gd name="T9" fmla="*/ 3 h 8"/>
                  <a:gd name="T10" fmla="*/ 13 w 13"/>
                  <a:gd name="T11" fmla="*/ 4 h 8"/>
                  <a:gd name="T12" fmla="*/ 7 w 13"/>
                  <a:gd name="T13" fmla="*/ 7 h 8"/>
                  <a:gd name="T14" fmla="*/ 5 w 13"/>
                  <a:gd name="T15" fmla="*/ 7 h 8"/>
                  <a:gd name="T16" fmla="*/ 1 w 13"/>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1" y="5"/>
                    </a:moveTo>
                    <a:cubicBezTo>
                      <a:pt x="0" y="5"/>
                      <a:pt x="0" y="4"/>
                      <a:pt x="1" y="4"/>
                    </a:cubicBezTo>
                    <a:cubicBezTo>
                      <a:pt x="7" y="0"/>
                      <a:pt x="7" y="0"/>
                      <a:pt x="7" y="0"/>
                    </a:cubicBezTo>
                    <a:cubicBezTo>
                      <a:pt x="7" y="0"/>
                      <a:pt x="8" y="0"/>
                      <a:pt x="9" y="0"/>
                    </a:cubicBezTo>
                    <a:cubicBezTo>
                      <a:pt x="13" y="3"/>
                      <a:pt x="13" y="3"/>
                      <a:pt x="13" y="3"/>
                    </a:cubicBezTo>
                    <a:cubicBezTo>
                      <a:pt x="13" y="3"/>
                      <a:pt x="13" y="4"/>
                      <a:pt x="13" y="4"/>
                    </a:cubicBezTo>
                    <a:cubicBezTo>
                      <a:pt x="7" y="7"/>
                      <a:pt x="7" y="7"/>
                      <a:pt x="7" y="7"/>
                    </a:cubicBezTo>
                    <a:cubicBezTo>
                      <a:pt x="6" y="8"/>
                      <a:pt x="5" y="8"/>
                      <a:pt x="5" y="7"/>
                    </a:cubicBezTo>
                    <a:lnTo>
                      <a:pt x="1"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7" name="Freeform 1109">
                <a:extLst>
                  <a:ext uri="{FF2B5EF4-FFF2-40B4-BE49-F238E27FC236}">
                    <a16:creationId xmlns:a16="http://schemas.microsoft.com/office/drawing/2014/main" id="{C3B54B4D-CFC6-41A9-95A9-FC9EEC551AF3}"/>
                  </a:ext>
                </a:extLst>
              </p:cNvPr>
              <p:cNvSpPr>
                <a:spLocks/>
              </p:cNvSpPr>
              <p:nvPr/>
            </p:nvSpPr>
            <p:spPr bwMode="auto">
              <a:xfrm>
                <a:off x="1288" y="1071"/>
                <a:ext cx="20" cy="13"/>
              </a:xfrm>
              <a:custGeom>
                <a:avLst/>
                <a:gdLst>
                  <a:gd name="T0" fmla="*/ 4 w 14"/>
                  <a:gd name="T1" fmla="*/ 9 h 9"/>
                  <a:gd name="T2" fmla="*/ 0 w 14"/>
                  <a:gd name="T3" fmla="*/ 7 h 9"/>
                  <a:gd name="T4" fmla="*/ 1 w 14"/>
                  <a:gd name="T5" fmla="*/ 6 h 9"/>
                  <a:gd name="T6" fmla="*/ 1 w 14"/>
                  <a:gd name="T7" fmla="*/ 5 h 9"/>
                  <a:gd name="T8" fmla="*/ 5 w 14"/>
                  <a:gd name="T9" fmla="*/ 8 h 9"/>
                  <a:gd name="T10" fmla="*/ 6 w 14"/>
                  <a:gd name="T11" fmla="*/ 8 h 9"/>
                  <a:gd name="T12" fmla="*/ 6 w 14"/>
                  <a:gd name="T13" fmla="*/ 8 h 9"/>
                  <a:gd name="T14" fmla="*/ 7 w 14"/>
                  <a:gd name="T15" fmla="*/ 8 h 9"/>
                  <a:gd name="T16" fmla="*/ 7 w 14"/>
                  <a:gd name="T17" fmla="*/ 8 h 9"/>
                  <a:gd name="T18" fmla="*/ 12 w 14"/>
                  <a:gd name="T19" fmla="*/ 4 h 9"/>
                  <a:gd name="T20" fmla="*/ 13 w 14"/>
                  <a:gd name="T21" fmla="*/ 4 h 9"/>
                  <a:gd name="T22" fmla="*/ 13 w 14"/>
                  <a:gd name="T23" fmla="*/ 4 h 9"/>
                  <a:gd name="T24" fmla="*/ 13 w 14"/>
                  <a:gd name="T25" fmla="*/ 4 h 9"/>
                  <a:gd name="T26" fmla="*/ 9 w 14"/>
                  <a:gd name="T27" fmla="*/ 2 h 9"/>
                  <a:gd name="T28" fmla="*/ 8 w 14"/>
                  <a:gd name="T29" fmla="*/ 2 h 9"/>
                  <a:gd name="T30" fmla="*/ 8 w 14"/>
                  <a:gd name="T31" fmla="*/ 2 h 9"/>
                  <a:gd name="T32" fmla="*/ 7 w 14"/>
                  <a:gd name="T33" fmla="*/ 2 h 9"/>
                  <a:gd name="T34" fmla="*/ 7 w 14"/>
                  <a:gd name="T35" fmla="*/ 2 h 9"/>
                  <a:gd name="T36" fmla="*/ 1 w 14"/>
                  <a:gd name="T37" fmla="*/ 5 h 9"/>
                  <a:gd name="T38" fmla="*/ 1 w 14"/>
                  <a:gd name="T39" fmla="*/ 5 h 9"/>
                  <a:gd name="T40" fmla="*/ 1 w 14"/>
                  <a:gd name="T41" fmla="*/ 6 h 9"/>
                  <a:gd name="T42" fmla="*/ 0 w 14"/>
                  <a:gd name="T43" fmla="*/ 7 h 9"/>
                  <a:gd name="T44" fmla="*/ 0 w 14"/>
                  <a:gd name="T45" fmla="*/ 5 h 9"/>
                  <a:gd name="T46" fmla="*/ 0 w 14"/>
                  <a:gd name="T47" fmla="*/ 5 h 9"/>
                  <a:gd name="T48" fmla="*/ 0 w 14"/>
                  <a:gd name="T49" fmla="*/ 4 h 9"/>
                  <a:gd name="T50" fmla="*/ 0 w 14"/>
                  <a:gd name="T51" fmla="*/ 4 h 9"/>
                  <a:gd name="T52" fmla="*/ 6 w 14"/>
                  <a:gd name="T53" fmla="*/ 1 h 9"/>
                  <a:gd name="T54" fmla="*/ 8 w 14"/>
                  <a:gd name="T55" fmla="*/ 0 h 9"/>
                  <a:gd name="T56" fmla="*/ 8 w 14"/>
                  <a:gd name="T57" fmla="*/ 0 h 9"/>
                  <a:gd name="T58" fmla="*/ 9 w 14"/>
                  <a:gd name="T59" fmla="*/ 1 h 9"/>
                  <a:gd name="T60" fmla="*/ 9 w 14"/>
                  <a:gd name="T61" fmla="*/ 1 h 9"/>
                  <a:gd name="T62" fmla="*/ 13 w 14"/>
                  <a:gd name="T63" fmla="*/ 3 h 9"/>
                  <a:gd name="T64" fmla="*/ 14 w 14"/>
                  <a:gd name="T65" fmla="*/ 4 h 9"/>
                  <a:gd name="T66" fmla="*/ 14 w 14"/>
                  <a:gd name="T67" fmla="*/ 4 h 9"/>
                  <a:gd name="T68" fmla="*/ 13 w 14"/>
                  <a:gd name="T69" fmla="*/ 6 h 9"/>
                  <a:gd name="T70" fmla="*/ 13 w 14"/>
                  <a:gd name="T71" fmla="*/ 6 h 9"/>
                  <a:gd name="T72" fmla="*/ 7 w 14"/>
                  <a:gd name="T73" fmla="*/ 9 h 9"/>
                  <a:gd name="T74" fmla="*/ 6 w 14"/>
                  <a:gd name="T75" fmla="*/ 9 h 9"/>
                  <a:gd name="T76" fmla="*/ 6 w 14"/>
                  <a:gd name="T77" fmla="*/ 9 h 9"/>
                  <a:gd name="T78" fmla="*/ 4 w 14"/>
                  <a:gd name="T7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9">
                    <a:moveTo>
                      <a:pt x="4" y="9"/>
                    </a:moveTo>
                    <a:cubicBezTo>
                      <a:pt x="0" y="7"/>
                      <a:pt x="0" y="7"/>
                      <a:pt x="0" y="7"/>
                    </a:cubicBezTo>
                    <a:cubicBezTo>
                      <a:pt x="1" y="6"/>
                      <a:pt x="1" y="6"/>
                      <a:pt x="1" y="6"/>
                    </a:cubicBezTo>
                    <a:cubicBezTo>
                      <a:pt x="1" y="5"/>
                      <a:pt x="1" y="5"/>
                      <a:pt x="1" y="5"/>
                    </a:cubicBezTo>
                    <a:cubicBezTo>
                      <a:pt x="5" y="8"/>
                      <a:pt x="5" y="8"/>
                      <a:pt x="5" y="8"/>
                    </a:cubicBezTo>
                    <a:cubicBezTo>
                      <a:pt x="5" y="8"/>
                      <a:pt x="6" y="8"/>
                      <a:pt x="6" y="8"/>
                    </a:cubicBezTo>
                    <a:cubicBezTo>
                      <a:pt x="6" y="8"/>
                      <a:pt x="6" y="8"/>
                      <a:pt x="6" y="8"/>
                    </a:cubicBezTo>
                    <a:cubicBezTo>
                      <a:pt x="6" y="8"/>
                      <a:pt x="6" y="8"/>
                      <a:pt x="7" y="8"/>
                    </a:cubicBezTo>
                    <a:cubicBezTo>
                      <a:pt x="7" y="8"/>
                      <a:pt x="7" y="8"/>
                      <a:pt x="7" y="8"/>
                    </a:cubicBezTo>
                    <a:cubicBezTo>
                      <a:pt x="12" y="4"/>
                      <a:pt x="12" y="4"/>
                      <a:pt x="12" y="4"/>
                    </a:cubicBezTo>
                    <a:cubicBezTo>
                      <a:pt x="13" y="4"/>
                      <a:pt x="13" y="4"/>
                      <a:pt x="13" y="4"/>
                    </a:cubicBezTo>
                    <a:cubicBezTo>
                      <a:pt x="13" y="4"/>
                      <a:pt x="13" y="4"/>
                      <a:pt x="13" y="4"/>
                    </a:cubicBezTo>
                    <a:cubicBezTo>
                      <a:pt x="13" y="4"/>
                      <a:pt x="13" y="4"/>
                      <a:pt x="13" y="4"/>
                    </a:cubicBezTo>
                    <a:cubicBezTo>
                      <a:pt x="9" y="2"/>
                      <a:pt x="9" y="2"/>
                      <a:pt x="9" y="2"/>
                    </a:cubicBezTo>
                    <a:cubicBezTo>
                      <a:pt x="8" y="2"/>
                      <a:pt x="8" y="2"/>
                      <a:pt x="8" y="2"/>
                    </a:cubicBezTo>
                    <a:cubicBezTo>
                      <a:pt x="8" y="2"/>
                      <a:pt x="8" y="2"/>
                      <a:pt x="8" y="2"/>
                    </a:cubicBezTo>
                    <a:cubicBezTo>
                      <a:pt x="8" y="2"/>
                      <a:pt x="7" y="2"/>
                      <a:pt x="7" y="2"/>
                    </a:cubicBezTo>
                    <a:cubicBezTo>
                      <a:pt x="7" y="2"/>
                      <a:pt x="7" y="2"/>
                      <a:pt x="7" y="2"/>
                    </a:cubicBezTo>
                    <a:cubicBezTo>
                      <a:pt x="1" y="5"/>
                      <a:pt x="1" y="5"/>
                      <a:pt x="1" y="5"/>
                    </a:cubicBezTo>
                    <a:cubicBezTo>
                      <a:pt x="1" y="5"/>
                      <a:pt x="1" y="5"/>
                      <a:pt x="1" y="5"/>
                    </a:cubicBezTo>
                    <a:cubicBezTo>
                      <a:pt x="1" y="6"/>
                      <a:pt x="1" y="6"/>
                      <a:pt x="1" y="6"/>
                    </a:cubicBezTo>
                    <a:cubicBezTo>
                      <a:pt x="0" y="7"/>
                      <a:pt x="0" y="7"/>
                      <a:pt x="0" y="7"/>
                    </a:cubicBezTo>
                    <a:cubicBezTo>
                      <a:pt x="0" y="6"/>
                      <a:pt x="0" y="6"/>
                      <a:pt x="0" y="5"/>
                    </a:cubicBezTo>
                    <a:cubicBezTo>
                      <a:pt x="0" y="5"/>
                      <a:pt x="0" y="5"/>
                      <a:pt x="0" y="5"/>
                    </a:cubicBezTo>
                    <a:cubicBezTo>
                      <a:pt x="0" y="5"/>
                      <a:pt x="0" y="4"/>
                      <a:pt x="0" y="4"/>
                    </a:cubicBezTo>
                    <a:cubicBezTo>
                      <a:pt x="0" y="4"/>
                      <a:pt x="0" y="4"/>
                      <a:pt x="0" y="4"/>
                    </a:cubicBezTo>
                    <a:cubicBezTo>
                      <a:pt x="6" y="1"/>
                      <a:pt x="6" y="1"/>
                      <a:pt x="6" y="1"/>
                    </a:cubicBezTo>
                    <a:cubicBezTo>
                      <a:pt x="7" y="0"/>
                      <a:pt x="7" y="0"/>
                      <a:pt x="8" y="0"/>
                    </a:cubicBezTo>
                    <a:cubicBezTo>
                      <a:pt x="8" y="0"/>
                      <a:pt x="8" y="0"/>
                      <a:pt x="8" y="0"/>
                    </a:cubicBezTo>
                    <a:cubicBezTo>
                      <a:pt x="8" y="0"/>
                      <a:pt x="9" y="0"/>
                      <a:pt x="9" y="1"/>
                    </a:cubicBezTo>
                    <a:cubicBezTo>
                      <a:pt x="9" y="1"/>
                      <a:pt x="9" y="1"/>
                      <a:pt x="9" y="1"/>
                    </a:cubicBezTo>
                    <a:cubicBezTo>
                      <a:pt x="13" y="3"/>
                      <a:pt x="13" y="3"/>
                      <a:pt x="13" y="3"/>
                    </a:cubicBezTo>
                    <a:cubicBezTo>
                      <a:pt x="14" y="3"/>
                      <a:pt x="14" y="4"/>
                      <a:pt x="14" y="4"/>
                    </a:cubicBezTo>
                    <a:cubicBezTo>
                      <a:pt x="14" y="4"/>
                      <a:pt x="14" y="4"/>
                      <a:pt x="14" y="4"/>
                    </a:cubicBezTo>
                    <a:cubicBezTo>
                      <a:pt x="14" y="5"/>
                      <a:pt x="14" y="5"/>
                      <a:pt x="13" y="6"/>
                    </a:cubicBezTo>
                    <a:cubicBezTo>
                      <a:pt x="13" y="6"/>
                      <a:pt x="13" y="6"/>
                      <a:pt x="13" y="6"/>
                    </a:cubicBezTo>
                    <a:cubicBezTo>
                      <a:pt x="7" y="9"/>
                      <a:pt x="7" y="9"/>
                      <a:pt x="7" y="9"/>
                    </a:cubicBezTo>
                    <a:cubicBezTo>
                      <a:pt x="7" y="9"/>
                      <a:pt x="6" y="9"/>
                      <a:pt x="6" y="9"/>
                    </a:cubicBezTo>
                    <a:cubicBezTo>
                      <a:pt x="6" y="9"/>
                      <a:pt x="6" y="9"/>
                      <a:pt x="6" y="9"/>
                    </a:cubicBezTo>
                    <a:cubicBezTo>
                      <a:pt x="5" y="9"/>
                      <a:pt x="5" y="9"/>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8" name="Freeform 1110">
                <a:extLst>
                  <a:ext uri="{FF2B5EF4-FFF2-40B4-BE49-F238E27FC236}">
                    <a16:creationId xmlns:a16="http://schemas.microsoft.com/office/drawing/2014/main" id="{400FCF02-0538-4D84-9F28-56074D86BA21}"/>
                  </a:ext>
                </a:extLst>
              </p:cNvPr>
              <p:cNvSpPr>
                <a:spLocks/>
              </p:cNvSpPr>
              <p:nvPr/>
            </p:nvSpPr>
            <p:spPr bwMode="auto">
              <a:xfrm>
                <a:off x="1406" y="1007"/>
                <a:ext cx="16" cy="9"/>
              </a:xfrm>
              <a:custGeom>
                <a:avLst/>
                <a:gdLst>
                  <a:gd name="T0" fmla="*/ 10 w 11"/>
                  <a:gd name="T1" fmla="*/ 2 h 6"/>
                  <a:gd name="T2" fmla="*/ 10 w 11"/>
                  <a:gd name="T3" fmla="*/ 4 h 6"/>
                  <a:gd name="T4" fmla="*/ 7 w 11"/>
                  <a:gd name="T5" fmla="*/ 6 h 6"/>
                  <a:gd name="T6" fmla="*/ 5 w 11"/>
                  <a:gd name="T7" fmla="*/ 6 h 6"/>
                  <a:gd name="T8" fmla="*/ 0 w 11"/>
                  <a:gd name="T9" fmla="*/ 3 h 6"/>
                  <a:gd name="T10" fmla="*/ 0 w 11"/>
                  <a:gd name="T11" fmla="*/ 2 h 6"/>
                  <a:gd name="T12" fmla="*/ 4 w 11"/>
                  <a:gd name="T13" fmla="*/ 0 h 6"/>
                  <a:gd name="T14" fmla="*/ 6 w 11"/>
                  <a:gd name="T15" fmla="*/ 0 h 6"/>
                  <a:gd name="T16" fmla="*/ 10 w 11"/>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2"/>
                    </a:moveTo>
                    <a:cubicBezTo>
                      <a:pt x="11" y="3"/>
                      <a:pt x="11" y="3"/>
                      <a:pt x="10" y="4"/>
                    </a:cubicBezTo>
                    <a:cubicBezTo>
                      <a:pt x="7" y="6"/>
                      <a:pt x="7" y="6"/>
                      <a:pt x="7" y="6"/>
                    </a:cubicBezTo>
                    <a:cubicBezTo>
                      <a:pt x="6" y="6"/>
                      <a:pt x="5" y="6"/>
                      <a:pt x="5" y="6"/>
                    </a:cubicBezTo>
                    <a:cubicBezTo>
                      <a:pt x="0" y="3"/>
                      <a:pt x="0" y="3"/>
                      <a:pt x="0" y="3"/>
                    </a:cubicBezTo>
                    <a:cubicBezTo>
                      <a:pt x="0" y="3"/>
                      <a:pt x="0" y="2"/>
                      <a:pt x="0" y="2"/>
                    </a:cubicBezTo>
                    <a:cubicBezTo>
                      <a:pt x="4" y="0"/>
                      <a:pt x="4" y="0"/>
                      <a:pt x="4" y="0"/>
                    </a:cubicBezTo>
                    <a:cubicBezTo>
                      <a:pt x="5" y="0"/>
                      <a:pt x="6" y="0"/>
                      <a:pt x="6" y="0"/>
                    </a:cubicBezTo>
                    <a:lnTo>
                      <a:pt x="1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99" name="Freeform 1111">
                <a:extLst>
                  <a:ext uri="{FF2B5EF4-FFF2-40B4-BE49-F238E27FC236}">
                    <a16:creationId xmlns:a16="http://schemas.microsoft.com/office/drawing/2014/main" id="{5440FC36-CE99-49CC-AFDF-DB8AAA59F47B}"/>
                  </a:ext>
                </a:extLst>
              </p:cNvPr>
              <p:cNvSpPr>
                <a:spLocks noEditPoints="1"/>
              </p:cNvSpPr>
              <p:nvPr/>
            </p:nvSpPr>
            <p:spPr bwMode="auto">
              <a:xfrm>
                <a:off x="1405" y="1006"/>
                <a:ext cx="17" cy="11"/>
              </a:xfrm>
              <a:custGeom>
                <a:avLst/>
                <a:gdLst>
                  <a:gd name="T0" fmla="*/ 5 w 12"/>
                  <a:gd name="T1" fmla="*/ 7 h 8"/>
                  <a:gd name="T2" fmla="*/ 1 w 12"/>
                  <a:gd name="T3" fmla="*/ 5 h 8"/>
                  <a:gd name="T4" fmla="*/ 0 w 12"/>
                  <a:gd name="T5" fmla="*/ 4 h 8"/>
                  <a:gd name="T6" fmla="*/ 0 w 12"/>
                  <a:gd name="T7" fmla="*/ 4 h 8"/>
                  <a:gd name="T8" fmla="*/ 1 w 12"/>
                  <a:gd name="T9" fmla="*/ 2 h 8"/>
                  <a:gd name="T10" fmla="*/ 1 w 12"/>
                  <a:gd name="T11" fmla="*/ 2 h 8"/>
                  <a:gd name="T12" fmla="*/ 5 w 12"/>
                  <a:gd name="T13" fmla="*/ 0 h 8"/>
                  <a:gd name="T14" fmla="*/ 6 w 12"/>
                  <a:gd name="T15" fmla="*/ 0 h 8"/>
                  <a:gd name="T16" fmla="*/ 6 w 12"/>
                  <a:gd name="T17" fmla="*/ 0 h 8"/>
                  <a:gd name="T18" fmla="*/ 8 w 12"/>
                  <a:gd name="T19" fmla="*/ 0 h 8"/>
                  <a:gd name="T20" fmla="*/ 8 w 12"/>
                  <a:gd name="T21" fmla="*/ 0 h 8"/>
                  <a:gd name="T22" fmla="*/ 12 w 12"/>
                  <a:gd name="T23" fmla="*/ 3 h 8"/>
                  <a:gd name="T24" fmla="*/ 12 w 12"/>
                  <a:gd name="T25" fmla="*/ 3 h 8"/>
                  <a:gd name="T26" fmla="*/ 12 w 12"/>
                  <a:gd name="T27" fmla="*/ 4 h 8"/>
                  <a:gd name="T28" fmla="*/ 12 w 12"/>
                  <a:gd name="T29" fmla="*/ 4 h 8"/>
                  <a:gd name="T30" fmla="*/ 12 w 12"/>
                  <a:gd name="T31" fmla="*/ 5 h 8"/>
                  <a:gd name="T32" fmla="*/ 12 w 12"/>
                  <a:gd name="T33" fmla="*/ 5 h 8"/>
                  <a:gd name="T34" fmla="*/ 8 w 12"/>
                  <a:gd name="T35" fmla="*/ 7 h 8"/>
                  <a:gd name="T36" fmla="*/ 7 w 12"/>
                  <a:gd name="T37" fmla="*/ 8 h 8"/>
                  <a:gd name="T38" fmla="*/ 7 w 12"/>
                  <a:gd name="T39" fmla="*/ 8 h 8"/>
                  <a:gd name="T40" fmla="*/ 5 w 12"/>
                  <a:gd name="T41" fmla="*/ 7 h 8"/>
                  <a:gd name="T42" fmla="*/ 6 w 12"/>
                  <a:gd name="T43" fmla="*/ 6 h 8"/>
                  <a:gd name="T44" fmla="*/ 7 w 12"/>
                  <a:gd name="T45" fmla="*/ 6 h 8"/>
                  <a:gd name="T46" fmla="*/ 7 w 12"/>
                  <a:gd name="T47" fmla="*/ 6 h 8"/>
                  <a:gd name="T48" fmla="*/ 7 w 12"/>
                  <a:gd name="T49" fmla="*/ 6 h 8"/>
                  <a:gd name="T50" fmla="*/ 7 w 12"/>
                  <a:gd name="T51" fmla="*/ 6 h 8"/>
                  <a:gd name="T52" fmla="*/ 11 w 12"/>
                  <a:gd name="T53" fmla="*/ 4 h 8"/>
                  <a:gd name="T54" fmla="*/ 11 w 12"/>
                  <a:gd name="T55" fmla="*/ 4 h 8"/>
                  <a:gd name="T56" fmla="*/ 11 w 12"/>
                  <a:gd name="T57" fmla="*/ 4 h 8"/>
                  <a:gd name="T58" fmla="*/ 11 w 12"/>
                  <a:gd name="T59" fmla="*/ 3 h 8"/>
                  <a:gd name="T60" fmla="*/ 11 w 12"/>
                  <a:gd name="T61" fmla="*/ 4 h 8"/>
                  <a:gd name="T62" fmla="*/ 7 w 12"/>
                  <a:gd name="T63" fmla="*/ 2 h 8"/>
                  <a:gd name="T64" fmla="*/ 6 w 12"/>
                  <a:gd name="T65" fmla="*/ 1 h 8"/>
                  <a:gd name="T66" fmla="*/ 6 w 12"/>
                  <a:gd name="T67" fmla="*/ 1 h 8"/>
                  <a:gd name="T68" fmla="*/ 5 w 12"/>
                  <a:gd name="T69" fmla="*/ 2 h 8"/>
                  <a:gd name="T70" fmla="*/ 5 w 12"/>
                  <a:gd name="T71" fmla="*/ 2 h 8"/>
                  <a:gd name="T72" fmla="*/ 2 w 12"/>
                  <a:gd name="T73" fmla="*/ 4 h 8"/>
                  <a:gd name="T74" fmla="*/ 6 w 12"/>
                  <a:gd name="T7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1" y="5"/>
                      <a:pt x="0" y="4"/>
                      <a:pt x="0" y="4"/>
                    </a:cubicBezTo>
                    <a:cubicBezTo>
                      <a:pt x="0" y="4"/>
                      <a:pt x="0" y="4"/>
                      <a:pt x="0" y="4"/>
                    </a:cubicBezTo>
                    <a:cubicBezTo>
                      <a:pt x="0" y="3"/>
                      <a:pt x="1" y="3"/>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3"/>
                      <a:pt x="12" y="3"/>
                      <a:pt x="12" y="3"/>
                    </a:cubicBezTo>
                    <a:cubicBezTo>
                      <a:pt x="12" y="3"/>
                      <a:pt x="12" y="3"/>
                      <a:pt x="12" y="3"/>
                    </a:cubicBezTo>
                    <a:cubicBezTo>
                      <a:pt x="12" y="3"/>
                      <a:pt x="12" y="3"/>
                      <a:pt x="12" y="4"/>
                    </a:cubicBezTo>
                    <a:cubicBezTo>
                      <a:pt x="12" y="4"/>
                      <a:pt x="12" y="4"/>
                      <a:pt x="12" y="4"/>
                    </a:cubicBezTo>
                    <a:cubicBezTo>
                      <a:pt x="12" y="4"/>
                      <a:pt x="12" y="5"/>
                      <a:pt x="12" y="5"/>
                    </a:cubicBezTo>
                    <a:cubicBezTo>
                      <a:pt x="12" y="5"/>
                      <a:pt x="12" y="5"/>
                      <a:pt x="12" y="5"/>
                    </a:cubicBezTo>
                    <a:cubicBezTo>
                      <a:pt x="8" y="7"/>
                      <a:pt x="8" y="7"/>
                      <a:pt x="8" y="7"/>
                    </a:cubicBezTo>
                    <a:cubicBezTo>
                      <a:pt x="8" y="7"/>
                      <a:pt x="7" y="8"/>
                      <a:pt x="7" y="8"/>
                    </a:cubicBezTo>
                    <a:cubicBezTo>
                      <a:pt x="7" y="8"/>
                      <a:pt x="7" y="8"/>
                      <a:pt x="7" y="8"/>
                    </a:cubicBezTo>
                    <a:cubicBezTo>
                      <a:pt x="6" y="8"/>
                      <a:pt x="6" y="7"/>
                      <a:pt x="5" y="7"/>
                    </a:cubicBezTo>
                    <a:close/>
                    <a:moveTo>
                      <a:pt x="6" y="6"/>
                    </a:move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11" y="3"/>
                      <a:pt x="11" y="3"/>
                      <a:pt x="11" y="3"/>
                    </a:cubicBezTo>
                    <a:cubicBezTo>
                      <a:pt x="11" y="4"/>
                      <a:pt x="11" y="4"/>
                      <a:pt x="11" y="4"/>
                    </a:cubicBezTo>
                    <a:cubicBezTo>
                      <a:pt x="7" y="2"/>
                      <a:pt x="7" y="2"/>
                      <a:pt x="7" y="2"/>
                    </a:cubicBezTo>
                    <a:cubicBezTo>
                      <a:pt x="7" y="1"/>
                      <a:pt x="6" y="1"/>
                      <a:pt x="6" y="1"/>
                    </a:cubicBezTo>
                    <a:cubicBezTo>
                      <a:pt x="6" y="1"/>
                      <a:pt x="6" y="1"/>
                      <a:pt x="6" y="1"/>
                    </a:cubicBezTo>
                    <a:cubicBezTo>
                      <a:pt x="6" y="1"/>
                      <a:pt x="6" y="1"/>
                      <a:pt x="5" y="2"/>
                    </a:cubicBezTo>
                    <a:cubicBezTo>
                      <a:pt x="5" y="2"/>
                      <a:pt x="5" y="2"/>
                      <a:pt x="5" y="2"/>
                    </a:cubicBezTo>
                    <a:cubicBezTo>
                      <a:pt x="2" y="4"/>
                      <a:pt x="2" y="4"/>
                      <a:pt x="2" y="4"/>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0" name="Freeform 1112">
                <a:extLst>
                  <a:ext uri="{FF2B5EF4-FFF2-40B4-BE49-F238E27FC236}">
                    <a16:creationId xmlns:a16="http://schemas.microsoft.com/office/drawing/2014/main" id="{B53DC602-1817-4FB0-BADF-8321ACC6B9AA}"/>
                  </a:ext>
                </a:extLst>
              </p:cNvPr>
              <p:cNvSpPr>
                <a:spLocks/>
              </p:cNvSpPr>
              <p:nvPr/>
            </p:nvSpPr>
            <p:spPr bwMode="auto">
              <a:xfrm>
                <a:off x="1395" y="1013"/>
                <a:ext cx="15" cy="10"/>
              </a:xfrm>
              <a:custGeom>
                <a:avLst/>
                <a:gdLst>
                  <a:gd name="T0" fmla="*/ 10 w 11"/>
                  <a:gd name="T1" fmla="*/ 3 h 7"/>
                  <a:gd name="T2" fmla="*/ 10 w 11"/>
                  <a:gd name="T3" fmla="*/ 4 h 7"/>
                  <a:gd name="T4" fmla="*/ 7 w 11"/>
                  <a:gd name="T5" fmla="*/ 6 h 7"/>
                  <a:gd name="T6" fmla="*/ 4 w 11"/>
                  <a:gd name="T7" fmla="*/ 6 h 7"/>
                  <a:gd name="T8" fmla="*/ 0 w 11"/>
                  <a:gd name="T9" fmla="*/ 4 h 7"/>
                  <a:gd name="T10" fmla="*/ 0 w 11"/>
                  <a:gd name="T11" fmla="*/ 3 h 7"/>
                  <a:gd name="T12" fmla="*/ 4 w 11"/>
                  <a:gd name="T13" fmla="*/ 1 h 7"/>
                  <a:gd name="T14" fmla="*/ 6 w 11"/>
                  <a:gd name="T15" fmla="*/ 1 h 7"/>
                  <a:gd name="T16" fmla="*/ 10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0" y="3"/>
                    </a:moveTo>
                    <a:cubicBezTo>
                      <a:pt x="11" y="3"/>
                      <a:pt x="11" y="4"/>
                      <a:pt x="10" y="4"/>
                    </a:cubicBezTo>
                    <a:cubicBezTo>
                      <a:pt x="7" y="6"/>
                      <a:pt x="7" y="6"/>
                      <a:pt x="7" y="6"/>
                    </a:cubicBezTo>
                    <a:cubicBezTo>
                      <a:pt x="6" y="7"/>
                      <a:pt x="5" y="7"/>
                      <a:pt x="4" y="6"/>
                    </a:cubicBezTo>
                    <a:cubicBezTo>
                      <a:pt x="0" y="4"/>
                      <a:pt x="0" y="4"/>
                      <a:pt x="0" y="4"/>
                    </a:cubicBezTo>
                    <a:cubicBezTo>
                      <a:pt x="0" y="4"/>
                      <a:pt x="0" y="3"/>
                      <a:pt x="0" y="3"/>
                    </a:cubicBezTo>
                    <a:cubicBezTo>
                      <a:pt x="4" y="1"/>
                      <a:pt x="4" y="1"/>
                      <a:pt x="4" y="1"/>
                    </a:cubicBezTo>
                    <a:cubicBezTo>
                      <a:pt x="5" y="0"/>
                      <a:pt x="6" y="0"/>
                      <a:pt x="6" y="1"/>
                    </a:cubicBezTo>
                    <a:lnTo>
                      <a:pt x="10"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1" name="Freeform 1113">
                <a:extLst>
                  <a:ext uri="{FF2B5EF4-FFF2-40B4-BE49-F238E27FC236}">
                    <a16:creationId xmlns:a16="http://schemas.microsoft.com/office/drawing/2014/main" id="{6727DA47-534B-441F-B121-F87BCBF5AF62}"/>
                  </a:ext>
                </a:extLst>
              </p:cNvPr>
              <p:cNvSpPr>
                <a:spLocks noEditPoints="1"/>
              </p:cNvSpPr>
              <p:nvPr/>
            </p:nvSpPr>
            <p:spPr bwMode="auto">
              <a:xfrm>
                <a:off x="1393" y="1013"/>
                <a:ext cx="17" cy="10"/>
              </a:xfrm>
              <a:custGeom>
                <a:avLst/>
                <a:gdLst>
                  <a:gd name="T0" fmla="*/ 5 w 12"/>
                  <a:gd name="T1" fmla="*/ 7 h 7"/>
                  <a:gd name="T2" fmla="*/ 1 w 12"/>
                  <a:gd name="T3" fmla="*/ 5 h 7"/>
                  <a:gd name="T4" fmla="*/ 0 w 12"/>
                  <a:gd name="T5" fmla="*/ 3 h 7"/>
                  <a:gd name="T6" fmla="*/ 0 w 12"/>
                  <a:gd name="T7" fmla="*/ 3 h 7"/>
                  <a:gd name="T8" fmla="*/ 1 w 12"/>
                  <a:gd name="T9" fmla="*/ 2 h 7"/>
                  <a:gd name="T10" fmla="*/ 1 w 12"/>
                  <a:gd name="T11" fmla="*/ 2 h 7"/>
                  <a:gd name="T12" fmla="*/ 5 w 12"/>
                  <a:gd name="T13" fmla="*/ 0 h 7"/>
                  <a:gd name="T14" fmla="*/ 6 w 12"/>
                  <a:gd name="T15" fmla="*/ 0 h 7"/>
                  <a:gd name="T16" fmla="*/ 6 w 12"/>
                  <a:gd name="T17" fmla="*/ 0 h 7"/>
                  <a:gd name="T18" fmla="*/ 8 w 12"/>
                  <a:gd name="T19" fmla="*/ 0 h 7"/>
                  <a:gd name="T20" fmla="*/ 8 w 12"/>
                  <a:gd name="T21" fmla="*/ 0 h 7"/>
                  <a:gd name="T22" fmla="*/ 12 w 12"/>
                  <a:gd name="T23" fmla="*/ 2 h 7"/>
                  <a:gd name="T24" fmla="*/ 11 w 12"/>
                  <a:gd name="T25" fmla="*/ 3 h 7"/>
                  <a:gd name="T26" fmla="*/ 12 w 12"/>
                  <a:gd name="T27" fmla="*/ 2 h 7"/>
                  <a:gd name="T28" fmla="*/ 12 w 12"/>
                  <a:gd name="T29" fmla="*/ 4 h 7"/>
                  <a:gd name="T30" fmla="*/ 12 w 12"/>
                  <a:gd name="T31" fmla="*/ 4 h 7"/>
                  <a:gd name="T32" fmla="*/ 12 w 12"/>
                  <a:gd name="T33" fmla="*/ 5 h 7"/>
                  <a:gd name="T34" fmla="*/ 12 w 12"/>
                  <a:gd name="T35" fmla="*/ 5 h 7"/>
                  <a:gd name="T36" fmla="*/ 8 w 12"/>
                  <a:gd name="T37" fmla="*/ 7 h 7"/>
                  <a:gd name="T38" fmla="*/ 7 w 12"/>
                  <a:gd name="T39" fmla="*/ 7 h 7"/>
                  <a:gd name="T40" fmla="*/ 7 w 12"/>
                  <a:gd name="T41" fmla="*/ 7 h 7"/>
                  <a:gd name="T42" fmla="*/ 5 w 12"/>
                  <a:gd name="T43" fmla="*/ 7 h 7"/>
                  <a:gd name="T44" fmla="*/ 6 w 12"/>
                  <a:gd name="T45" fmla="*/ 6 h 7"/>
                  <a:gd name="T46" fmla="*/ 7 w 12"/>
                  <a:gd name="T47" fmla="*/ 6 h 7"/>
                  <a:gd name="T48" fmla="*/ 7 w 12"/>
                  <a:gd name="T49" fmla="*/ 6 h 7"/>
                  <a:gd name="T50" fmla="*/ 7 w 12"/>
                  <a:gd name="T51" fmla="*/ 6 h 7"/>
                  <a:gd name="T52" fmla="*/ 7 w 12"/>
                  <a:gd name="T53" fmla="*/ 6 h 7"/>
                  <a:gd name="T54" fmla="*/ 11 w 12"/>
                  <a:gd name="T55" fmla="*/ 4 h 7"/>
                  <a:gd name="T56" fmla="*/ 11 w 12"/>
                  <a:gd name="T57" fmla="*/ 4 h 7"/>
                  <a:gd name="T58" fmla="*/ 11 w 12"/>
                  <a:gd name="T59" fmla="*/ 4 h 7"/>
                  <a:gd name="T60" fmla="*/ 11 w 12"/>
                  <a:gd name="T61" fmla="*/ 3 h 7"/>
                  <a:gd name="T62" fmla="*/ 7 w 12"/>
                  <a:gd name="T63" fmla="*/ 1 h 7"/>
                  <a:gd name="T64" fmla="*/ 6 w 12"/>
                  <a:gd name="T65" fmla="*/ 1 h 7"/>
                  <a:gd name="T66" fmla="*/ 6 w 12"/>
                  <a:gd name="T67" fmla="*/ 1 h 7"/>
                  <a:gd name="T68" fmla="*/ 5 w 12"/>
                  <a:gd name="T69" fmla="*/ 1 h 7"/>
                  <a:gd name="T70" fmla="*/ 5 w 12"/>
                  <a:gd name="T71" fmla="*/ 1 h 7"/>
                  <a:gd name="T72" fmla="*/ 2 w 12"/>
                  <a:gd name="T73" fmla="*/ 3 h 7"/>
                  <a:gd name="T74" fmla="*/ 2 w 12"/>
                  <a:gd name="T75" fmla="*/ 3 h 7"/>
                  <a:gd name="T76" fmla="*/ 2 w 12"/>
                  <a:gd name="T77" fmla="*/ 3 h 7"/>
                  <a:gd name="T78" fmla="*/ 2 w 12"/>
                  <a:gd name="T79" fmla="*/ 3 h 7"/>
                  <a:gd name="T80" fmla="*/ 6 w 12"/>
                  <a:gd name="T8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7">
                    <a:moveTo>
                      <a:pt x="5" y="7"/>
                    </a:moveTo>
                    <a:cubicBezTo>
                      <a:pt x="1" y="5"/>
                      <a:pt x="1" y="5"/>
                      <a:pt x="1" y="5"/>
                    </a:cubicBezTo>
                    <a:cubicBezTo>
                      <a:pt x="1" y="4"/>
                      <a:pt x="0" y="4"/>
                      <a:pt x="0" y="3"/>
                    </a:cubicBezTo>
                    <a:cubicBezTo>
                      <a:pt x="0" y="3"/>
                      <a:pt x="0" y="3"/>
                      <a:pt x="0" y="3"/>
                    </a:cubicBezTo>
                    <a:cubicBezTo>
                      <a:pt x="0" y="3"/>
                      <a:pt x="1" y="2"/>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2"/>
                      <a:pt x="12" y="2"/>
                      <a:pt x="12" y="2"/>
                    </a:cubicBezTo>
                    <a:cubicBezTo>
                      <a:pt x="11" y="3"/>
                      <a:pt x="11" y="3"/>
                      <a:pt x="11" y="3"/>
                    </a:cubicBezTo>
                    <a:cubicBezTo>
                      <a:pt x="12" y="2"/>
                      <a:pt x="12" y="2"/>
                      <a:pt x="12" y="2"/>
                    </a:cubicBezTo>
                    <a:cubicBezTo>
                      <a:pt x="12" y="3"/>
                      <a:pt x="12" y="3"/>
                      <a:pt x="12" y="4"/>
                    </a:cubicBezTo>
                    <a:cubicBezTo>
                      <a:pt x="12" y="4"/>
                      <a:pt x="12" y="4"/>
                      <a:pt x="12" y="4"/>
                    </a:cubicBezTo>
                    <a:cubicBezTo>
                      <a:pt x="12" y="4"/>
                      <a:pt x="12" y="5"/>
                      <a:pt x="12" y="5"/>
                    </a:cubicBezTo>
                    <a:cubicBezTo>
                      <a:pt x="12" y="5"/>
                      <a:pt x="12" y="5"/>
                      <a:pt x="12" y="5"/>
                    </a:cubicBezTo>
                    <a:cubicBezTo>
                      <a:pt x="8" y="7"/>
                      <a:pt x="8" y="7"/>
                      <a:pt x="8" y="7"/>
                    </a:cubicBezTo>
                    <a:cubicBezTo>
                      <a:pt x="8" y="7"/>
                      <a:pt x="7" y="7"/>
                      <a:pt x="7" y="7"/>
                    </a:cubicBezTo>
                    <a:cubicBezTo>
                      <a:pt x="7" y="7"/>
                      <a:pt x="7" y="7"/>
                      <a:pt x="7" y="7"/>
                    </a:cubicBezTo>
                    <a:cubicBezTo>
                      <a:pt x="6" y="7"/>
                      <a:pt x="5" y="7"/>
                      <a:pt x="5" y="7"/>
                    </a:cubicBezTo>
                    <a:close/>
                    <a:moveTo>
                      <a:pt x="6" y="6"/>
                    </a:move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11" y="3"/>
                      <a:pt x="11" y="3"/>
                      <a:pt x="11" y="3"/>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2" y="3"/>
                      <a:pt x="2" y="3"/>
                      <a:pt x="2" y="3"/>
                    </a:cubicBezTo>
                    <a:cubicBezTo>
                      <a:pt x="2" y="3"/>
                      <a:pt x="2" y="3"/>
                      <a:pt x="2" y="3"/>
                    </a:cubicBezTo>
                    <a:cubicBezTo>
                      <a:pt x="2" y="3"/>
                      <a:pt x="2" y="3"/>
                      <a:pt x="2" y="3"/>
                    </a:cubicBezTo>
                    <a:cubicBezTo>
                      <a:pt x="2" y="3"/>
                      <a:pt x="2" y="3"/>
                      <a:pt x="2" y="3"/>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2" name="Freeform 1114">
                <a:extLst>
                  <a:ext uri="{FF2B5EF4-FFF2-40B4-BE49-F238E27FC236}">
                    <a16:creationId xmlns:a16="http://schemas.microsoft.com/office/drawing/2014/main" id="{FB167147-502E-4241-9355-53DA99C204C6}"/>
                  </a:ext>
                </a:extLst>
              </p:cNvPr>
              <p:cNvSpPr>
                <a:spLocks/>
              </p:cNvSpPr>
              <p:nvPr/>
            </p:nvSpPr>
            <p:spPr bwMode="auto">
              <a:xfrm>
                <a:off x="1417" y="999"/>
                <a:ext cx="19" cy="10"/>
              </a:xfrm>
              <a:custGeom>
                <a:avLst/>
                <a:gdLst>
                  <a:gd name="T0" fmla="*/ 12 w 13"/>
                  <a:gd name="T1" fmla="*/ 2 h 7"/>
                  <a:gd name="T2" fmla="*/ 12 w 13"/>
                  <a:gd name="T3" fmla="*/ 3 h 7"/>
                  <a:gd name="T4" fmla="*/ 6 w 13"/>
                  <a:gd name="T5" fmla="*/ 7 h 7"/>
                  <a:gd name="T6" fmla="*/ 4 w 13"/>
                  <a:gd name="T7" fmla="*/ 7 h 7"/>
                  <a:gd name="T8" fmla="*/ 0 w 13"/>
                  <a:gd name="T9" fmla="*/ 5 h 7"/>
                  <a:gd name="T10" fmla="*/ 0 w 13"/>
                  <a:gd name="T11" fmla="*/ 3 h 7"/>
                  <a:gd name="T12" fmla="*/ 6 w 13"/>
                  <a:gd name="T13" fmla="*/ 0 h 7"/>
                  <a:gd name="T14" fmla="*/ 9 w 13"/>
                  <a:gd name="T15" fmla="*/ 0 h 7"/>
                  <a:gd name="T16" fmla="*/ 12 w 13"/>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12" y="2"/>
                    </a:moveTo>
                    <a:cubicBezTo>
                      <a:pt x="13" y="3"/>
                      <a:pt x="13" y="3"/>
                      <a:pt x="12" y="3"/>
                    </a:cubicBezTo>
                    <a:cubicBezTo>
                      <a:pt x="6" y="7"/>
                      <a:pt x="6" y="7"/>
                      <a:pt x="6" y="7"/>
                    </a:cubicBezTo>
                    <a:cubicBezTo>
                      <a:pt x="6" y="7"/>
                      <a:pt x="5" y="7"/>
                      <a:pt x="4" y="7"/>
                    </a:cubicBezTo>
                    <a:cubicBezTo>
                      <a:pt x="0" y="5"/>
                      <a:pt x="0" y="5"/>
                      <a:pt x="0" y="5"/>
                    </a:cubicBezTo>
                    <a:cubicBezTo>
                      <a:pt x="0" y="4"/>
                      <a:pt x="0" y="4"/>
                      <a:pt x="0" y="3"/>
                    </a:cubicBezTo>
                    <a:cubicBezTo>
                      <a:pt x="6" y="0"/>
                      <a:pt x="6" y="0"/>
                      <a:pt x="6" y="0"/>
                    </a:cubicBezTo>
                    <a:cubicBezTo>
                      <a:pt x="7" y="0"/>
                      <a:pt x="8" y="0"/>
                      <a:pt x="9" y="0"/>
                    </a:cubicBezTo>
                    <a:lnTo>
                      <a:pt x="12"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3" name="Freeform 1115">
                <a:extLst>
                  <a:ext uri="{FF2B5EF4-FFF2-40B4-BE49-F238E27FC236}">
                    <a16:creationId xmlns:a16="http://schemas.microsoft.com/office/drawing/2014/main" id="{5D16B226-F1FC-4726-AD18-465E0D95052D}"/>
                  </a:ext>
                </a:extLst>
              </p:cNvPr>
              <p:cNvSpPr>
                <a:spLocks noEditPoints="1"/>
              </p:cNvSpPr>
              <p:nvPr/>
            </p:nvSpPr>
            <p:spPr bwMode="auto">
              <a:xfrm>
                <a:off x="1416" y="997"/>
                <a:ext cx="21" cy="13"/>
              </a:xfrm>
              <a:custGeom>
                <a:avLst/>
                <a:gdLst>
                  <a:gd name="T0" fmla="*/ 5 w 15"/>
                  <a:gd name="T1" fmla="*/ 9 h 9"/>
                  <a:gd name="T2" fmla="*/ 1 w 15"/>
                  <a:gd name="T3" fmla="*/ 6 h 9"/>
                  <a:gd name="T4" fmla="*/ 0 w 15"/>
                  <a:gd name="T5" fmla="*/ 5 h 9"/>
                  <a:gd name="T6" fmla="*/ 0 w 15"/>
                  <a:gd name="T7" fmla="*/ 5 h 9"/>
                  <a:gd name="T8" fmla="*/ 1 w 15"/>
                  <a:gd name="T9" fmla="*/ 4 h 9"/>
                  <a:gd name="T10" fmla="*/ 1 w 15"/>
                  <a:gd name="T11" fmla="*/ 4 h 9"/>
                  <a:gd name="T12" fmla="*/ 7 w 15"/>
                  <a:gd name="T13" fmla="*/ 0 h 9"/>
                  <a:gd name="T14" fmla="*/ 8 w 15"/>
                  <a:gd name="T15" fmla="*/ 0 h 9"/>
                  <a:gd name="T16" fmla="*/ 8 w 15"/>
                  <a:gd name="T17" fmla="*/ 0 h 9"/>
                  <a:gd name="T18" fmla="*/ 10 w 15"/>
                  <a:gd name="T19" fmla="*/ 0 h 9"/>
                  <a:gd name="T20" fmla="*/ 10 w 15"/>
                  <a:gd name="T21" fmla="*/ 0 h 9"/>
                  <a:gd name="T22" fmla="*/ 14 w 15"/>
                  <a:gd name="T23" fmla="*/ 3 h 9"/>
                  <a:gd name="T24" fmla="*/ 14 w 15"/>
                  <a:gd name="T25" fmla="*/ 3 h 9"/>
                  <a:gd name="T26" fmla="*/ 15 w 15"/>
                  <a:gd name="T27" fmla="*/ 4 h 9"/>
                  <a:gd name="T28" fmla="*/ 15 w 15"/>
                  <a:gd name="T29" fmla="*/ 4 h 9"/>
                  <a:gd name="T30" fmla="*/ 14 w 15"/>
                  <a:gd name="T31" fmla="*/ 5 h 9"/>
                  <a:gd name="T32" fmla="*/ 14 w 15"/>
                  <a:gd name="T33" fmla="*/ 5 h 9"/>
                  <a:gd name="T34" fmla="*/ 8 w 15"/>
                  <a:gd name="T35" fmla="*/ 9 h 9"/>
                  <a:gd name="T36" fmla="*/ 6 w 15"/>
                  <a:gd name="T37" fmla="*/ 9 h 9"/>
                  <a:gd name="T38" fmla="*/ 6 w 15"/>
                  <a:gd name="T39" fmla="*/ 9 h 9"/>
                  <a:gd name="T40" fmla="*/ 5 w 15"/>
                  <a:gd name="T41" fmla="*/ 9 h 9"/>
                  <a:gd name="T42" fmla="*/ 2 w 15"/>
                  <a:gd name="T43" fmla="*/ 5 h 9"/>
                  <a:gd name="T44" fmla="*/ 6 w 15"/>
                  <a:gd name="T45" fmla="*/ 7 h 9"/>
                  <a:gd name="T46" fmla="*/ 6 w 15"/>
                  <a:gd name="T47" fmla="*/ 7 h 9"/>
                  <a:gd name="T48" fmla="*/ 6 w 15"/>
                  <a:gd name="T49" fmla="*/ 7 h 9"/>
                  <a:gd name="T50" fmla="*/ 7 w 15"/>
                  <a:gd name="T51" fmla="*/ 7 h 9"/>
                  <a:gd name="T52" fmla="*/ 7 w 15"/>
                  <a:gd name="T53" fmla="*/ 7 h 9"/>
                  <a:gd name="T54" fmla="*/ 13 w 15"/>
                  <a:gd name="T55" fmla="*/ 4 h 9"/>
                  <a:gd name="T56" fmla="*/ 13 w 15"/>
                  <a:gd name="T57" fmla="*/ 4 h 9"/>
                  <a:gd name="T58" fmla="*/ 13 w 15"/>
                  <a:gd name="T59" fmla="*/ 4 h 9"/>
                  <a:gd name="T60" fmla="*/ 13 w 15"/>
                  <a:gd name="T61" fmla="*/ 3 h 9"/>
                  <a:gd name="T62" fmla="*/ 13 w 15"/>
                  <a:gd name="T63" fmla="*/ 4 h 9"/>
                  <a:gd name="T64" fmla="*/ 9 w 15"/>
                  <a:gd name="T65" fmla="*/ 2 h 9"/>
                  <a:gd name="T66" fmla="*/ 8 w 15"/>
                  <a:gd name="T67" fmla="*/ 1 h 9"/>
                  <a:gd name="T68" fmla="*/ 8 w 15"/>
                  <a:gd name="T69" fmla="*/ 1 h 9"/>
                  <a:gd name="T70" fmla="*/ 8 w 15"/>
                  <a:gd name="T71" fmla="*/ 2 h 9"/>
                  <a:gd name="T72" fmla="*/ 8 w 15"/>
                  <a:gd name="T73" fmla="*/ 2 h 9"/>
                  <a:gd name="T74" fmla="*/ 2 w 15"/>
                  <a:gd name="T75" fmla="*/ 5 h 9"/>
                  <a:gd name="T76" fmla="*/ 2 w 15"/>
                  <a:gd name="T7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 h="9">
                    <a:moveTo>
                      <a:pt x="5" y="9"/>
                    </a:moveTo>
                    <a:cubicBezTo>
                      <a:pt x="1" y="6"/>
                      <a:pt x="1" y="6"/>
                      <a:pt x="1" y="6"/>
                    </a:cubicBezTo>
                    <a:cubicBezTo>
                      <a:pt x="1" y="6"/>
                      <a:pt x="0" y="6"/>
                      <a:pt x="0" y="5"/>
                    </a:cubicBezTo>
                    <a:cubicBezTo>
                      <a:pt x="0" y="5"/>
                      <a:pt x="0" y="5"/>
                      <a:pt x="0" y="5"/>
                    </a:cubicBezTo>
                    <a:cubicBezTo>
                      <a:pt x="0" y="4"/>
                      <a:pt x="1" y="4"/>
                      <a:pt x="1" y="4"/>
                    </a:cubicBezTo>
                    <a:cubicBezTo>
                      <a:pt x="1" y="4"/>
                      <a:pt x="1" y="4"/>
                      <a:pt x="1" y="4"/>
                    </a:cubicBezTo>
                    <a:cubicBezTo>
                      <a:pt x="7" y="0"/>
                      <a:pt x="7" y="0"/>
                      <a:pt x="7" y="0"/>
                    </a:cubicBezTo>
                    <a:cubicBezTo>
                      <a:pt x="7" y="0"/>
                      <a:pt x="8" y="0"/>
                      <a:pt x="8" y="0"/>
                    </a:cubicBezTo>
                    <a:cubicBezTo>
                      <a:pt x="8" y="0"/>
                      <a:pt x="8" y="0"/>
                      <a:pt x="8" y="0"/>
                    </a:cubicBezTo>
                    <a:cubicBezTo>
                      <a:pt x="9" y="0"/>
                      <a:pt x="9" y="0"/>
                      <a:pt x="10" y="0"/>
                    </a:cubicBezTo>
                    <a:cubicBezTo>
                      <a:pt x="10" y="0"/>
                      <a:pt x="10" y="0"/>
                      <a:pt x="10" y="0"/>
                    </a:cubicBezTo>
                    <a:cubicBezTo>
                      <a:pt x="14" y="3"/>
                      <a:pt x="14" y="3"/>
                      <a:pt x="14" y="3"/>
                    </a:cubicBezTo>
                    <a:cubicBezTo>
                      <a:pt x="14" y="3"/>
                      <a:pt x="14" y="3"/>
                      <a:pt x="14" y="3"/>
                    </a:cubicBezTo>
                    <a:cubicBezTo>
                      <a:pt x="14" y="3"/>
                      <a:pt x="15" y="3"/>
                      <a:pt x="15" y="4"/>
                    </a:cubicBezTo>
                    <a:cubicBezTo>
                      <a:pt x="15" y="4"/>
                      <a:pt x="15" y="4"/>
                      <a:pt x="15" y="4"/>
                    </a:cubicBezTo>
                    <a:cubicBezTo>
                      <a:pt x="15" y="4"/>
                      <a:pt x="14" y="5"/>
                      <a:pt x="14" y="5"/>
                    </a:cubicBezTo>
                    <a:cubicBezTo>
                      <a:pt x="14" y="5"/>
                      <a:pt x="14" y="5"/>
                      <a:pt x="14" y="5"/>
                    </a:cubicBezTo>
                    <a:cubicBezTo>
                      <a:pt x="8" y="9"/>
                      <a:pt x="8" y="9"/>
                      <a:pt x="8" y="9"/>
                    </a:cubicBezTo>
                    <a:cubicBezTo>
                      <a:pt x="7" y="9"/>
                      <a:pt x="7" y="9"/>
                      <a:pt x="6" y="9"/>
                    </a:cubicBezTo>
                    <a:cubicBezTo>
                      <a:pt x="6" y="9"/>
                      <a:pt x="6" y="9"/>
                      <a:pt x="6" y="9"/>
                    </a:cubicBezTo>
                    <a:cubicBezTo>
                      <a:pt x="6" y="9"/>
                      <a:pt x="5" y="9"/>
                      <a:pt x="5" y="9"/>
                    </a:cubicBezTo>
                    <a:close/>
                    <a:moveTo>
                      <a:pt x="2" y="5"/>
                    </a:move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13" y="4"/>
                      <a:pt x="13" y="4"/>
                      <a:pt x="13" y="4"/>
                    </a:cubicBezTo>
                    <a:cubicBezTo>
                      <a:pt x="13" y="4"/>
                      <a:pt x="13" y="4"/>
                      <a:pt x="13" y="4"/>
                    </a:cubicBezTo>
                    <a:cubicBezTo>
                      <a:pt x="13" y="4"/>
                      <a:pt x="13" y="4"/>
                      <a:pt x="13" y="4"/>
                    </a:cubicBezTo>
                    <a:cubicBezTo>
                      <a:pt x="13" y="3"/>
                      <a:pt x="13" y="3"/>
                      <a:pt x="13" y="3"/>
                    </a:cubicBezTo>
                    <a:cubicBezTo>
                      <a:pt x="13" y="4"/>
                      <a:pt x="13" y="4"/>
                      <a:pt x="13" y="4"/>
                    </a:cubicBezTo>
                    <a:cubicBezTo>
                      <a:pt x="9" y="2"/>
                      <a:pt x="9" y="2"/>
                      <a:pt x="9" y="2"/>
                    </a:cubicBezTo>
                    <a:cubicBezTo>
                      <a:pt x="9" y="1"/>
                      <a:pt x="9" y="1"/>
                      <a:pt x="8" y="1"/>
                    </a:cubicBezTo>
                    <a:cubicBezTo>
                      <a:pt x="8" y="1"/>
                      <a:pt x="8" y="1"/>
                      <a:pt x="8" y="1"/>
                    </a:cubicBezTo>
                    <a:cubicBezTo>
                      <a:pt x="8" y="1"/>
                      <a:pt x="8" y="1"/>
                      <a:pt x="8" y="2"/>
                    </a:cubicBezTo>
                    <a:cubicBezTo>
                      <a:pt x="8" y="2"/>
                      <a:pt x="8" y="2"/>
                      <a:pt x="8" y="2"/>
                    </a:cubicBezTo>
                    <a:cubicBezTo>
                      <a:pt x="2" y="5"/>
                      <a:pt x="2" y="5"/>
                      <a:pt x="2" y="5"/>
                    </a:cubicBezTo>
                    <a:cubicBezTo>
                      <a:pt x="2" y="5"/>
                      <a:pt x="2" y="5"/>
                      <a:pt x="2"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4" name="Freeform 1116">
                <a:extLst>
                  <a:ext uri="{FF2B5EF4-FFF2-40B4-BE49-F238E27FC236}">
                    <a16:creationId xmlns:a16="http://schemas.microsoft.com/office/drawing/2014/main" id="{CABFF7FE-C796-460D-8E31-1DF9054E6CC2}"/>
                  </a:ext>
                </a:extLst>
              </p:cNvPr>
              <p:cNvSpPr>
                <a:spLocks/>
              </p:cNvSpPr>
              <p:nvPr/>
            </p:nvSpPr>
            <p:spPr bwMode="auto">
              <a:xfrm>
                <a:off x="1424" y="1016"/>
                <a:ext cx="20" cy="11"/>
              </a:xfrm>
              <a:custGeom>
                <a:avLst/>
                <a:gdLst>
                  <a:gd name="T0" fmla="*/ 13 w 14"/>
                  <a:gd name="T1" fmla="*/ 3 h 8"/>
                  <a:gd name="T2" fmla="*/ 13 w 14"/>
                  <a:gd name="T3" fmla="*/ 4 h 8"/>
                  <a:gd name="T4" fmla="*/ 7 w 14"/>
                  <a:gd name="T5" fmla="*/ 8 h 8"/>
                  <a:gd name="T6" fmla="*/ 5 w 14"/>
                  <a:gd name="T7" fmla="*/ 8 h 8"/>
                  <a:gd name="T8" fmla="*/ 1 w 14"/>
                  <a:gd name="T9" fmla="*/ 5 h 8"/>
                  <a:gd name="T10" fmla="*/ 1 w 14"/>
                  <a:gd name="T11" fmla="*/ 4 h 8"/>
                  <a:gd name="T12" fmla="*/ 7 w 14"/>
                  <a:gd name="T13" fmla="*/ 1 h 8"/>
                  <a:gd name="T14" fmla="*/ 9 w 14"/>
                  <a:gd name="T15" fmla="*/ 1 h 8"/>
                  <a:gd name="T16" fmla="*/ 13 w 14"/>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8">
                    <a:moveTo>
                      <a:pt x="13" y="3"/>
                    </a:moveTo>
                    <a:cubicBezTo>
                      <a:pt x="14" y="3"/>
                      <a:pt x="14" y="4"/>
                      <a:pt x="13" y="4"/>
                    </a:cubicBezTo>
                    <a:cubicBezTo>
                      <a:pt x="7" y="8"/>
                      <a:pt x="7" y="8"/>
                      <a:pt x="7" y="8"/>
                    </a:cubicBezTo>
                    <a:cubicBezTo>
                      <a:pt x="6" y="8"/>
                      <a:pt x="5" y="8"/>
                      <a:pt x="5" y="8"/>
                    </a:cubicBezTo>
                    <a:cubicBezTo>
                      <a:pt x="1" y="5"/>
                      <a:pt x="1" y="5"/>
                      <a:pt x="1" y="5"/>
                    </a:cubicBezTo>
                    <a:cubicBezTo>
                      <a:pt x="0" y="5"/>
                      <a:pt x="0" y="5"/>
                      <a:pt x="1" y="4"/>
                    </a:cubicBezTo>
                    <a:cubicBezTo>
                      <a:pt x="7" y="1"/>
                      <a:pt x="7" y="1"/>
                      <a:pt x="7" y="1"/>
                    </a:cubicBezTo>
                    <a:cubicBezTo>
                      <a:pt x="7" y="0"/>
                      <a:pt x="8" y="0"/>
                      <a:pt x="9" y="1"/>
                    </a:cubicBezTo>
                    <a:lnTo>
                      <a:pt x="13" y="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7805" name="Group 1117">
              <a:extLst>
                <a:ext uri="{FF2B5EF4-FFF2-40B4-BE49-F238E27FC236}">
                  <a16:creationId xmlns:a16="http://schemas.microsoft.com/office/drawing/2014/main" id="{23EC3760-76ED-4B94-91C4-F6F84B6450BB}"/>
                </a:ext>
              </a:extLst>
            </p:cNvPr>
            <p:cNvGrpSpPr>
              <a:grpSpLocks/>
            </p:cNvGrpSpPr>
            <p:nvPr/>
          </p:nvGrpSpPr>
          <p:grpSpPr bwMode="auto">
            <a:xfrm>
              <a:off x="1164" y="833"/>
              <a:ext cx="1150" cy="292"/>
              <a:chOff x="1164" y="833"/>
              <a:chExt cx="1150" cy="292"/>
            </a:xfrm>
          </p:grpSpPr>
          <p:sp>
            <p:nvSpPr>
              <p:cNvPr id="627806" name="Freeform 1118">
                <a:extLst>
                  <a:ext uri="{FF2B5EF4-FFF2-40B4-BE49-F238E27FC236}">
                    <a16:creationId xmlns:a16="http://schemas.microsoft.com/office/drawing/2014/main" id="{8629F2C8-A283-451C-B344-08F65B7E640C}"/>
                  </a:ext>
                </a:extLst>
              </p:cNvPr>
              <p:cNvSpPr>
                <a:spLocks noEditPoints="1"/>
              </p:cNvSpPr>
              <p:nvPr/>
            </p:nvSpPr>
            <p:spPr bwMode="auto">
              <a:xfrm>
                <a:off x="1423" y="1014"/>
                <a:ext cx="23" cy="15"/>
              </a:xfrm>
              <a:custGeom>
                <a:avLst/>
                <a:gdLst>
                  <a:gd name="T0" fmla="*/ 5 w 16"/>
                  <a:gd name="T1" fmla="*/ 10 h 10"/>
                  <a:gd name="T2" fmla="*/ 1 w 16"/>
                  <a:gd name="T3" fmla="*/ 7 h 10"/>
                  <a:gd name="T4" fmla="*/ 0 w 16"/>
                  <a:gd name="T5" fmla="*/ 6 h 10"/>
                  <a:gd name="T6" fmla="*/ 0 w 16"/>
                  <a:gd name="T7" fmla="*/ 6 h 10"/>
                  <a:gd name="T8" fmla="*/ 1 w 16"/>
                  <a:gd name="T9" fmla="*/ 4 h 10"/>
                  <a:gd name="T10" fmla="*/ 1 w 16"/>
                  <a:gd name="T11" fmla="*/ 4 h 10"/>
                  <a:gd name="T12" fmla="*/ 7 w 16"/>
                  <a:gd name="T13" fmla="*/ 1 h 10"/>
                  <a:gd name="T14" fmla="*/ 9 w 16"/>
                  <a:gd name="T15" fmla="*/ 0 h 10"/>
                  <a:gd name="T16" fmla="*/ 9 w 16"/>
                  <a:gd name="T17" fmla="*/ 0 h 10"/>
                  <a:gd name="T18" fmla="*/ 11 w 16"/>
                  <a:gd name="T19" fmla="*/ 1 h 10"/>
                  <a:gd name="T20" fmla="*/ 11 w 16"/>
                  <a:gd name="T21" fmla="*/ 1 h 10"/>
                  <a:gd name="T22" fmla="*/ 15 w 16"/>
                  <a:gd name="T23" fmla="*/ 3 h 10"/>
                  <a:gd name="T24" fmla="*/ 14 w 16"/>
                  <a:gd name="T25" fmla="*/ 4 h 10"/>
                  <a:gd name="T26" fmla="*/ 14 w 16"/>
                  <a:gd name="T27" fmla="*/ 5 h 10"/>
                  <a:gd name="T28" fmla="*/ 13 w 16"/>
                  <a:gd name="T29" fmla="*/ 5 h 10"/>
                  <a:gd name="T30" fmla="*/ 14 w 16"/>
                  <a:gd name="T31" fmla="*/ 4 h 10"/>
                  <a:gd name="T32" fmla="*/ 15 w 16"/>
                  <a:gd name="T33" fmla="*/ 3 h 10"/>
                  <a:gd name="T34" fmla="*/ 16 w 16"/>
                  <a:gd name="T35" fmla="*/ 5 h 10"/>
                  <a:gd name="T36" fmla="*/ 16 w 16"/>
                  <a:gd name="T37" fmla="*/ 5 h 10"/>
                  <a:gd name="T38" fmla="*/ 15 w 16"/>
                  <a:gd name="T39" fmla="*/ 6 h 10"/>
                  <a:gd name="T40" fmla="*/ 15 w 16"/>
                  <a:gd name="T41" fmla="*/ 6 h 10"/>
                  <a:gd name="T42" fmla="*/ 9 w 16"/>
                  <a:gd name="T43" fmla="*/ 10 h 10"/>
                  <a:gd name="T44" fmla="*/ 7 w 16"/>
                  <a:gd name="T45" fmla="*/ 10 h 10"/>
                  <a:gd name="T46" fmla="*/ 7 w 16"/>
                  <a:gd name="T47" fmla="*/ 10 h 10"/>
                  <a:gd name="T48" fmla="*/ 5 w 16"/>
                  <a:gd name="T49" fmla="*/ 10 h 10"/>
                  <a:gd name="T50" fmla="*/ 6 w 16"/>
                  <a:gd name="T51" fmla="*/ 8 h 10"/>
                  <a:gd name="T52" fmla="*/ 7 w 16"/>
                  <a:gd name="T53" fmla="*/ 8 h 10"/>
                  <a:gd name="T54" fmla="*/ 7 w 16"/>
                  <a:gd name="T55" fmla="*/ 8 h 10"/>
                  <a:gd name="T56" fmla="*/ 7 w 16"/>
                  <a:gd name="T57" fmla="*/ 8 h 10"/>
                  <a:gd name="T58" fmla="*/ 7 w 16"/>
                  <a:gd name="T59" fmla="*/ 8 h 10"/>
                  <a:gd name="T60" fmla="*/ 13 w 16"/>
                  <a:gd name="T61" fmla="*/ 5 h 10"/>
                  <a:gd name="T62" fmla="*/ 9 w 16"/>
                  <a:gd name="T63" fmla="*/ 3 h 10"/>
                  <a:gd name="T64" fmla="*/ 9 w 16"/>
                  <a:gd name="T65" fmla="*/ 3 h 10"/>
                  <a:gd name="T66" fmla="*/ 9 w 16"/>
                  <a:gd name="T67" fmla="*/ 3 h 10"/>
                  <a:gd name="T68" fmla="*/ 8 w 16"/>
                  <a:gd name="T69" fmla="*/ 3 h 10"/>
                  <a:gd name="T70" fmla="*/ 8 w 16"/>
                  <a:gd name="T71" fmla="*/ 3 h 10"/>
                  <a:gd name="T72" fmla="*/ 3 w 16"/>
                  <a:gd name="T73" fmla="*/ 6 h 10"/>
                  <a:gd name="T74" fmla="*/ 6 w 16"/>
                  <a:gd name="T7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10">
                    <a:moveTo>
                      <a:pt x="5" y="10"/>
                    </a:moveTo>
                    <a:cubicBezTo>
                      <a:pt x="1" y="7"/>
                      <a:pt x="1" y="7"/>
                      <a:pt x="1" y="7"/>
                    </a:cubicBezTo>
                    <a:cubicBezTo>
                      <a:pt x="1" y="7"/>
                      <a:pt x="0" y="7"/>
                      <a:pt x="0" y="6"/>
                    </a:cubicBezTo>
                    <a:cubicBezTo>
                      <a:pt x="0" y="6"/>
                      <a:pt x="0" y="6"/>
                      <a:pt x="0" y="6"/>
                    </a:cubicBezTo>
                    <a:cubicBezTo>
                      <a:pt x="0" y="5"/>
                      <a:pt x="1" y="4"/>
                      <a:pt x="1" y="4"/>
                    </a:cubicBezTo>
                    <a:cubicBezTo>
                      <a:pt x="1" y="4"/>
                      <a:pt x="1" y="4"/>
                      <a:pt x="1" y="4"/>
                    </a:cubicBezTo>
                    <a:cubicBezTo>
                      <a:pt x="7" y="1"/>
                      <a:pt x="7" y="1"/>
                      <a:pt x="7" y="1"/>
                    </a:cubicBezTo>
                    <a:cubicBezTo>
                      <a:pt x="8" y="0"/>
                      <a:pt x="8" y="0"/>
                      <a:pt x="9" y="0"/>
                    </a:cubicBezTo>
                    <a:cubicBezTo>
                      <a:pt x="9" y="0"/>
                      <a:pt x="9" y="0"/>
                      <a:pt x="9" y="0"/>
                    </a:cubicBezTo>
                    <a:cubicBezTo>
                      <a:pt x="10" y="0"/>
                      <a:pt x="10" y="0"/>
                      <a:pt x="11" y="1"/>
                    </a:cubicBezTo>
                    <a:cubicBezTo>
                      <a:pt x="11" y="1"/>
                      <a:pt x="11" y="1"/>
                      <a:pt x="11" y="1"/>
                    </a:cubicBezTo>
                    <a:cubicBezTo>
                      <a:pt x="15" y="3"/>
                      <a:pt x="15" y="3"/>
                      <a:pt x="15" y="3"/>
                    </a:cubicBezTo>
                    <a:cubicBezTo>
                      <a:pt x="14" y="4"/>
                      <a:pt x="14" y="4"/>
                      <a:pt x="14" y="4"/>
                    </a:cubicBezTo>
                    <a:cubicBezTo>
                      <a:pt x="14" y="5"/>
                      <a:pt x="14" y="5"/>
                      <a:pt x="14" y="5"/>
                    </a:cubicBezTo>
                    <a:cubicBezTo>
                      <a:pt x="13" y="5"/>
                      <a:pt x="13" y="5"/>
                      <a:pt x="13" y="5"/>
                    </a:cubicBezTo>
                    <a:cubicBezTo>
                      <a:pt x="14" y="4"/>
                      <a:pt x="14" y="4"/>
                      <a:pt x="14" y="4"/>
                    </a:cubicBezTo>
                    <a:cubicBezTo>
                      <a:pt x="15" y="3"/>
                      <a:pt x="15" y="3"/>
                      <a:pt x="15" y="3"/>
                    </a:cubicBezTo>
                    <a:cubicBezTo>
                      <a:pt x="15" y="3"/>
                      <a:pt x="16" y="4"/>
                      <a:pt x="16" y="5"/>
                    </a:cubicBezTo>
                    <a:cubicBezTo>
                      <a:pt x="16" y="5"/>
                      <a:pt x="16" y="5"/>
                      <a:pt x="16" y="5"/>
                    </a:cubicBezTo>
                    <a:cubicBezTo>
                      <a:pt x="16" y="5"/>
                      <a:pt x="15" y="6"/>
                      <a:pt x="15" y="6"/>
                    </a:cubicBezTo>
                    <a:cubicBezTo>
                      <a:pt x="15" y="6"/>
                      <a:pt x="15" y="6"/>
                      <a:pt x="15" y="6"/>
                    </a:cubicBezTo>
                    <a:cubicBezTo>
                      <a:pt x="9" y="10"/>
                      <a:pt x="9" y="10"/>
                      <a:pt x="9" y="10"/>
                    </a:cubicBezTo>
                    <a:cubicBezTo>
                      <a:pt x="8" y="10"/>
                      <a:pt x="7" y="10"/>
                      <a:pt x="7" y="10"/>
                    </a:cubicBezTo>
                    <a:cubicBezTo>
                      <a:pt x="7" y="10"/>
                      <a:pt x="7" y="10"/>
                      <a:pt x="7" y="10"/>
                    </a:cubicBezTo>
                    <a:cubicBezTo>
                      <a:pt x="6" y="10"/>
                      <a:pt x="6" y="10"/>
                      <a:pt x="5" y="10"/>
                    </a:cubicBezTo>
                    <a:close/>
                    <a:moveTo>
                      <a:pt x="6" y="8"/>
                    </a:moveTo>
                    <a:cubicBezTo>
                      <a:pt x="6" y="8"/>
                      <a:pt x="7" y="8"/>
                      <a:pt x="7" y="8"/>
                    </a:cubicBezTo>
                    <a:cubicBezTo>
                      <a:pt x="7" y="8"/>
                      <a:pt x="7" y="8"/>
                      <a:pt x="7" y="8"/>
                    </a:cubicBezTo>
                    <a:cubicBezTo>
                      <a:pt x="7" y="8"/>
                      <a:pt x="7" y="8"/>
                      <a:pt x="7" y="8"/>
                    </a:cubicBezTo>
                    <a:cubicBezTo>
                      <a:pt x="7" y="8"/>
                      <a:pt x="7" y="8"/>
                      <a:pt x="7" y="8"/>
                    </a:cubicBezTo>
                    <a:cubicBezTo>
                      <a:pt x="13" y="5"/>
                      <a:pt x="13" y="5"/>
                      <a:pt x="13" y="5"/>
                    </a:cubicBezTo>
                    <a:cubicBezTo>
                      <a:pt x="9" y="3"/>
                      <a:pt x="9" y="3"/>
                      <a:pt x="9" y="3"/>
                    </a:cubicBezTo>
                    <a:cubicBezTo>
                      <a:pt x="9" y="3"/>
                      <a:pt x="9" y="3"/>
                      <a:pt x="9" y="3"/>
                    </a:cubicBezTo>
                    <a:cubicBezTo>
                      <a:pt x="9" y="3"/>
                      <a:pt x="9" y="3"/>
                      <a:pt x="9" y="3"/>
                    </a:cubicBezTo>
                    <a:cubicBezTo>
                      <a:pt x="9" y="3"/>
                      <a:pt x="9" y="3"/>
                      <a:pt x="8" y="3"/>
                    </a:cubicBezTo>
                    <a:cubicBezTo>
                      <a:pt x="8" y="3"/>
                      <a:pt x="8" y="3"/>
                      <a:pt x="8" y="3"/>
                    </a:cubicBezTo>
                    <a:cubicBezTo>
                      <a:pt x="3" y="6"/>
                      <a:pt x="3" y="6"/>
                      <a:pt x="3" y="6"/>
                    </a:cubicBezTo>
                    <a:cubicBezTo>
                      <a:pt x="6" y="8"/>
                      <a:pt x="6" y="8"/>
                      <a:pt x="6"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7" name="Freeform 1119">
                <a:extLst>
                  <a:ext uri="{FF2B5EF4-FFF2-40B4-BE49-F238E27FC236}">
                    <a16:creationId xmlns:a16="http://schemas.microsoft.com/office/drawing/2014/main" id="{E6413697-E0C3-44B6-B5EB-9353C6844B0A}"/>
                  </a:ext>
                </a:extLst>
              </p:cNvPr>
              <p:cNvSpPr>
                <a:spLocks/>
              </p:cNvSpPr>
              <p:nvPr/>
            </p:nvSpPr>
            <p:spPr bwMode="auto">
              <a:xfrm>
                <a:off x="1390" y="990"/>
                <a:ext cx="34" cy="20"/>
              </a:xfrm>
              <a:custGeom>
                <a:avLst/>
                <a:gdLst>
                  <a:gd name="T0" fmla="*/ 1 w 24"/>
                  <a:gd name="T1" fmla="*/ 11 h 14"/>
                  <a:gd name="T2" fmla="*/ 1 w 24"/>
                  <a:gd name="T3" fmla="*/ 10 h 14"/>
                  <a:gd name="T4" fmla="*/ 17 w 24"/>
                  <a:gd name="T5" fmla="*/ 0 h 14"/>
                  <a:gd name="T6" fmla="*/ 19 w 24"/>
                  <a:gd name="T7" fmla="*/ 0 h 14"/>
                  <a:gd name="T8" fmla="*/ 23 w 24"/>
                  <a:gd name="T9" fmla="*/ 3 h 14"/>
                  <a:gd name="T10" fmla="*/ 23 w 24"/>
                  <a:gd name="T11" fmla="*/ 4 h 14"/>
                  <a:gd name="T12" fmla="*/ 7 w 24"/>
                  <a:gd name="T13" fmla="*/ 13 h 14"/>
                  <a:gd name="T14" fmla="*/ 5 w 24"/>
                  <a:gd name="T15" fmla="*/ 13 h 14"/>
                  <a:gd name="T16" fmla="*/ 1 w 24"/>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1" y="11"/>
                    </a:moveTo>
                    <a:cubicBezTo>
                      <a:pt x="0" y="11"/>
                      <a:pt x="0" y="10"/>
                      <a:pt x="1" y="10"/>
                    </a:cubicBezTo>
                    <a:cubicBezTo>
                      <a:pt x="17" y="0"/>
                      <a:pt x="17" y="0"/>
                      <a:pt x="17" y="0"/>
                    </a:cubicBezTo>
                    <a:cubicBezTo>
                      <a:pt x="18" y="0"/>
                      <a:pt x="19" y="0"/>
                      <a:pt x="19" y="0"/>
                    </a:cubicBezTo>
                    <a:cubicBezTo>
                      <a:pt x="23" y="3"/>
                      <a:pt x="23" y="3"/>
                      <a:pt x="23" y="3"/>
                    </a:cubicBezTo>
                    <a:cubicBezTo>
                      <a:pt x="24" y="3"/>
                      <a:pt x="24" y="3"/>
                      <a:pt x="23" y="4"/>
                    </a:cubicBezTo>
                    <a:cubicBezTo>
                      <a:pt x="7" y="13"/>
                      <a:pt x="7" y="13"/>
                      <a:pt x="7" y="13"/>
                    </a:cubicBezTo>
                    <a:cubicBezTo>
                      <a:pt x="6" y="14"/>
                      <a:pt x="5" y="14"/>
                      <a:pt x="5" y="13"/>
                    </a:cubicBezTo>
                    <a:lnTo>
                      <a:pt x="1" y="1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8" name="Freeform 1120">
                <a:extLst>
                  <a:ext uri="{FF2B5EF4-FFF2-40B4-BE49-F238E27FC236}">
                    <a16:creationId xmlns:a16="http://schemas.microsoft.com/office/drawing/2014/main" id="{D25BF67E-0052-4DB3-9FD2-E186C8BFC1E0}"/>
                  </a:ext>
                </a:extLst>
              </p:cNvPr>
              <p:cNvSpPr>
                <a:spLocks/>
              </p:cNvSpPr>
              <p:nvPr/>
            </p:nvSpPr>
            <p:spPr bwMode="auto">
              <a:xfrm>
                <a:off x="1389" y="989"/>
                <a:ext cx="37" cy="21"/>
              </a:xfrm>
              <a:custGeom>
                <a:avLst/>
                <a:gdLst>
                  <a:gd name="T0" fmla="*/ 5 w 26"/>
                  <a:gd name="T1" fmla="*/ 15 h 15"/>
                  <a:gd name="T2" fmla="*/ 1 w 26"/>
                  <a:gd name="T3" fmla="*/ 13 h 15"/>
                  <a:gd name="T4" fmla="*/ 2 w 26"/>
                  <a:gd name="T5" fmla="*/ 12 h 15"/>
                  <a:gd name="T6" fmla="*/ 2 w 26"/>
                  <a:gd name="T7" fmla="*/ 11 h 15"/>
                  <a:gd name="T8" fmla="*/ 6 w 26"/>
                  <a:gd name="T9" fmla="*/ 14 h 15"/>
                  <a:gd name="T10" fmla="*/ 7 w 26"/>
                  <a:gd name="T11" fmla="*/ 14 h 15"/>
                  <a:gd name="T12" fmla="*/ 7 w 26"/>
                  <a:gd name="T13" fmla="*/ 14 h 15"/>
                  <a:gd name="T14" fmla="*/ 7 w 26"/>
                  <a:gd name="T15" fmla="*/ 14 h 15"/>
                  <a:gd name="T16" fmla="*/ 7 w 26"/>
                  <a:gd name="T17" fmla="*/ 14 h 15"/>
                  <a:gd name="T18" fmla="*/ 24 w 26"/>
                  <a:gd name="T19" fmla="*/ 4 h 15"/>
                  <a:gd name="T20" fmla="*/ 24 w 26"/>
                  <a:gd name="T21" fmla="*/ 4 h 15"/>
                  <a:gd name="T22" fmla="*/ 24 w 26"/>
                  <a:gd name="T23" fmla="*/ 4 h 15"/>
                  <a:gd name="T24" fmla="*/ 24 w 26"/>
                  <a:gd name="T25" fmla="*/ 4 h 15"/>
                  <a:gd name="T26" fmla="*/ 20 w 26"/>
                  <a:gd name="T27" fmla="*/ 2 h 15"/>
                  <a:gd name="T28" fmla="*/ 19 w 26"/>
                  <a:gd name="T29" fmla="*/ 2 h 15"/>
                  <a:gd name="T30" fmla="*/ 19 w 26"/>
                  <a:gd name="T31" fmla="*/ 2 h 15"/>
                  <a:gd name="T32" fmla="*/ 19 w 26"/>
                  <a:gd name="T33" fmla="*/ 2 h 15"/>
                  <a:gd name="T34" fmla="*/ 19 w 26"/>
                  <a:gd name="T35" fmla="*/ 2 h 15"/>
                  <a:gd name="T36" fmla="*/ 2 w 26"/>
                  <a:gd name="T37" fmla="*/ 11 h 15"/>
                  <a:gd name="T38" fmla="*/ 2 w 26"/>
                  <a:gd name="T39" fmla="*/ 11 h 15"/>
                  <a:gd name="T40" fmla="*/ 2 w 26"/>
                  <a:gd name="T41" fmla="*/ 12 h 15"/>
                  <a:gd name="T42" fmla="*/ 1 w 26"/>
                  <a:gd name="T43" fmla="*/ 13 h 15"/>
                  <a:gd name="T44" fmla="*/ 0 w 26"/>
                  <a:gd name="T45" fmla="*/ 11 h 15"/>
                  <a:gd name="T46" fmla="*/ 0 w 26"/>
                  <a:gd name="T47" fmla="*/ 11 h 15"/>
                  <a:gd name="T48" fmla="*/ 1 w 26"/>
                  <a:gd name="T49" fmla="*/ 10 h 15"/>
                  <a:gd name="T50" fmla="*/ 1 w 26"/>
                  <a:gd name="T51" fmla="*/ 10 h 15"/>
                  <a:gd name="T52" fmla="*/ 18 w 26"/>
                  <a:gd name="T53" fmla="*/ 1 h 15"/>
                  <a:gd name="T54" fmla="*/ 19 w 26"/>
                  <a:gd name="T55" fmla="*/ 0 h 15"/>
                  <a:gd name="T56" fmla="*/ 19 w 26"/>
                  <a:gd name="T57" fmla="*/ 0 h 15"/>
                  <a:gd name="T58" fmla="*/ 21 w 26"/>
                  <a:gd name="T59" fmla="*/ 1 h 15"/>
                  <a:gd name="T60" fmla="*/ 21 w 26"/>
                  <a:gd name="T61" fmla="*/ 1 h 15"/>
                  <a:gd name="T62" fmla="*/ 25 w 26"/>
                  <a:gd name="T63" fmla="*/ 3 h 15"/>
                  <a:gd name="T64" fmla="*/ 26 w 26"/>
                  <a:gd name="T65" fmla="*/ 4 h 15"/>
                  <a:gd name="T66" fmla="*/ 26 w 26"/>
                  <a:gd name="T67" fmla="*/ 4 h 15"/>
                  <a:gd name="T68" fmla="*/ 25 w 26"/>
                  <a:gd name="T69" fmla="*/ 5 h 15"/>
                  <a:gd name="T70" fmla="*/ 25 w 26"/>
                  <a:gd name="T71" fmla="*/ 5 h 15"/>
                  <a:gd name="T72" fmla="*/ 8 w 26"/>
                  <a:gd name="T73" fmla="*/ 15 h 15"/>
                  <a:gd name="T74" fmla="*/ 7 w 26"/>
                  <a:gd name="T75" fmla="*/ 15 h 15"/>
                  <a:gd name="T76" fmla="*/ 7 w 26"/>
                  <a:gd name="T77" fmla="*/ 15 h 15"/>
                  <a:gd name="T78" fmla="*/ 5 w 26"/>
                  <a:gd name="T7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5">
                    <a:moveTo>
                      <a:pt x="5" y="15"/>
                    </a:moveTo>
                    <a:cubicBezTo>
                      <a:pt x="1" y="13"/>
                      <a:pt x="1" y="13"/>
                      <a:pt x="1" y="13"/>
                    </a:cubicBezTo>
                    <a:cubicBezTo>
                      <a:pt x="2" y="12"/>
                      <a:pt x="2" y="12"/>
                      <a:pt x="2" y="12"/>
                    </a:cubicBezTo>
                    <a:cubicBezTo>
                      <a:pt x="2" y="11"/>
                      <a:pt x="2" y="11"/>
                      <a:pt x="2" y="11"/>
                    </a:cubicBezTo>
                    <a:cubicBezTo>
                      <a:pt x="6" y="14"/>
                      <a:pt x="6" y="14"/>
                      <a:pt x="6" y="14"/>
                    </a:cubicBezTo>
                    <a:cubicBezTo>
                      <a:pt x="6" y="14"/>
                      <a:pt x="6" y="14"/>
                      <a:pt x="7" y="14"/>
                    </a:cubicBezTo>
                    <a:cubicBezTo>
                      <a:pt x="7" y="14"/>
                      <a:pt x="7" y="14"/>
                      <a:pt x="7" y="14"/>
                    </a:cubicBezTo>
                    <a:cubicBezTo>
                      <a:pt x="7" y="14"/>
                      <a:pt x="7" y="14"/>
                      <a:pt x="7" y="14"/>
                    </a:cubicBezTo>
                    <a:cubicBezTo>
                      <a:pt x="7" y="14"/>
                      <a:pt x="7" y="14"/>
                      <a:pt x="7" y="14"/>
                    </a:cubicBezTo>
                    <a:cubicBezTo>
                      <a:pt x="24" y="4"/>
                      <a:pt x="24" y="4"/>
                      <a:pt x="24" y="4"/>
                    </a:cubicBezTo>
                    <a:cubicBezTo>
                      <a:pt x="24" y="4"/>
                      <a:pt x="24" y="4"/>
                      <a:pt x="24" y="4"/>
                    </a:cubicBezTo>
                    <a:cubicBezTo>
                      <a:pt x="24" y="4"/>
                      <a:pt x="24" y="4"/>
                      <a:pt x="24" y="4"/>
                    </a:cubicBezTo>
                    <a:cubicBezTo>
                      <a:pt x="24" y="4"/>
                      <a:pt x="24" y="4"/>
                      <a:pt x="24" y="4"/>
                    </a:cubicBezTo>
                    <a:cubicBezTo>
                      <a:pt x="20" y="2"/>
                      <a:pt x="20" y="2"/>
                      <a:pt x="20" y="2"/>
                    </a:cubicBezTo>
                    <a:cubicBezTo>
                      <a:pt x="20" y="2"/>
                      <a:pt x="20" y="2"/>
                      <a:pt x="19" y="2"/>
                    </a:cubicBezTo>
                    <a:cubicBezTo>
                      <a:pt x="19" y="2"/>
                      <a:pt x="19" y="2"/>
                      <a:pt x="19" y="2"/>
                    </a:cubicBezTo>
                    <a:cubicBezTo>
                      <a:pt x="19" y="2"/>
                      <a:pt x="19" y="2"/>
                      <a:pt x="19" y="2"/>
                    </a:cubicBezTo>
                    <a:cubicBezTo>
                      <a:pt x="19" y="2"/>
                      <a:pt x="19" y="2"/>
                      <a:pt x="19" y="2"/>
                    </a:cubicBezTo>
                    <a:cubicBezTo>
                      <a:pt x="2" y="11"/>
                      <a:pt x="2" y="11"/>
                      <a:pt x="2" y="11"/>
                    </a:cubicBezTo>
                    <a:cubicBezTo>
                      <a:pt x="2" y="11"/>
                      <a:pt x="2" y="11"/>
                      <a:pt x="2" y="11"/>
                    </a:cubicBezTo>
                    <a:cubicBezTo>
                      <a:pt x="2" y="12"/>
                      <a:pt x="2" y="12"/>
                      <a:pt x="2" y="12"/>
                    </a:cubicBezTo>
                    <a:cubicBezTo>
                      <a:pt x="1" y="13"/>
                      <a:pt x="1" y="13"/>
                      <a:pt x="1" y="13"/>
                    </a:cubicBezTo>
                    <a:cubicBezTo>
                      <a:pt x="1" y="12"/>
                      <a:pt x="0" y="12"/>
                      <a:pt x="0" y="11"/>
                    </a:cubicBezTo>
                    <a:cubicBezTo>
                      <a:pt x="0" y="11"/>
                      <a:pt x="0" y="11"/>
                      <a:pt x="0" y="11"/>
                    </a:cubicBezTo>
                    <a:cubicBezTo>
                      <a:pt x="0" y="11"/>
                      <a:pt x="1" y="10"/>
                      <a:pt x="1" y="10"/>
                    </a:cubicBezTo>
                    <a:cubicBezTo>
                      <a:pt x="1" y="10"/>
                      <a:pt x="1" y="10"/>
                      <a:pt x="1" y="10"/>
                    </a:cubicBezTo>
                    <a:cubicBezTo>
                      <a:pt x="18" y="1"/>
                      <a:pt x="18" y="1"/>
                      <a:pt x="18" y="1"/>
                    </a:cubicBezTo>
                    <a:cubicBezTo>
                      <a:pt x="18" y="0"/>
                      <a:pt x="19" y="0"/>
                      <a:pt x="19" y="0"/>
                    </a:cubicBezTo>
                    <a:cubicBezTo>
                      <a:pt x="19" y="0"/>
                      <a:pt x="19" y="0"/>
                      <a:pt x="19" y="0"/>
                    </a:cubicBezTo>
                    <a:cubicBezTo>
                      <a:pt x="20" y="0"/>
                      <a:pt x="20" y="0"/>
                      <a:pt x="21" y="1"/>
                    </a:cubicBezTo>
                    <a:cubicBezTo>
                      <a:pt x="21" y="1"/>
                      <a:pt x="21" y="1"/>
                      <a:pt x="21" y="1"/>
                    </a:cubicBezTo>
                    <a:cubicBezTo>
                      <a:pt x="25" y="3"/>
                      <a:pt x="25" y="3"/>
                      <a:pt x="25" y="3"/>
                    </a:cubicBezTo>
                    <a:cubicBezTo>
                      <a:pt x="25" y="3"/>
                      <a:pt x="26" y="4"/>
                      <a:pt x="26" y="4"/>
                    </a:cubicBezTo>
                    <a:cubicBezTo>
                      <a:pt x="26" y="4"/>
                      <a:pt x="26" y="4"/>
                      <a:pt x="26" y="4"/>
                    </a:cubicBezTo>
                    <a:cubicBezTo>
                      <a:pt x="26" y="5"/>
                      <a:pt x="25" y="5"/>
                      <a:pt x="25" y="5"/>
                    </a:cubicBezTo>
                    <a:cubicBezTo>
                      <a:pt x="25" y="5"/>
                      <a:pt x="25" y="5"/>
                      <a:pt x="25" y="5"/>
                    </a:cubicBezTo>
                    <a:cubicBezTo>
                      <a:pt x="8" y="15"/>
                      <a:pt x="8" y="15"/>
                      <a:pt x="8" y="15"/>
                    </a:cubicBezTo>
                    <a:cubicBezTo>
                      <a:pt x="8" y="15"/>
                      <a:pt x="7" y="15"/>
                      <a:pt x="7" y="15"/>
                    </a:cubicBezTo>
                    <a:cubicBezTo>
                      <a:pt x="7" y="15"/>
                      <a:pt x="7" y="15"/>
                      <a:pt x="7" y="15"/>
                    </a:cubicBezTo>
                    <a:cubicBezTo>
                      <a:pt x="6" y="15"/>
                      <a:pt x="6" y="15"/>
                      <a:pt x="5"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09" name="Freeform 1121">
                <a:extLst>
                  <a:ext uri="{FF2B5EF4-FFF2-40B4-BE49-F238E27FC236}">
                    <a16:creationId xmlns:a16="http://schemas.microsoft.com/office/drawing/2014/main" id="{0BE639C1-04A1-4508-B47A-E96894D04A6F}"/>
                  </a:ext>
                </a:extLst>
              </p:cNvPr>
              <p:cNvSpPr>
                <a:spLocks/>
              </p:cNvSpPr>
              <p:nvPr/>
            </p:nvSpPr>
            <p:spPr bwMode="auto">
              <a:xfrm>
                <a:off x="1174" y="833"/>
                <a:ext cx="202" cy="214"/>
              </a:xfrm>
              <a:custGeom>
                <a:avLst/>
                <a:gdLst>
                  <a:gd name="T0" fmla="*/ 41 w 202"/>
                  <a:gd name="T1" fmla="*/ 214 h 214"/>
                  <a:gd name="T2" fmla="*/ 202 w 202"/>
                  <a:gd name="T3" fmla="*/ 122 h 214"/>
                  <a:gd name="T4" fmla="*/ 160 w 202"/>
                  <a:gd name="T5" fmla="*/ 0 h 214"/>
                  <a:gd name="T6" fmla="*/ 0 w 202"/>
                  <a:gd name="T7" fmla="*/ 94 h 214"/>
                  <a:gd name="T8" fmla="*/ 41 w 202"/>
                  <a:gd name="T9" fmla="*/ 214 h 214"/>
                </a:gdLst>
                <a:ahLst/>
                <a:cxnLst>
                  <a:cxn ang="0">
                    <a:pos x="T0" y="T1"/>
                  </a:cxn>
                  <a:cxn ang="0">
                    <a:pos x="T2" y="T3"/>
                  </a:cxn>
                  <a:cxn ang="0">
                    <a:pos x="T4" y="T5"/>
                  </a:cxn>
                  <a:cxn ang="0">
                    <a:pos x="T6" y="T7"/>
                  </a:cxn>
                  <a:cxn ang="0">
                    <a:pos x="T8" y="T9"/>
                  </a:cxn>
                </a:cxnLst>
                <a:rect l="0" t="0" r="r" b="b"/>
                <a:pathLst>
                  <a:path w="202" h="214">
                    <a:moveTo>
                      <a:pt x="41" y="214"/>
                    </a:moveTo>
                    <a:lnTo>
                      <a:pt x="202" y="122"/>
                    </a:lnTo>
                    <a:lnTo>
                      <a:pt x="160" y="0"/>
                    </a:lnTo>
                    <a:lnTo>
                      <a:pt x="0" y="94"/>
                    </a:lnTo>
                    <a:lnTo>
                      <a:pt x="41" y="214"/>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0" name="Freeform 1122">
                <a:extLst>
                  <a:ext uri="{FF2B5EF4-FFF2-40B4-BE49-F238E27FC236}">
                    <a16:creationId xmlns:a16="http://schemas.microsoft.com/office/drawing/2014/main" id="{EE4FB611-FE10-42E1-ADED-8FA41F4AC305}"/>
                  </a:ext>
                </a:extLst>
              </p:cNvPr>
              <p:cNvSpPr>
                <a:spLocks/>
              </p:cNvSpPr>
              <p:nvPr/>
            </p:nvSpPr>
            <p:spPr bwMode="auto">
              <a:xfrm>
                <a:off x="1213" y="953"/>
                <a:ext cx="165" cy="97"/>
              </a:xfrm>
              <a:custGeom>
                <a:avLst/>
                <a:gdLst>
                  <a:gd name="T0" fmla="*/ 1 w 116"/>
                  <a:gd name="T1" fmla="*/ 67 h 68"/>
                  <a:gd name="T2" fmla="*/ 1 w 116"/>
                  <a:gd name="T3" fmla="*/ 65 h 68"/>
                  <a:gd name="T4" fmla="*/ 1 w 116"/>
                  <a:gd name="T5" fmla="*/ 65 h 68"/>
                  <a:gd name="T6" fmla="*/ 114 w 116"/>
                  <a:gd name="T7" fmla="*/ 0 h 68"/>
                  <a:gd name="T8" fmla="*/ 115 w 116"/>
                  <a:gd name="T9" fmla="*/ 0 h 68"/>
                  <a:gd name="T10" fmla="*/ 115 w 116"/>
                  <a:gd name="T11" fmla="*/ 0 h 68"/>
                  <a:gd name="T12" fmla="*/ 115 w 116"/>
                  <a:gd name="T13" fmla="*/ 2 h 68"/>
                  <a:gd name="T14" fmla="*/ 115 w 116"/>
                  <a:gd name="T15" fmla="*/ 2 h 68"/>
                  <a:gd name="T16" fmla="*/ 2 w 116"/>
                  <a:gd name="T17" fmla="*/ 67 h 68"/>
                  <a:gd name="T18" fmla="*/ 2 w 116"/>
                  <a:gd name="T19" fmla="*/ 68 h 68"/>
                  <a:gd name="T20" fmla="*/ 2 w 116"/>
                  <a:gd name="T21" fmla="*/ 68 h 68"/>
                  <a:gd name="T22" fmla="*/ 1 w 116"/>
                  <a:gd name="T23"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68">
                    <a:moveTo>
                      <a:pt x="1" y="67"/>
                    </a:moveTo>
                    <a:cubicBezTo>
                      <a:pt x="0" y="66"/>
                      <a:pt x="1" y="66"/>
                      <a:pt x="1" y="65"/>
                    </a:cubicBezTo>
                    <a:cubicBezTo>
                      <a:pt x="1" y="65"/>
                      <a:pt x="1" y="65"/>
                      <a:pt x="1" y="65"/>
                    </a:cubicBezTo>
                    <a:cubicBezTo>
                      <a:pt x="114" y="0"/>
                      <a:pt x="114" y="0"/>
                      <a:pt x="114" y="0"/>
                    </a:cubicBezTo>
                    <a:cubicBezTo>
                      <a:pt x="114" y="0"/>
                      <a:pt x="115" y="0"/>
                      <a:pt x="115" y="0"/>
                    </a:cubicBezTo>
                    <a:cubicBezTo>
                      <a:pt x="115" y="0"/>
                      <a:pt x="115" y="0"/>
                      <a:pt x="115" y="0"/>
                    </a:cubicBezTo>
                    <a:cubicBezTo>
                      <a:pt x="116" y="1"/>
                      <a:pt x="115" y="2"/>
                      <a:pt x="115" y="2"/>
                    </a:cubicBezTo>
                    <a:cubicBezTo>
                      <a:pt x="115" y="2"/>
                      <a:pt x="115" y="2"/>
                      <a:pt x="115" y="2"/>
                    </a:cubicBezTo>
                    <a:cubicBezTo>
                      <a:pt x="2" y="67"/>
                      <a:pt x="2" y="67"/>
                      <a:pt x="2" y="67"/>
                    </a:cubicBezTo>
                    <a:cubicBezTo>
                      <a:pt x="2" y="68"/>
                      <a:pt x="2" y="68"/>
                      <a:pt x="2" y="68"/>
                    </a:cubicBezTo>
                    <a:cubicBezTo>
                      <a:pt x="2" y="68"/>
                      <a:pt x="2" y="68"/>
                      <a:pt x="2" y="68"/>
                    </a:cubicBezTo>
                    <a:cubicBezTo>
                      <a:pt x="1" y="68"/>
                      <a:pt x="1" y="67"/>
                      <a:pt x="1" y="67"/>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1" name="Freeform 1123">
                <a:extLst>
                  <a:ext uri="{FF2B5EF4-FFF2-40B4-BE49-F238E27FC236}">
                    <a16:creationId xmlns:a16="http://schemas.microsoft.com/office/drawing/2014/main" id="{6594A4B6-22CA-43C6-A62B-F83B7D38C8A7}"/>
                  </a:ext>
                </a:extLst>
              </p:cNvPr>
              <p:cNvSpPr>
                <a:spLocks/>
              </p:cNvSpPr>
              <p:nvPr/>
            </p:nvSpPr>
            <p:spPr bwMode="auto">
              <a:xfrm>
                <a:off x="1164" y="925"/>
                <a:ext cx="51" cy="122"/>
              </a:xfrm>
              <a:custGeom>
                <a:avLst/>
                <a:gdLst>
                  <a:gd name="T0" fmla="*/ 10 w 51"/>
                  <a:gd name="T1" fmla="*/ 2 h 122"/>
                  <a:gd name="T2" fmla="*/ 0 w 51"/>
                  <a:gd name="T3" fmla="*/ 0 h 122"/>
                  <a:gd name="T4" fmla="*/ 41 w 51"/>
                  <a:gd name="T5" fmla="*/ 122 h 122"/>
                  <a:gd name="T6" fmla="*/ 51 w 51"/>
                  <a:gd name="T7" fmla="*/ 122 h 122"/>
                  <a:gd name="T8" fmla="*/ 10 w 51"/>
                  <a:gd name="T9" fmla="*/ 2 h 122"/>
                </a:gdLst>
                <a:ahLst/>
                <a:cxnLst>
                  <a:cxn ang="0">
                    <a:pos x="T0" y="T1"/>
                  </a:cxn>
                  <a:cxn ang="0">
                    <a:pos x="T2" y="T3"/>
                  </a:cxn>
                  <a:cxn ang="0">
                    <a:pos x="T4" y="T5"/>
                  </a:cxn>
                  <a:cxn ang="0">
                    <a:pos x="T6" y="T7"/>
                  </a:cxn>
                  <a:cxn ang="0">
                    <a:pos x="T8" y="T9"/>
                  </a:cxn>
                </a:cxnLst>
                <a:rect l="0" t="0" r="r" b="b"/>
                <a:pathLst>
                  <a:path w="51" h="122">
                    <a:moveTo>
                      <a:pt x="10" y="2"/>
                    </a:moveTo>
                    <a:lnTo>
                      <a:pt x="0" y="0"/>
                    </a:lnTo>
                    <a:lnTo>
                      <a:pt x="41" y="122"/>
                    </a:lnTo>
                    <a:lnTo>
                      <a:pt x="51" y="122"/>
                    </a:lnTo>
                    <a:lnTo>
                      <a:pt x="10" y="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2" name="Freeform 1124">
                <a:extLst>
                  <a:ext uri="{FF2B5EF4-FFF2-40B4-BE49-F238E27FC236}">
                    <a16:creationId xmlns:a16="http://schemas.microsoft.com/office/drawing/2014/main" id="{7B646451-84E7-4212-8FB2-388584054E75}"/>
                  </a:ext>
                </a:extLst>
              </p:cNvPr>
              <p:cNvSpPr>
                <a:spLocks/>
              </p:cNvSpPr>
              <p:nvPr/>
            </p:nvSpPr>
            <p:spPr bwMode="auto">
              <a:xfrm>
                <a:off x="1164" y="833"/>
                <a:ext cx="170" cy="94"/>
              </a:xfrm>
              <a:custGeom>
                <a:avLst/>
                <a:gdLst>
                  <a:gd name="T0" fmla="*/ 10 w 170"/>
                  <a:gd name="T1" fmla="*/ 94 h 94"/>
                  <a:gd name="T2" fmla="*/ 0 w 170"/>
                  <a:gd name="T3" fmla="*/ 92 h 94"/>
                  <a:gd name="T4" fmla="*/ 160 w 170"/>
                  <a:gd name="T5" fmla="*/ 0 h 94"/>
                  <a:gd name="T6" fmla="*/ 170 w 170"/>
                  <a:gd name="T7" fmla="*/ 0 h 94"/>
                  <a:gd name="T8" fmla="*/ 10 w 170"/>
                  <a:gd name="T9" fmla="*/ 94 h 94"/>
                </a:gdLst>
                <a:ahLst/>
                <a:cxnLst>
                  <a:cxn ang="0">
                    <a:pos x="T0" y="T1"/>
                  </a:cxn>
                  <a:cxn ang="0">
                    <a:pos x="T2" y="T3"/>
                  </a:cxn>
                  <a:cxn ang="0">
                    <a:pos x="T4" y="T5"/>
                  </a:cxn>
                  <a:cxn ang="0">
                    <a:pos x="T6" y="T7"/>
                  </a:cxn>
                  <a:cxn ang="0">
                    <a:pos x="T8" y="T9"/>
                  </a:cxn>
                </a:cxnLst>
                <a:rect l="0" t="0" r="r" b="b"/>
                <a:pathLst>
                  <a:path w="170" h="94">
                    <a:moveTo>
                      <a:pt x="10" y="94"/>
                    </a:moveTo>
                    <a:lnTo>
                      <a:pt x="0" y="92"/>
                    </a:lnTo>
                    <a:lnTo>
                      <a:pt x="160" y="0"/>
                    </a:lnTo>
                    <a:lnTo>
                      <a:pt x="170" y="0"/>
                    </a:lnTo>
                    <a:lnTo>
                      <a:pt x="10" y="94"/>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3" name="Freeform 1125">
                <a:extLst>
                  <a:ext uri="{FF2B5EF4-FFF2-40B4-BE49-F238E27FC236}">
                    <a16:creationId xmlns:a16="http://schemas.microsoft.com/office/drawing/2014/main" id="{7B1DBBC7-A721-4555-904A-17B29D60E2DE}"/>
                  </a:ext>
                </a:extLst>
              </p:cNvPr>
              <p:cNvSpPr>
                <a:spLocks/>
              </p:cNvSpPr>
              <p:nvPr/>
            </p:nvSpPr>
            <p:spPr bwMode="auto">
              <a:xfrm>
                <a:off x="1443" y="1007"/>
                <a:ext cx="14" cy="9"/>
              </a:xfrm>
              <a:custGeom>
                <a:avLst/>
                <a:gdLst>
                  <a:gd name="T0" fmla="*/ 1 w 10"/>
                  <a:gd name="T1" fmla="*/ 5 h 6"/>
                  <a:gd name="T2" fmla="*/ 1 w 10"/>
                  <a:gd name="T3" fmla="*/ 1 h 6"/>
                  <a:gd name="T4" fmla="*/ 8 w 10"/>
                  <a:gd name="T5" fmla="*/ 1 h 6"/>
                  <a:gd name="T6" fmla="*/ 8 w 10"/>
                  <a:gd name="T7" fmla="*/ 5 h 6"/>
                  <a:gd name="T8" fmla="*/ 1 w 10"/>
                  <a:gd name="T9" fmla="*/ 5 h 6"/>
                </a:gdLst>
                <a:ahLst/>
                <a:cxnLst>
                  <a:cxn ang="0">
                    <a:pos x="T0" y="T1"/>
                  </a:cxn>
                  <a:cxn ang="0">
                    <a:pos x="T2" y="T3"/>
                  </a:cxn>
                  <a:cxn ang="0">
                    <a:pos x="T4" y="T5"/>
                  </a:cxn>
                  <a:cxn ang="0">
                    <a:pos x="T6" y="T7"/>
                  </a:cxn>
                  <a:cxn ang="0">
                    <a:pos x="T8" y="T9"/>
                  </a:cxn>
                </a:cxnLst>
                <a:rect l="0" t="0" r="r" b="b"/>
                <a:pathLst>
                  <a:path w="10" h="6">
                    <a:moveTo>
                      <a:pt x="1" y="5"/>
                    </a:moveTo>
                    <a:cubicBezTo>
                      <a:pt x="0" y="4"/>
                      <a:pt x="0" y="2"/>
                      <a:pt x="1" y="1"/>
                    </a:cubicBezTo>
                    <a:cubicBezTo>
                      <a:pt x="3" y="0"/>
                      <a:pt x="6" y="0"/>
                      <a:pt x="8" y="1"/>
                    </a:cubicBezTo>
                    <a:cubicBezTo>
                      <a:pt x="9" y="2"/>
                      <a:pt x="10" y="4"/>
                      <a:pt x="8" y="5"/>
                    </a:cubicBezTo>
                    <a:cubicBezTo>
                      <a:pt x="6" y="6"/>
                      <a:pt x="3" y="6"/>
                      <a:pt x="1" y="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4" name="Freeform 1126">
                <a:extLst>
                  <a:ext uri="{FF2B5EF4-FFF2-40B4-BE49-F238E27FC236}">
                    <a16:creationId xmlns:a16="http://schemas.microsoft.com/office/drawing/2014/main" id="{A730322E-C37E-4706-B156-78E21A02BF48}"/>
                  </a:ext>
                </a:extLst>
              </p:cNvPr>
              <p:cNvSpPr>
                <a:spLocks/>
              </p:cNvSpPr>
              <p:nvPr/>
            </p:nvSpPr>
            <p:spPr bwMode="auto">
              <a:xfrm>
                <a:off x="1249" y="1014"/>
                <a:ext cx="20" cy="15"/>
              </a:xfrm>
              <a:custGeom>
                <a:avLst/>
                <a:gdLst>
                  <a:gd name="T0" fmla="*/ 0 w 20"/>
                  <a:gd name="T1" fmla="*/ 10 h 15"/>
                  <a:gd name="T2" fmla="*/ 3 w 20"/>
                  <a:gd name="T3" fmla="*/ 12 h 15"/>
                  <a:gd name="T4" fmla="*/ 3 w 20"/>
                  <a:gd name="T5" fmla="*/ 15 h 15"/>
                  <a:gd name="T6" fmla="*/ 20 w 20"/>
                  <a:gd name="T7" fmla="*/ 5 h 15"/>
                  <a:gd name="T8" fmla="*/ 20 w 20"/>
                  <a:gd name="T9" fmla="*/ 2 h 15"/>
                  <a:gd name="T10" fmla="*/ 15 w 20"/>
                  <a:gd name="T11" fmla="*/ 0 h 15"/>
                  <a:gd name="T12" fmla="*/ 0 w 20"/>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0" y="10"/>
                    </a:moveTo>
                    <a:lnTo>
                      <a:pt x="3" y="12"/>
                    </a:lnTo>
                    <a:lnTo>
                      <a:pt x="3" y="15"/>
                    </a:lnTo>
                    <a:lnTo>
                      <a:pt x="20" y="5"/>
                    </a:lnTo>
                    <a:lnTo>
                      <a:pt x="20" y="2"/>
                    </a:lnTo>
                    <a:lnTo>
                      <a:pt x="15"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5" name="Freeform 1127">
                <a:extLst>
                  <a:ext uri="{FF2B5EF4-FFF2-40B4-BE49-F238E27FC236}">
                    <a16:creationId xmlns:a16="http://schemas.microsoft.com/office/drawing/2014/main" id="{8FB63B37-551F-4C16-9C6A-8D76187119B1}"/>
                  </a:ext>
                </a:extLst>
              </p:cNvPr>
              <p:cNvSpPr>
                <a:spLocks/>
              </p:cNvSpPr>
              <p:nvPr/>
            </p:nvSpPr>
            <p:spPr bwMode="auto">
              <a:xfrm>
                <a:off x="1329" y="969"/>
                <a:ext cx="20" cy="14"/>
              </a:xfrm>
              <a:custGeom>
                <a:avLst/>
                <a:gdLst>
                  <a:gd name="T0" fmla="*/ 0 w 20"/>
                  <a:gd name="T1" fmla="*/ 10 h 14"/>
                  <a:gd name="T2" fmla="*/ 3 w 20"/>
                  <a:gd name="T3" fmla="*/ 11 h 14"/>
                  <a:gd name="T4" fmla="*/ 3 w 20"/>
                  <a:gd name="T5" fmla="*/ 14 h 14"/>
                  <a:gd name="T6" fmla="*/ 20 w 20"/>
                  <a:gd name="T7" fmla="*/ 4 h 14"/>
                  <a:gd name="T8" fmla="*/ 20 w 20"/>
                  <a:gd name="T9" fmla="*/ 1 h 14"/>
                  <a:gd name="T10" fmla="*/ 16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lnTo>
                      <a:pt x="3" y="11"/>
                    </a:lnTo>
                    <a:lnTo>
                      <a:pt x="3" y="14"/>
                    </a:lnTo>
                    <a:lnTo>
                      <a:pt x="20" y="4"/>
                    </a:lnTo>
                    <a:lnTo>
                      <a:pt x="20" y="1"/>
                    </a:lnTo>
                    <a:lnTo>
                      <a:pt x="16"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6" name="Freeform 1128">
                <a:extLst>
                  <a:ext uri="{FF2B5EF4-FFF2-40B4-BE49-F238E27FC236}">
                    <a16:creationId xmlns:a16="http://schemas.microsoft.com/office/drawing/2014/main" id="{7E43E70F-7AE7-4379-8FB4-03CF6B92B40B}"/>
                  </a:ext>
                </a:extLst>
              </p:cNvPr>
              <p:cNvSpPr>
                <a:spLocks/>
              </p:cNvSpPr>
              <p:nvPr/>
            </p:nvSpPr>
            <p:spPr bwMode="auto">
              <a:xfrm>
                <a:off x="1252" y="884"/>
                <a:ext cx="9" cy="7"/>
              </a:xfrm>
              <a:custGeom>
                <a:avLst/>
                <a:gdLst>
                  <a:gd name="T0" fmla="*/ 1 w 7"/>
                  <a:gd name="T1" fmla="*/ 4 h 5"/>
                  <a:gd name="T2" fmla="*/ 4 w 7"/>
                  <a:gd name="T3" fmla="*/ 4 h 5"/>
                  <a:gd name="T4" fmla="*/ 7 w 7"/>
                  <a:gd name="T5" fmla="*/ 1 h 5"/>
                  <a:gd name="T6" fmla="*/ 3 w 7"/>
                  <a:gd name="T7" fmla="*/ 1 h 5"/>
                  <a:gd name="T8" fmla="*/ 1 w 7"/>
                  <a:gd name="T9" fmla="*/ 4 h 5"/>
                </a:gdLst>
                <a:ahLst/>
                <a:cxnLst>
                  <a:cxn ang="0">
                    <a:pos x="T0" y="T1"/>
                  </a:cxn>
                  <a:cxn ang="0">
                    <a:pos x="T2" y="T3"/>
                  </a:cxn>
                  <a:cxn ang="0">
                    <a:pos x="T4" y="T5"/>
                  </a:cxn>
                  <a:cxn ang="0">
                    <a:pos x="T6" y="T7"/>
                  </a:cxn>
                  <a:cxn ang="0">
                    <a:pos x="T8" y="T9"/>
                  </a:cxn>
                </a:cxnLst>
                <a:rect l="0" t="0" r="r" b="b"/>
                <a:pathLst>
                  <a:path w="7" h="5">
                    <a:moveTo>
                      <a:pt x="1" y="4"/>
                    </a:moveTo>
                    <a:cubicBezTo>
                      <a:pt x="1" y="5"/>
                      <a:pt x="3" y="5"/>
                      <a:pt x="4" y="4"/>
                    </a:cubicBezTo>
                    <a:cubicBezTo>
                      <a:pt x="6" y="3"/>
                      <a:pt x="7" y="2"/>
                      <a:pt x="7" y="1"/>
                    </a:cubicBezTo>
                    <a:cubicBezTo>
                      <a:pt x="7" y="0"/>
                      <a:pt x="5" y="0"/>
                      <a:pt x="3" y="1"/>
                    </a:cubicBezTo>
                    <a:cubicBezTo>
                      <a:pt x="2" y="2"/>
                      <a:pt x="0" y="3"/>
                      <a:pt x="1" y="4"/>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7" name="Freeform 1129">
                <a:extLst>
                  <a:ext uri="{FF2B5EF4-FFF2-40B4-BE49-F238E27FC236}">
                    <a16:creationId xmlns:a16="http://schemas.microsoft.com/office/drawing/2014/main" id="{99FC9E1B-BBAD-4F21-8A19-84115443FCB1}"/>
                  </a:ext>
                </a:extLst>
              </p:cNvPr>
              <p:cNvSpPr>
                <a:spLocks/>
              </p:cNvSpPr>
              <p:nvPr/>
            </p:nvSpPr>
            <p:spPr bwMode="auto">
              <a:xfrm>
                <a:off x="1249" y="881"/>
                <a:ext cx="12" cy="10"/>
              </a:xfrm>
              <a:custGeom>
                <a:avLst/>
                <a:gdLst>
                  <a:gd name="T0" fmla="*/ 0 w 9"/>
                  <a:gd name="T1" fmla="*/ 6 h 7"/>
                  <a:gd name="T2" fmla="*/ 5 w 9"/>
                  <a:gd name="T3" fmla="*/ 5 h 7"/>
                  <a:gd name="T4" fmla="*/ 9 w 9"/>
                  <a:gd name="T5" fmla="*/ 1 h 7"/>
                  <a:gd name="T6" fmla="*/ 4 w 9"/>
                  <a:gd name="T7" fmla="*/ 2 h 7"/>
                  <a:gd name="T8" fmla="*/ 0 w 9"/>
                  <a:gd name="T9" fmla="*/ 6 h 7"/>
                </a:gdLst>
                <a:ahLst/>
                <a:cxnLst>
                  <a:cxn ang="0">
                    <a:pos x="T0" y="T1"/>
                  </a:cxn>
                  <a:cxn ang="0">
                    <a:pos x="T2" y="T3"/>
                  </a:cxn>
                  <a:cxn ang="0">
                    <a:pos x="T4" y="T5"/>
                  </a:cxn>
                  <a:cxn ang="0">
                    <a:pos x="T6" y="T7"/>
                  </a:cxn>
                  <a:cxn ang="0">
                    <a:pos x="T8" y="T9"/>
                  </a:cxn>
                </a:cxnLst>
                <a:rect l="0" t="0" r="r" b="b"/>
                <a:pathLst>
                  <a:path w="9" h="7">
                    <a:moveTo>
                      <a:pt x="0" y="6"/>
                    </a:moveTo>
                    <a:cubicBezTo>
                      <a:pt x="0" y="7"/>
                      <a:pt x="3" y="7"/>
                      <a:pt x="5" y="5"/>
                    </a:cubicBezTo>
                    <a:cubicBezTo>
                      <a:pt x="7" y="4"/>
                      <a:pt x="9" y="2"/>
                      <a:pt x="9" y="1"/>
                    </a:cubicBezTo>
                    <a:cubicBezTo>
                      <a:pt x="9" y="0"/>
                      <a:pt x="6" y="1"/>
                      <a:pt x="4" y="2"/>
                    </a:cubicBezTo>
                    <a:cubicBezTo>
                      <a:pt x="2" y="3"/>
                      <a:pt x="0" y="5"/>
                      <a:pt x="0" y="6"/>
                    </a:cubicBezTo>
                    <a:close/>
                  </a:path>
                </a:pathLst>
              </a:custGeom>
              <a:solidFill>
                <a:srgbClr val="32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8" name="Freeform 1130">
                <a:extLst>
                  <a:ext uri="{FF2B5EF4-FFF2-40B4-BE49-F238E27FC236}">
                    <a16:creationId xmlns:a16="http://schemas.microsoft.com/office/drawing/2014/main" id="{0F20B8F6-CB38-4DF3-B6BC-CFF71A583F33}"/>
                  </a:ext>
                </a:extLst>
              </p:cNvPr>
              <p:cNvSpPr>
                <a:spLocks/>
              </p:cNvSpPr>
              <p:nvPr/>
            </p:nvSpPr>
            <p:spPr bwMode="auto">
              <a:xfrm>
                <a:off x="1257" y="883"/>
                <a:ext cx="6" cy="4"/>
              </a:xfrm>
              <a:custGeom>
                <a:avLst/>
                <a:gdLst>
                  <a:gd name="T0" fmla="*/ 6 w 6"/>
                  <a:gd name="T1" fmla="*/ 4 h 4"/>
                  <a:gd name="T2" fmla="*/ 2 w 6"/>
                  <a:gd name="T3" fmla="*/ 4 h 4"/>
                  <a:gd name="T4" fmla="*/ 0 w 6"/>
                  <a:gd name="T5" fmla="*/ 0 h 4"/>
                  <a:gd name="T6" fmla="*/ 4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2" y="4"/>
                    </a:lnTo>
                    <a:lnTo>
                      <a:pt x="0" y="0"/>
                    </a:lnTo>
                    <a:lnTo>
                      <a:pt x="4" y="0"/>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19" name="Freeform 1131">
                <a:extLst>
                  <a:ext uri="{FF2B5EF4-FFF2-40B4-BE49-F238E27FC236}">
                    <a16:creationId xmlns:a16="http://schemas.microsoft.com/office/drawing/2014/main" id="{994548E1-90C6-4385-BEF5-31D166F12FBA}"/>
                  </a:ext>
                </a:extLst>
              </p:cNvPr>
              <p:cNvSpPr>
                <a:spLocks/>
              </p:cNvSpPr>
              <p:nvPr/>
            </p:nvSpPr>
            <p:spPr bwMode="auto">
              <a:xfrm>
                <a:off x="1321" y="846"/>
                <a:ext cx="4" cy="8"/>
              </a:xfrm>
              <a:custGeom>
                <a:avLst/>
                <a:gdLst>
                  <a:gd name="T0" fmla="*/ 3 w 4"/>
                  <a:gd name="T1" fmla="*/ 8 h 8"/>
                  <a:gd name="T2" fmla="*/ 4 w 4"/>
                  <a:gd name="T3" fmla="*/ 7 h 8"/>
                  <a:gd name="T4" fmla="*/ 1 w 4"/>
                  <a:gd name="T5" fmla="*/ 0 h 8"/>
                  <a:gd name="T6" fmla="*/ 0 w 4"/>
                  <a:gd name="T7" fmla="*/ 1 h 8"/>
                  <a:gd name="T8" fmla="*/ 3 w 4"/>
                  <a:gd name="T9" fmla="*/ 8 h 8"/>
                </a:gdLst>
                <a:ahLst/>
                <a:cxnLst>
                  <a:cxn ang="0">
                    <a:pos x="T0" y="T1"/>
                  </a:cxn>
                  <a:cxn ang="0">
                    <a:pos x="T2" y="T3"/>
                  </a:cxn>
                  <a:cxn ang="0">
                    <a:pos x="T4" y="T5"/>
                  </a:cxn>
                  <a:cxn ang="0">
                    <a:pos x="T6" y="T7"/>
                  </a:cxn>
                  <a:cxn ang="0">
                    <a:pos x="T8" y="T9"/>
                  </a:cxn>
                </a:cxnLst>
                <a:rect l="0" t="0" r="r" b="b"/>
                <a:pathLst>
                  <a:path w="4" h="8">
                    <a:moveTo>
                      <a:pt x="3" y="8"/>
                    </a:moveTo>
                    <a:lnTo>
                      <a:pt x="4" y="7"/>
                    </a:lnTo>
                    <a:lnTo>
                      <a:pt x="1"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0" name="Freeform 1132">
                <a:extLst>
                  <a:ext uri="{FF2B5EF4-FFF2-40B4-BE49-F238E27FC236}">
                    <a16:creationId xmlns:a16="http://schemas.microsoft.com/office/drawing/2014/main" id="{EA08E71D-3916-4E8B-854E-FE1FEDC5DACB}"/>
                  </a:ext>
                </a:extLst>
              </p:cNvPr>
              <p:cNvSpPr>
                <a:spLocks/>
              </p:cNvSpPr>
              <p:nvPr/>
            </p:nvSpPr>
            <p:spPr bwMode="auto">
              <a:xfrm>
                <a:off x="1317" y="849"/>
                <a:ext cx="5" cy="8"/>
              </a:xfrm>
              <a:custGeom>
                <a:avLst/>
                <a:gdLst>
                  <a:gd name="T0" fmla="*/ 3 w 5"/>
                  <a:gd name="T1" fmla="*/ 8 h 8"/>
                  <a:gd name="T2" fmla="*/ 5 w 5"/>
                  <a:gd name="T3" fmla="*/ 7 h 8"/>
                  <a:gd name="T4" fmla="*/ 3 w 5"/>
                  <a:gd name="T5" fmla="*/ 0 h 8"/>
                  <a:gd name="T6" fmla="*/ 0 w 5"/>
                  <a:gd name="T7" fmla="*/ 1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lnTo>
                      <a:pt x="5" y="7"/>
                    </a:lnTo>
                    <a:lnTo>
                      <a:pt x="3"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1" name="Freeform 1133">
                <a:extLst>
                  <a:ext uri="{FF2B5EF4-FFF2-40B4-BE49-F238E27FC236}">
                    <a16:creationId xmlns:a16="http://schemas.microsoft.com/office/drawing/2014/main" id="{E89099AC-0F8C-4FFF-A937-991C8C676520}"/>
                  </a:ext>
                </a:extLst>
              </p:cNvPr>
              <p:cNvSpPr>
                <a:spLocks/>
              </p:cNvSpPr>
              <p:nvPr/>
            </p:nvSpPr>
            <p:spPr bwMode="auto">
              <a:xfrm>
                <a:off x="1314" y="850"/>
                <a:ext cx="4" cy="9"/>
              </a:xfrm>
              <a:custGeom>
                <a:avLst/>
                <a:gdLst>
                  <a:gd name="T0" fmla="*/ 3 w 4"/>
                  <a:gd name="T1" fmla="*/ 9 h 9"/>
                  <a:gd name="T2" fmla="*/ 4 w 4"/>
                  <a:gd name="T3" fmla="*/ 7 h 9"/>
                  <a:gd name="T4" fmla="*/ 1 w 4"/>
                  <a:gd name="T5" fmla="*/ 0 h 9"/>
                  <a:gd name="T6" fmla="*/ 0 w 4"/>
                  <a:gd name="T7" fmla="*/ 1 h 9"/>
                  <a:gd name="T8" fmla="*/ 3 w 4"/>
                  <a:gd name="T9" fmla="*/ 9 h 9"/>
                </a:gdLst>
                <a:ahLst/>
                <a:cxnLst>
                  <a:cxn ang="0">
                    <a:pos x="T0" y="T1"/>
                  </a:cxn>
                  <a:cxn ang="0">
                    <a:pos x="T2" y="T3"/>
                  </a:cxn>
                  <a:cxn ang="0">
                    <a:pos x="T4" y="T5"/>
                  </a:cxn>
                  <a:cxn ang="0">
                    <a:pos x="T6" y="T7"/>
                  </a:cxn>
                  <a:cxn ang="0">
                    <a:pos x="T8" y="T9"/>
                  </a:cxn>
                </a:cxnLst>
                <a:rect l="0" t="0" r="r" b="b"/>
                <a:pathLst>
                  <a:path w="4" h="9">
                    <a:moveTo>
                      <a:pt x="3" y="9"/>
                    </a:moveTo>
                    <a:lnTo>
                      <a:pt x="4" y="7"/>
                    </a:lnTo>
                    <a:lnTo>
                      <a:pt x="1"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2" name="Freeform 1134">
                <a:extLst>
                  <a:ext uri="{FF2B5EF4-FFF2-40B4-BE49-F238E27FC236}">
                    <a16:creationId xmlns:a16="http://schemas.microsoft.com/office/drawing/2014/main" id="{ED87B7A1-D109-42D4-8009-4CF3533DE0BD}"/>
                  </a:ext>
                </a:extLst>
              </p:cNvPr>
              <p:cNvSpPr>
                <a:spLocks/>
              </p:cNvSpPr>
              <p:nvPr/>
            </p:nvSpPr>
            <p:spPr bwMode="auto">
              <a:xfrm>
                <a:off x="1314" y="850"/>
                <a:ext cx="4" cy="9"/>
              </a:xfrm>
              <a:custGeom>
                <a:avLst/>
                <a:gdLst>
                  <a:gd name="T0" fmla="*/ 3 w 4"/>
                  <a:gd name="T1" fmla="*/ 9 h 9"/>
                  <a:gd name="T2" fmla="*/ 4 w 4"/>
                  <a:gd name="T3" fmla="*/ 7 h 9"/>
                  <a:gd name="T4" fmla="*/ 1 w 4"/>
                  <a:gd name="T5" fmla="*/ 0 h 9"/>
                  <a:gd name="T6" fmla="*/ 0 w 4"/>
                  <a:gd name="T7" fmla="*/ 1 h 9"/>
                  <a:gd name="T8" fmla="*/ 3 w 4"/>
                  <a:gd name="T9" fmla="*/ 9 h 9"/>
                </a:gdLst>
                <a:ahLst/>
                <a:cxnLst>
                  <a:cxn ang="0">
                    <a:pos x="T0" y="T1"/>
                  </a:cxn>
                  <a:cxn ang="0">
                    <a:pos x="T2" y="T3"/>
                  </a:cxn>
                  <a:cxn ang="0">
                    <a:pos x="T4" y="T5"/>
                  </a:cxn>
                  <a:cxn ang="0">
                    <a:pos x="T6" y="T7"/>
                  </a:cxn>
                  <a:cxn ang="0">
                    <a:pos x="T8" y="T9"/>
                  </a:cxn>
                </a:cxnLst>
                <a:rect l="0" t="0" r="r" b="b"/>
                <a:pathLst>
                  <a:path w="4" h="9">
                    <a:moveTo>
                      <a:pt x="3" y="9"/>
                    </a:moveTo>
                    <a:lnTo>
                      <a:pt x="4" y="7"/>
                    </a:lnTo>
                    <a:lnTo>
                      <a:pt x="1"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3" name="Freeform 1135">
                <a:extLst>
                  <a:ext uri="{FF2B5EF4-FFF2-40B4-BE49-F238E27FC236}">
                    <a16:creationId xmlns:a16="http://schemas.microsoft.com/office/drawing/2014/main" id="{DDC86F63-4CB7-410E-A1F1-AD22185E7A52}"/>
                  </a:ext>
                </a:extLst>
              </p:cNvPr>
              <p:cNvSpPr>
                <a:spLocks/>
              </p:cNvSpPr>
              <p:nvPr/>
            </p:nvSpPr>
            <p:spPr bwMode="auto">
              <a:xfrm>
                <a:off x="1196" y="918"/>
                <a:ext cx="4" cy="9"/>
              </a:xfrm>
              <a:custGeom>
                <a:avLst/>
                <a:gdLst>
                  <a:gd name="T0" fmla="*/ 2 w 4"/>
                  <a:gd name="T1" fmla="*/ 9 h 9"/>
                  <a:gd name="T2" fmla="*/ 4 w 4"/>
                  <a:gd name="T3" fmla="*/ 7 h 9"/>
                  <a:gd name="T4" fmla="*/ 2 w 4"/>
                  <a:gd name="T5" fmla="*/ 0 h 9"/>
                  <a:gd name="T6" fmla="*/ 0 w 4"/>
                  <a:gd name="T7" fmla="*/ 1 h 9"/>
                  <a:gd name="T8" fmla="*/ 2 w 4"/>
                  <a:gd name="T9" fmla="*/ 9 h 9"/>
                </a:gdLst>
                <a:ahLst/>
                <a:cxnLst>
                  <a:cxn ang="0">
                    <a:pos x="T0" y="T1"/>
                  </a:cxn>
                  <a:cxn ang="0">
                    <a:pos x="T2" y="T3"/>
                  </a:cxn>
                  <a:cxn ang="0">
                    <a:pos x="T4" y="T5"/>
                  </a:cxn>
                  <a:cxn ang="0">
                    <a:pos x="T6" y="T7"/>
                  </a:cxn>
                  <a:cxn ang="0">
                    <a:pos x="T8" y="T9"/>
                  </a:cxn>
                </a:cxnLst>
                <a:rect l="0" t="0" r="r" b="b"/>
                <a:pathLst>
                  <a:path w="4" h="9">
                    <a:moveTo>
                      <a:pt x="2" y="9"/>
                    </a:moveTo>
                    <a:lnTo>
                      <a:pt x="4" y="7"/>
                    </a:lnTo>
                    <a:lnTo>
                      <a:pt x="2" y="0"/>
                    </a:lnTo>
                    <a:lnTo>
                      <a:pt x="0" y="1"/>
                    </a:lnTo>
                    <a:lnTo>
                      <a:pt x="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4" name="Freeform 1136">
                <a:extLst>
                  <a:ext uri="{FF2B5EF4-FFF2-40B4-BE49-F238E27FC236}">
                    <a16:creationId xmlns:a16="http://schemas.microsoft.com/office/drawing/2014/main" id="{A1324259-1F09-4B8E-821C-84F3244A70F4}"/>
                  </a:ext>
                </a:extLst>
              </p:cNvPr>
              <p:cNvSpPr>
                <a:spLocks/>
              </p:cNvSpPr>
              <p:nvPr/>
            </p:nvSpPr>
            <p:spPr bwMode="auto">
              <a:xfrm>
                <a:off x="1192" y="921"/>
                <a:ext cx="4" cy="8"/>
              </a:xfrm>
              <a:custGeom>
                <a:avLst/>
                <a:gdLst>
                  <a:gd name="T0" fmla="*/ 3 w 4"/>
                  <a:gd name="T1" fmla="*/ 8 h 8"/>
                  <a:gd name="T2" fmla="*/ 4 w 4"/>
                  <a:gd name="T3" fmla="*/ 7 h 8"/>
                  <a:gd name="T4" fmla="*/ 3 w 4"/>
                  <a:gd name="T5" fmla="*/ 0 h 8"/>
                  <a:gd name="T6" fmla="*/ 0 w 4"/>
                  <a:gd name="T7" fmla="*/ 1 h 8"/>
                  <a:gd name="T8" fmla="*/ 3 w 4"/>
                  <a:gd name="T9" fmla="*/ 8 h 8"/>
                </a:gdLst>
                <a:ahLst/>
                <a:cxnLst>
                  <a:cxn ang="0">
                    <a:pos x="T0" y="T1"/>
                  </a:cxn>
                  <a:cxn ang="0">
                    <a:pos x="T2" y="T3"/>
                  </a:cxn>
                  <a:cxn ang="0">
                    <a:pos x="T4" y="T5"/>
                  </a:cxn>
                  <a:cxn ang="0">
                    <a:pos x="T6" y="T7"/>
                  </a:cxn>
                  <a:cxn ang="0">
                    <a:pos x="T8" y="T9"/>
                  </a:cxn>
                </a:cxnLst>
                <a:rect l="0" t="0" r="r" b="b"/>
                <a:pathLst>
                  <a:path w="4" h="8">
                    <a:moveTo>
                      <a:pt x="3" y="8"/>
                    </a:moveTo>
                    <a:lnTo>
                      <a:pt x="4" y="7"/>
                    </a:lnTo>
                    <a:lnTo>
                      <a:pt x="3"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5" name="Freeform 1137">
                <a:extLst>
                  <a:ext uri="{FF2B5EF4-FFF2-40B4-BE49-F238E27FC236}">
                    <a16:creationId xmlns:a16="http://schemas.microsoft.com/office/drawing/2014/main" id="{49BE0A90-6101-470C-B3D4-9A866C98BF78}"/>
                  </a:ext>
                </a:extLst>
              </p:cNvPr>
              <p:cNvSpPr>
                <a:spLocks/>
              </p:cNvSpPr>
              <p:nvPr/>
            </p:nvSpPr>
            <p:spPr bwMode="auto">
              <a:xfrm>
                <a:off x="1189" y="922"/>
                <a:ext cx="4" cy="9"/>
              </a:xfrm>
              <a:custGeom>
                <a:avLst/>
                <a:gdLst>
                  <a:gd name="T0" fmla="*/ 2 w 4"/>
                  <a:gd name="T1" fmla="*/ 9 h 9"/>
                  <a:gd name="T2" fmla="*/ 4 w 4"/>
                  <a:gd name="T3" fmla="*/ 7 h 9"/>
                  <a:gd name="T4" fmla="*/ 2 w 4"/>
                  <a:gd name="T5" fmla="*/ 0 h 9"/>
                  <a:gd name="T6" fmla="*/ 0 w 4"/>
                  <a:gd name="T7" fmla="*/ 2 h 9"/>
                  <a:gd name="T8" fmla="*/ 2 w 4"/>
                  <a:gd name="T9" fmla="*/ 9 h 9"/>
                </a:gdLst>
                <a:ahLst/>
                <a:cxnLst>
                  <a:cxn ang="0">
                    <a:pos x="T0" y="T1"/>
                  </a:cxn>
                  <a:cxn ang="0">
                    <a:pos x="T2" y="T3"/>
                  </a:cxn>
                  <a:cxn ang="0">
                    <a:pos x="T4" y="T5"/>
                  </a:cxn>
                  <a:cxn ang="0">
                    <a:pos x="T6" y="T7"/>
                  </a:cxn>
                  <a:cxn ang="0">
                    <a:pos x="T8" y="T9"/>
                  </a:cxn>
                </a:cxnLst>
                <a:rect l="0" t="0" r="r" b="b"/>
                <a:pathLst>
                  <a:path w="4" h="9">
                    <a:moveTo>
                      <a:pt x="2" y="9"/>
                    </a:moveTo>
                    <a:lnTo>
                      <a:pt x="4" y="7"/>
                    </a:lnTo>
                    <a:lnTo>
                      <a:pt x="2" y="0"/>
                    </a:lnTo>
                    <a:lnTo>
                      <a:pt x="0" y="2"/>
                    </a:lnTo>
                    <a:lnTo>
                      <a:pt x="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6" name="Freeform 1138">
                <a:extLst>
                  <a:ext uri="{FF2B5EF4-FFF2-40B4-BE49-F238E27FC236}">
                    <a16:creationId xmlns:a16="http://schemas.microsoft.com/office/drawing/2014/main" id="{7DD028C8-C2BF-4344-B3CC-4025B4BCE822}"/>
                  </a:ext>
                </a:extLst>
              </p:cNvPr>
              <p:cNvSpPr>
                <a:spLocks/>
              </p:cNvSpPr>
              <p:nvPr/>
            </p:nvSpPr>
            <p:spPr bwMode="auto">
              <a:xfrm>
                <a:off x="1188" y="854"/>
                <a:ext cx="175" cy="179"/>
              </a:xfrm>
              <a:custGeom>
                <a:avLst/>
                <a:gdLst>
                  <a:gd name="T0" fmla="*/ 34 w 175"/>
                  <a:gd name="T1" fmla="*/ 179 h 179"/>
                  <a:gd name="T2" fmla="*/ 175 w 175"/>
                  <a:gd name="T3" fmla="*/ 97 h 179"/>
                  <a:gd name="T4" fmla="*/ 143 w 175"/>
                  <a:gd name="T5" fmla="*/ 0 h 179"/>
                  <a:gd name="T6" fmla="*/ 0 w 175"/>
                  <a:gd name="T7" fmla="*/ 84 h 179"/>
                  <a:gd name="T8" fmla="*/ 34 w 175"/>
                  <a:gd name="T9" fmla="*/ 179 h 179"/>
                </a:gdLst>
                <a:ahLst/>
                <a:cxnLst>
                  <a:cxn ang="0">
                    <a:pos x="T0" y="T1"/>
                  </a:cxn>
                  <a:cxn ang="0">
                    <a:pos x="T2" y="T3"/>
                  </a:cxn>
                  <a:cxn ang="0">
                    <a:pos x="T4" y="T5"/>
                  </a:cxn>
                  <a:cxn ang="0">
                    <a:pos x="T6" y="T7"/>
                  </a:cxn>
                  <a:cxn ang="0">
                    <a:pos x="T8" y="T9"/>
                  </a:cxn>
                </a:cxnLst>
                <a:rect l="0" t="0" r="r" b="b"/>
                <a:pathLst>
                  <a:path w="175" h="179">
                    <a:moveTo>
                      <a:pt x="34" y="179"/>
                    </a:moveTo>
                    <a:lnTo>
                      <a:pt x="175" y="97"/>
                    </a:lnTo>
                    <a:lnTo>
                      <a:pt x="143" y="0"/>
                    </a:lnTo>
                    <a:lnTo>
                      <a:pt x="0" y="84"/>
                    </a:lnTo>
                    <a:lnTo>
                      <a:pt x="34" y="17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7" name="Freeform 1139">
                <a:extLst>
                  <a:ext uri="{FF2B5EF4-FFF2-40B4-BE49-F238E27FC236}">
                    <a16:creationId xmlns:a16="http://schemas.microsoft.com/office/drawing/2014/main" id="{1790667C-0D55-46BF-9A16-9CCFA97AA37F}"/>
                  </a:ext>
                </a:extLst>
              </p:cNvPr>
              <p:cNvSpPr>
                <a:spLocks noEditPoints="1"/>
              </p:cNvSpPr>
              <p:nvPr/>
            </p:nvSpPr>
            <p:spPr bwMode="auto">
              <a:xfrm>
                <a:off x="1185" y="851"/>
                <a:ext cx="183" cy="186"/>
              </a:xfrm>
              <a:custGeom>
                <a:avLst/>
                <a:gdLst>
                  <a:gd name="T0" fmla="*/ 25 w 129"/>
                  <a:gd name="T1" fmla="*/ 131 h 131"/>
                  <a:gd name="T2" fmla="*/ 23 w 129"/>
                  <a:gd name="T3" fmla="*/ 129 h 131"/>
                  <a:gd name="T4" fmla="*/ 23 w 129"/>
                  <a:gd name="T5" fmla="*/ 129 h 131"/>
                  <a:gd name="T6" fmla="*/ 0 w 129"/>
                  <a:gd name="T7" fmla="*/ 61 h 131"/>
                  <a:gd name="T8" fmla="*/ 1 w 129"/>
                  <a:gd name="T9" fmla="*/ 58 h 131"/>
                  <a:gd name="T10" fmla="*/ 1 w 129"/>
                  <a:gd name="T11" fmla="*/ 58 h 131"/>
                  <a:gd name="T12" fmla="*/ 102 w 129"/>
                  <a:gd name="T13" fmla="*/ 0 h 131"/>
                  <a:gd name="T14" fmla="*/ 104 w 129"/>
                  <a:gd name="T15" fmla="*/ 0 h 131"/>
                  <a:gd name="T16" fmla="*/ 104 w 129"/>
                  <a:gd name="T17" fmla="*/ 0 h 131"/>
                  <a:gd name="T18" fmla="*/ 105 w 129"/>
                  <a:gd name="T19" fmla="*/ 2 h 131"/>
                  <a:gd name="T20" fmla="*/ 105 w 129"/>
                  <a:gd name="T21" fmla="*/ 2 h 131"/>
                  <a:gd name="T22" fmla="*/ 129 w 129"/>
                  <a:gd name="T23" fmla="*/ 69 h 131"/>
                  <a:gd name="T24" fmla="*/ 128 w 129"/>
                  <a:gd name="T25" fmla="*/ 72 h 131"/>
                  <a:gd name="T26" fmla="*/ 128 w 129"/>
                  <a:gd name="T27" fmla="*/ 72 h 131"/>
                  <a:gd name="T28" fmla="*/ 27 w 129"/>
                  <a:gd name="T29" fmla="*/ 130 h 131"/>
                  <a:gd name="T30" fmla="*/ 26 w 129"/>
                  <a:gd name="T31" fmla="*/ 131 h 131"/>
                  <a:gd name="T32" fmla="*/ 26 w 129"/>
                  <a:gd name="T33" fmla="*/ 131 h 131"/>
                  <a:gd name="T34" fmla="*/ 25 w 129"/>
                  <a:gd name="T35" fmla="*/ 131 h 131"/>
                  <a:gd name="T36" fmla="*/ 26 w 129"/>
                  <a:gd name="T37" fmla="*/ 128 h 131"/>
                  <a:gd name="T38" fmla="*/ 28 w 129"/>
                  <a:gd name="T39" fmla="*/ 128 h 131"/>
                  <a:gd name="T40" fmla="*/ 26 w 129"/>
                  <a:gd name="T41" fmla="*/ 128 h 131"/>
                  <a:gd name="T42" fmla="*/ 5 w 129"/>
                  <a:gd name="T43" fmla="*/ 62 h 131"/>
                  <a:gd name="T44" fmla="*/ 27 w 129"/>
                  <a:gd name="T45" fmla="*/ 125 h 131"/>
                  <a:gd name="T46" fmla="*/ 123 w 129"/>
                  <a:gd name="T47" fmla="*/ 69 h 131"/>
                  <a:gd name="T48" fmla="*/ 102 w 129"/>
                  <a:gd name="T49" fmla="*/ 6 h 131"/>
                  <a:gd name="T50" fmla="*/ 5 w 129"/>
                  <a:gd name="T51" fmla="*/ 6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31">
                    <a:moveTo>
                      <a:pt x="25" y="131"/>
                    </a:moveTo>
                    <a:cubicBezTo>
                      <a:pt x="24" y="130"/>
                      <a:pt x="24" y="130"/>
                      <a:pt x="23" y="129"/>
                    </a:cubicBezTo>
                    <a:cubicBezTo>
                      <a:pt x="23" y="129"/>
                      <a:pt x="23" y="129"/>
                      <a:pt x="23" y="129"/>
                    </a:cubicBezTo>
                    <a:cubicBezTo>
                      <a:pt x="0" y="61"/>
                      <a:pt x="0" y="61"/>
                      <a:pt x="0" y="61"/>
                    </a:cubicBezTo>
                    <a:cubicBezTo>
                      <a:pt x="0" y="60"/>
                      <a:pt x="0" y="59"/>
                      <a:pt x="1" y="58"/>
                    </a:cubicBezTo>
                    <a:cubicBezTo>
                      <a:pt x="1" y="58"/>
                      <a:pt x="1" y="58"/>
                      <a:pt x="1" y="58"/>
                    </a:cubicBezTo>
                    <a:cubicBezTo>
                      <a:pt x="102" y="0"/>
                      <a:pt x="102" y="0"/>
                      <a:pt x="102" y="0"/>
                    </a:cubicBezTo>
                    <a:cubicBezTo>
                      <a:pt x="102" y="0"/>
                      <a:pt x="103" y="0"/>
                      <a:pt x="104" y="0"/>
                    </a:cubicBezTo>
                    <a:cubicBezTo>
                      <a:pt x="104" y="0"/>
                      <a:pt x="104" y="0"/>
                      <a:pt x="104" y="0"/>
                    </a:cubicBezTo>
                    <a:cubicBezTo>
                      <a:pt x="105" y="0"/>
                      <a:pt x="105" y="1"/>
                      <a:pt x="105" y="2"/>
                    </a:cubicBezTo>
                    <a:cubicBezTo>
                      <a:pt x="105" y="2"/>
                      <a:pt x="105" y="2"/>
                      <a:pt x="105" y="2"/>
                    </a:cubicBezTo>
                    <a:cubicBezTo>
                      <a:pt x="129" y="69"/>
                      <a:pt x="129" y="69"/>
                      <a:pt x="129" y="69"/>
                    </a:cubicBezTo>
                    <a:cubicBezTo>
                      <a:pt x="129" y="70"/>
                      <a:pt x="129" y="72"/>
                      <a:pt x="128" y="72"/>
                    </a:cubicBezTo>
                    <a:cubicBezTo>
                      <a:pt x="128" y="72"/>
                      <a:pt x="128" y="72"/>
                      <a:pt x="128" y="72"/>
                    </a:cubicBezTo>
                    <a:cubicBezTo>
                      <a:pt x="27" y="130"/>
                      <a:pt x="27" y="130"/>
                      <a:pt x="27" y="130"/>
                    </a:cubicBezTo>
                    <a:cubicBezTo>
                      <a:pt x="26" y="131"/>
                      <a:pt x="26" y="131"/>
                      <a:pt x="26" y="131"/>
                    </a:cubicBezTo>
                    <a:cubicBezTo>
                      <a:pt x="26" y="131"/>
                      <a:pt x="26" y="131"/>
                      <a:pt x="26" y="131"/>
                    </a:cubicBezTo>
                    <a:cubicBezTo>
                      <a:pt x="25" y="131"/>
                      <a:pt x="25" y="131"/>
                      <a:pt x="25" y="131"/>
                    </a:cubicBezTo>
                    <a:close/>
                    <a:moveTo>
                      <a:pt x="26" y="128"/>
                    </a:moveTo>
                    <a:cubicBezTo>
                      <a:pt x="28" y="128"/>
                      <a:pt x="28" y="128"/>
                      <a:pt x="28" y="128"/>
                    </a:cubicBezTo>
                    <a:cubicBezTo>
                      <a:pt x="26" y="128"/>
                      <a:pt x="26" y="128"/>
                      <a:pt x="26" y="128"/>
                    </a:cubicBezTo>
                    <a:close/>
                    <a:moveTo>
                      <a:pt x="5" y="62"/>
                    </a:moveTo>
                    <a:cubicBezTo>
                      <a:pt x="27" y="125"/>
                      <a:pt x="27" y="125"/>
                      <a:pt x="27" y="125"/>
                    </a:cubicBezTo>
                    <a:cubicBezTo>
                      <a:pt x="123" y="69"/>
                      <a:pt x="123" y="69"/>
                      <a:pt x="123" y="69"/>
                    </a:cubicBezTo>
                    <a:cubicBezTo>
                      <a:pt x="102" y="6"/>
                      <a:pt x="102" y="6"/>
                      <a:pt x="102" y="6"/>
                    </a:cubicBezTo>
                    <a:cubicBezTo>
                      <a:pt x="5" y="62"/>
                      <a:pt x="5" y="62"/>
                      <a:pt x="5" y="6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8" name="Freeform 1140">
                <a:extLst>
                  <a:ext uri="{FF2B5EF4-FFF2-40B4-BE49-F238E27FC236}">
                    <a16:creationId xmlns:a16="http://schemas.microsoft.com/office/drawing/2014/main" id="{8DB0A00F-A754-4F16-9CBD-6D4325CDE5B8}"/>
                  </a:ext>
                </a:extLst>
              </p:cNvPr>
              <p:cNvSpPr>
                <a:spLocks/>
              </p:cNvSpPr>
              <p:nvPr/>
            </p:nvSpPr>
            <p:spPr bwMode="auto">
              <a:xfrm>
                <a:off x="1215" y="1047"/>
                <a:ext cx="100" cy="78"/>
              </a:xfrm>
              <a:custGeom>
                <a:avLst/>
                <a:gdLst>
                  <a:gd name="T0" fmla="*/ 68 w 71"/>
                  <a:gd name="T1" fmla="*/ 54 h 55"/>
                  <a:gd name="T2" fmla="*/ 68 w 71"/>
                  <a:gd name="T3" fmla="*/ 54 h 55"/>
                  <a:gd name="T4" fmla="*/ 71 w 71"/>
                  <a:gd name="T5" fmla="*/ 55 h 55"/>
                  <a:gd name="T6" fmla="*/ 71 w 71"/>
                  <a:gd name="T7" fmla="*/ 41 h 55"/>
                  <a:gd name="T8" fmla="*/ 0 w 71"/>
                  <a:gd name="T9" fmla="*/ 0 h 55"/>
                  <a:gd name="T10" fmla="*/ 0 w 71"/>
                  <a:gd name="T11" fmla="*/ 13 h 55"/>
                  <a:gd name="T12" fmla="*/ 2 w 71"/>
                  <a:gd name="T13" fmla="*/ 16 h 55"/>
                  <a:gd name="T14" fmla="*/ 68 w 71"/>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5">
                    <a:moveTo>
                      <a:pt x="68" y="54"/>
                    </a:moveTo>
                    <a:cubicBezTo>
                      <a:pt x="68" y="54"/>
                      <a:pt x="68" y="54"/>
                      <a:pt x="68" y="54"/>
                    </a:cubicBezTo>
                    <a:cubicBezTo>
                      <a:pt x="69" y="55"/>
                      <a:pt x="70" y="55"/>
                      <a:pt x="71" y="55"/>
                    </a:cubicBezTo>
                    <a:cubicBezTo>
                      <a:pt x="71" y="41"/>
                      <a:pt x="71" y="41"/>
                      <a:pt x="71" y="41"/>
                    </a:cubicBezTo>
                    <a:cubicBezTo>
                      <a:pt x="0" y="0"/>
                      <a:pt x="0" y="0"/>
                      <a:pt x="0" y="0"/>
                    </a:cubicBezTo>
                    <a:cubicBezTo>
                      <a:pt x="0" y="13"/>
                      <a:pt x="0" y="13"/>
                      <a:pt x="0" y="13"/>
                    </a:cubicBezTo>
                    <a:cubicBezTo>
                      <a:pt x="0" y="14"/>
                      <a:pt x="1" y="15"/>
                      <a:pt x="2" y="16"/>
                    </a:cubicBezTo>
                    <a:lnTo>
                      <a:pt x="68" y="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29" name="Freeform 1141">
                <a:extLst>
                  <a:ext uri="{FF2B5EF4-FFF2-40B4-BE49-F238E27FC236}">
                    <a16:creationId xmlns:a16="http://schemas.microsoft.com/office/drawing/2014/main" id="{FC353D54-976A-412C-99D0-C1874CD2B328}"/>
                  </a:ext>
                </a:extLst>
              </p:cNvPr>
              <p:cNvSpPr>
                <a:spLocks/>
              </p:cNvSpPr>
              <p:nvPr/>
            </p:nvSpPr>
            <p:spPr bwMode="auto">
              <a:xfrm>
                <a:off x="1356" y="1041"/>
                <a:ext cx="41" cy="23"/>
              </a:xfrm>
              <a:custGeom>
                <a:avLst/>
                <a:gdLst>
                  <a:gd name="T0" fmla="*/ 0 w 41"/>
                  <a:gd name="T1" fmla="*/ 16 h 23"/>
                  <a:gd name="T2" fmla="*/ 27 w 41"/>
                  <a:gd name="T3" fmla="*/ 0 h 23"/>
                  <a:gd name="T4" fmla="*/ 41 w 41"/>
                  <a:gd name="T5" fmla="*/ 7 h 23"/>
                  <a:gd name="T6" fmla="*/ 15 w 41"/>
                  <a:gd name="T7" fmla="*/ 23 h 23"/>
                  <a:gd name="T8" fmla="*/ 0 w 41"/>
                  <a:gd name="T9" fmla="*/ 16 h 23"/>
                </a:gdLst>
                <a:ahLst/>
                <a:cxnLst>
                  <a:cxn ang="0">
                    <a:pos x="T0" y="T1"/>
                  </a:cxn>
                  <a:cxn ang="0">
                    <a:pos x="T2" y="T3"/>
                  </a:cxn>
                  <a:cxn ang="0">
                    <a:pos x="T4" y="T5"/>
                  </a:cxn>
                  <a:cxn ang="0">
                    <a:pos x="T6" y="T7"/>
                  </a:cxn>
                  <a:cxn ang="0">
                    <a:pos x="T8" y="T9"/>
                  </a:cxn>
                </a:cxnLst>
                <a:rect l="0" t="0" r="r" b="b"/>
                <a:pathLst>
                  <a:path w="41" h="23">
                    <a:moveTo>
                      <a:pt x="0" y="16"/>
                    </a:moveTo>
                    <a:lnTo>
                      <a:pt x="27" y="0"/>
                    </a:lnTo>
                    <a:lnTo>
                      <a:pt x="41" y="7"/>
                    </a:lnTo>
                    <a:lnTo>
                      <a:pt x="15" y="2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0" name="Freeform 1142">
                <a:extLst>
                  <a:ext uri="{FF2B5EF4-FFF2-40B4-BE49-F238E27FC236}">
                    <a16:creationId xmlns:a16="http://schemas.microsoft.com/office/drawing/2014/main" id="{7780248A-0881-42E9-A333-84327C6ED011}"/>
                  </a:ext>
                </a:extLst>
              </p:cNvPr>
              <p:cNvSpPr>
                <a:spLocks noEditPoints="1"/>
              </p:cNvSpPr>
              <p:nvPr/>
            </p:nvSpPr>
            <p:spPr bwMode="auto">
              <a:xfrm>
                <a:off x="1355" y="1040"/>
                <a:ext cx="44" cy="27"/>
              </a:xfrm>
              <a:custGeom>
                <a:avLst/>
                <a:gdLst>
                  <a:gd name="T0" fmla="*/ 10 w 31"/>
                  <a:gd name="T1" fmla="*/ 19 h 19"/>
                  <a:gd name="T2" fmla="*/ 1 w 31"/>
                  <a:gd name="T3" fmla="*/ 13 h 19"/>
                  <a:gd name="T4" fmla="*/ 1 w 31"/>
                  <a:gd name="T5" fmla="*/ 12 h 19"/>
                  <a:gd name="T6" fmla="*/ 2 w 31"/>
                  <a:gd name="T7" fmla="*/ 13 h 19"/>
                  <a:gd name="T8" fmla="*/ 1 w 31"/>
                  <a:gd name="T9" fmla="*/ 12 h 19"/>
                  <a:gd name="T10" fmla="*/ 1 w 31"/>
                  <a:gd name="T11" fmla="*/ 13 h 19"/>
                  <a:gd name="T12" fmla="*/ 0 w 31"/>
                  <a:gd name="T13" fmla="*/ 12 h 19"/>
                  <a:gd name="T14" fmla="*/ 0 w 31"/>
                  <a:gd name="T15" fmla="*/ 12 h 19"/>
                  <a:gd name="T16" fmla="*/ 1 w 31"/>
                  <a:gd name="T17" fmla="*/ 10 h 19"/>
                  <a:gd name="T18" fmla="*/ 1 w 31"/>
                  <a:gd name="T19" fmla="*/ 10 h 19"/>
                  <a:gd name="T20" fmla="*/ 19 w 31"/>
                  <a:gd name="T21" fmla="*/ 0 h 19"/>
                  <a:gd name="T22" fmla="*/ 21 w 31"/>
                  <a:gd name="T23" fmla="*/ 0 h 19"/>
                  <a:gd name="T24" fmla="*/ 31 w 31"/>
                  <a:gd name="T25" fmla="*/ 5 h 19"/>
                  <a:gd name="T26" fmla="*/ 31 w 31"/>
                  <a:gd name="T27" fmla="*/ 6 h 19"/>
                  <a:gd name="T28" fmla="*/ 31 w 31"/>
                  <a:gd name="T29" fmla="*/ 6 h 19"/>
                  <a:gd name="T30" fmla="*/ 31 w 31"/>
                  <a:gd name="T31" fmla="*/ 8 h 19"/>
                  <a:gd name="T32" fmla="*/ 31 w 31"/>
                  <a:gd name="T33" fmla="*/ 8 h 19"/>
                  <a:gd name="T34" fmla="*/ 12 w 31"/>
                  <a:gd name="T35" fmla="*/ 19 h 19"/>
                  <a:gd name="T36" fmla="*/ 10 w 31"/>
                  <a:gd name="T37" fmla="*/ 19 h 19"/>
                  <a:gd name="T38" fmla="*/ 11 w 31"/>
                  <a:gd name="T39" fmla="*/ 15 h 19"/>
                  <a:gd name="T40" fmla="*/ 26 w 31"/>
                  <a:gd name="T41" fmla="*/ 6 h 19"/>
                  <a:gd name="T42" fmla="*/ 20 w 31"/>
                  <a:gd name="T43" fmla="*/ 3 h 19"/>
                  <a:gd name="T44" fmla="*/ 5 w 31"/>
                  <a:gd name="T45" fmla="*/ 12 h 19"/>
                  <a:gd name="T46" fmla="*/ 11 w 31"/>
                  <a:gd name="T4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19">
                    <a:moveTo>
                      <a:pt x="10" y="19"/>
                    </a:moveTo>
                    <a:cubicBezTo>
                      <a:pt x="1" y="13"/>
                      <a:pt x="1" y="13"/>
                      <a:pt x="1" y="13"/>
                    </a:cubicBezTo>
                    <a:cubicBezTo>
                      <a:pt x="1" y="12"/>
                      <a:pt x="1" y="12"/>
                      <a:pt x="1" y="12"/>
                    </a:cubicBezTo>
                    <a:cubicBezTo>
                      <a:pt x="2" y="13"/>
                      <a:pt x="2" y="13"/>
                      <a:pt x="2" y="13"/>
                    </a:cubicBezTo>
                    <a:cubicBezTo>
                      <a:pt x="1" y="12"/>
                      <a:pt x="1" y="12"/>
                      <a:pt x="1" y="12"/>
                    </a:cubicBezTo>
                    <a:cubicBezTo>
                      <a:pt x="1" y="13"/>
                      <a:pt x="1" y="13"/>
                      <a:pt x="1" y="13"/>
                    </a:cubicBezTo>
                    <a:cubicBezTo>
                      <a:pt x="0" y="13"/>
                      <a:pt x="0" y="13"/>
                      <a:pt x="0" y="12"/>
                    </a:cubicBezTo>
                    <a:cubicBezTo>
                      <a:pt x="0" y="12"/>
                      <a:pt x="0" y="12"/>
                      <a:pt x="0" y="12"/>
                    </a:cubicBezTo>
                    <a:cubicBezTo>
                      <a:pt x="0" y="11"/>
                      <a:pt x="0" y="11"/>
                      <a:pt x="1" y="10"/>
                    </a:cubicBezTo>
                    <a:cubicBezTo>
                      <a:pt x="1" y="10"/>
                      <a:pt x="1" y="10"/>
                      <a:pt x="1" y="10"/>
                    </a:cubicBezTo>
                    <a:cubicBezTo>
                      <a:pt x="19" y="0"/>
                      <a:pt x="19" y="0"/>
                      <a:pt x="19" y="0"/>
                    </a:cubicBezTo>
                    <a:cubicBezTo>
                      <a:pt x="21" y="0"/>
                      <a:pt x="21" y="0"/>
                      <a:pt x="21" y="0"/>
                    </a:cubicBezTo>
                    <a:cubicBezTo>
                      <a:pt x="31" y="5"/>
                      <a:pt x="31" y="5"/>
                      <a:pt x="31" y="5"/>
                    </a:cubicBezTo>
                    <a:cubicBezTo>
                      <a:pt x="31" y="5"/>
                      <a:pt x="31" y="6"/>
                      <a:pt x="31" y="6"/>
                    </a:cubicBezTo>
                    <a:cubicBezTo>
                      <a:pt x="31" y="6"/>
                      <a:pt x="31" y="6"/>
                      <a:pt x="31" y="6"/>
                    </a:cubicBezTo>
                    <a:cubicBezTo>
                      <a:pt x="31" y="7"/>
                      <a:pt x="31" y="8"/>
                      <a:pt x="31" y="8"/>
                    </a:cubicBezTo>
                    <a:cubicBezTo>
                      <a:pt x="31" y="8"/>
                      <a:pt x="31" y="8"/>
                      <a:pt x="31" y="8"/>
                    </a:cubicBezTo>
                    <a:cubicBezTo>
                      <a:pt x="12" y="19"/>
                      <a:pt x="12" y="19"/>
                      <a:pt x="12" y="19"/>
                    </a:cubicBezTo>
                    <a:cubicBezTo>
                      <a:pt x="10" y="19"/>
                      <a:pt x="10" y="19"/>
                      <a:pt x="10" y="19"/>
                    </a:cubicBezTo>
                    <a:close/>
                    <a:moveTo>
                      <a:pt x="11" y="15"/>
                    </a:moveTo>
                    <a:cubicBezTo>
                      <a:pt x="26" y="6"/>
                      <a:pt x="26" y="6"/>
                      <a:pt x="26" y="6"/>
                    </a:cubicBezTo>
                    <a:cubicBezTo>
                      <a:pt x="20" y="3"/>
                      <a:pt x="20" y="3"/>
                      <a:pt x="20" y="3"/>
                    </a:cubicBezTo>
                    <a:cubicBezTo>
                      <a:pt x="5" y="12"/>
                      <a:pt x="5" y="12"/>
                      <a:pt x="5" y="12"/>
                    </a:cubicBezTo>
                    <a:cubicBezTo>
                      <a:pt x="11" y="15"/>
                      <a:pt x="11" y="15"/>
                      <a:pt x="11"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1" name="Freeform 1143">
                <a:extLst>
                  <a:ext uri="{FF2B5EF4-FFF2-40B4-BE49-F238E27FC236}">
                    <a16:creationId xmlns:a16="http://schemas.microsoft.com/office/drawing/2014/main" id="{69EAA30B-544D-42C5-AB2A-AF4D96A137DE}"/>
                  </a:ext>
                </a:extLst>
              </p:cNvPr>
              <p:cNvSpPr>
                <a:spLocks/>
              </p:cNvSpPr>
              <p:nvPr/>
            </p:nvSpPr>
            <p:spPr bwMode="auto">
              <a:xfrm>
                <a:off x="1315" y="1012"/>
                <a:ext cx="160" cy="113"/>
              </a:xfrm>
              <a:custGeom>
                <a:avLst/>
                <a:gdLst>
                  <a:gd name="T0" fmla="*/ 111 w 113"/>
                  <a:gd name="T1" fmla="*/ 16 h 80"/>
                  <a:gd name="T2" fmla="*/ 113 w 113"/>
                  <a:gd name="T3" fmla="*/ 13 h 80"/>
                  <a:gd name="T4" fmla="*/ 113 w 113"/>
                  <a:gd name="T5" fmla="*/ 0 h 80"/>
                  <a:gd name="T6" fmla="*/ 0 w 113"/>
                  <a:gd name="T7" fmla="*/ 66 h 80"/>
                  <a:gd name="T8" fmla="*/ 0 w 113"/>
                  <a:gd name="T9" fmla="*/ 80 h 80"/>
                  <a:gd name="T10" fmla="*/ 2 w 113"/>
                  <a:gd name="T11" fmla="*/ 79 h 80"/>
                  <a:gd name="T12" fmla="*/ 50 w 113"/>
                  <a:gd name="T13" fmla="*/ 52 h 80"/>
                  <a:gd name="T14" fmla="*/ 50 w 113"/>
                  <a:gd name="T15" fmla="*/ 50 h 80"/>
                  <a:gd name="T16" fmla="*/ 49 w 113"/>
                  <a:gd name="T17" fmla="*/ 50 h 80"/>
                  <a:gd name="T18" fmla="*/ 49 w 113"/>
                  <a:gd name="T19" fmla="*/ 49 h 80"/>
                  <a:gd name="T20" fmla="*/ 66 w 113"/>
                  <a:gd name="T21" fmla="*/ 39 h 80"/>
                  <a:gd name="T22" fmla="*/ 68 w 113"/>
                  <a:gd name="T23" fmla="*/ 39 h 80"/>
                  <a:gd name="T24" fmla="*/ 69 w 113"/>
                  <a:gd name="T25" fmla="*/ 39 h 80"/>
                  <a:gd name="T26" fmla="*/ 71 w 113"/>
                  <a:gd name="T27" fmla="*/ 39 h 80"/>
                  <a:gd name="T28" fmla="*/ 111 w 113"/>
                  <a:gd name="T2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80">
                    <a:moveTo>
                      <a:pt x="111" y="16"/>
                    </a:moveTo>
                    <a:cubicBezTo>
                      <a:pt x="113" y="15"/>
                      <a:pt x="113" y="15"/>
                      <a:pt x="113" y="13"/>
                    </a:cubicBezTo>
                    <a:cubicBezTo>
                      <a:pt x="113" y="0"/>
                      <a:pt x="113" y="0"/>
                      <a:pt x="113" y="0"/>
                    </a:cubicBezTo>
                    <a:cubicBezTo>
                      <a:pt x="0" y="66"/>
                      <a:pt x="0" y="66"/>
                      <a:pt x="0" y="66"/>
                    </a:cubicBezTo>
                    <a:cubicBezTo>
                      <a:pt x="0" y="80"/>
                      <a:pt x="0" y="80"/>
                      <a:pt x="0" y="80"/>
                    </a:cubicBezTo>
                    <a:cubicBezTo>
                      <a:pt x="0" y="80"/>
                      <a:pt x="1" y="80"/>
                      <a:pt x="2" y="79"/>
                    </a:cubicBezTo>
                    <a:cubicBezTo>
                      <a:pt x="50" y="52"/>
                      <a:pt x="50" y="52"/>
                      <a:pt x="50" y="52"/>
                    </a:cubicBezTo>
                    <a:cubicBezTo>
                      <a:pt x="51" y="51"/>
                      <a:pt x="51" y="51"/>
                      <a:pt x="50" y="50"/>
                    </a:cubicBezTo>
                    <a:cubicBezTo>
                      <a:pt x="49" y="50"/>
                      <a:pt x="49" y="50"/>
                      <a:pt x="49" y="50"/>
                    </a:cubicBezTo>
                    <a:cubicBezTo>
                      <a:pt x="49" y="50"/>
                      <a:pt x="49" y="49"/>
                      <a:pt x="49" y="49"/>
                    </a:cubicBezTo>
                    <a:cubicBezTo>
                      <a:pt x="66" y="39"/>
                      <a:pt x="66" y="39"/>
                      <a:pt x="66" y="39"/>
                    </a:cubicBezTo>
                    <a:cubicBezTo>
                      <a:pt x="67" y="39"/>
                      <a:pt x="68" y="39"/>
                      <a:pt x="68" y="39"/>
                    </a:cubicBezTo>
                    <a:cubicBezTo>
                      <a:pt x="69" y="39"/>
                      <a:pt x="69" y="39"/>
                      <a:pt x="69" y="39"/>
                    </a:cubicBezTo>
                    <a:cubicBezTo>
                      <a:pt x="69" y="40"/>
                      <a:pt x="70" y="40"/>
                      <a:pt x="71" y="39"/>
                    </a:cubicBezTo>
                    <a:lnTo>
                      <a:pt x="111" y="16"/>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2" name="Freeform 1144">
                <a:extLst>
                  <a:ext uri="{FF2B5EF4-FFF2-40B4-BE49-F238E27FC236}">
                    <a16:creationId xmlns:a16="http://schemas.microsoft.com/office/drawing/2014/main" id="{8CA13E51-6A02-41B9-87FD-E7A0342FAF9D}"/>
                  </a:ext>
                </a:extLst>
              </p:cNvPr>
              <p:cNvSpPr>
                <a:spLocks/>
              </p:cNvSpPr>
              <p:nvPr/>
            </p:nvSpPr>
            <p:spPr bwMode="auto">
              <a:xfrm>
                <a:off x="1385" y="1064"/>
                <a:ext cx="22" cy="14"/>
              </a:xfrm>
              <a:custGeom>
                <a:avLst/>
                <a:gdLst>
                  <a:gd name="T0" fmla="*/ 0 w 22"/>
                  <a:gd name="T1" fmla="*/ 14 h 14"/>
                  <a:gd name="T2" fmla="*/ 22 w 22"/>
                  <a:gd name="T3" fmla="*/ 0 h 14"/>
                  <a:gd name="T4" fmla="*/ 0 w 22"/>
                  <a:gd name="T5" fmla="*/ 14 h 14"/>
                </a:gdLst>
                <a:ahLst/>
                <a:cxnLst>
                  <a:cxn ang="0">
                    <a:pos x="T0" y="T1"/>
                  </a:cxn>
                  <a:cxn ang="0">
                    <a:pos x="T2" y="T3"/>
                  </a:cxn>
                  <a:cxn ang="0">
                    <a:pos x="T4" y="T5"/>
                  </a:cxn>
                </a:cxnLst>
                <a:rect l="0" t="0" r="r" b="b"/>
                <a:pathLst>
                  <a:path w="22" h="14">
                    <a:moveTo>
                      <a:pt x="0" y="14"/>
                    </a:moveTo>
                    <a:lnTo>
                      <a:pt x="22"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3" name="Line 1145">
                <a:extLst>
                  <a:ext uri="{FF2B5EF4-FFF2-40B4-BE49-F238E27FC236}">
                    <a16:creationId xmlns:a16="http://schemas.microsoft.com/office/drawing/2014/main" id="{9916A68B-2314-41D3-ADC7-49F2FEB9F89E}"/>
                  </a:ext>
                </a:extLst>
              </p:cNvPr>
              <p:cNvSpPr>
                <a:spLocks noChangeShapeType="1"/>
              </p:cNvSpPr>
              <p:nvPr/>
            </p:nvSpPr>
            <p:spPr bwMode="auto">
              <a:xfrm flipV="1">
                <a:off x="1385" y="1064"/>
                <a:ext cx="22" cy="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4" name="Freeform 1146">
                <a:extLst>
                  <a:ext uri="{FF2B5EF4-FFF2-40B4-BE49-F238E27FC236}">
                    <a16:creationId xmlns:a16="http://schemas.microsoft.com/office/drawing/2014/main" id="{835BBA14-B285-4081-996D-5D668EB655CA}"/>
                  </a:ext>
                </a:extLst>
              </p:cNvPr>
              <p:cNvSpPr>
                <a:spLocks/>
              </p:cNvSpPr>
              <p:nvPr/>
            </p:nvSpPr>
            <p:spPr bwMode="auto">
              <a:xfrm>
                <a:off x="1382" y="1063"/>
                <a:ext cx="28" cy="17"/>
              </a:xfrm>
              <a:custGeom>
                <a:avLst/>
                <a:gdLst>
                  <a:gd name="T0" fmla="*/ 0 w 20"/>
                  <a:gd name="T1" fmla="*/ 12 h 12"/>
                  <a:gd name="T2" fmla="*/ 1 w 20"/>
                  <a:gd name="T3" fmla="*/ 10 h 12"/>
                  <a:gd name="T4" fmla="*/ 1 w 20"/>
                  <a:gd name="T5" fmla="*/ 10 h 12"/>
                  <a:gd name="T6" fmla="*/ 18 w 20"/>
                  <a:gd name="T7" fmla="*/ 0 h 12"/>
                  <a:gd name="T8" fmla="*/ 19 w 20"/>
                  <a:gd name="T9" fmla="*/ 1 h 12"/>
                  <a:gd name="T10" fmla="*/ 19 w 20"/>
                  <a:gd name="T11" fmla="*/ 1 h 12"/>
                  <a:gd name="T12" fmla="*/ 19 w 20"/>
                  <a:gd name="T13" fmla="*/ 2 h 12"/>
                  <a:gd name="T14" fmla="*/ 19 w 20"/>
                  <a:gd name="T15" fmla="*/ 2 h 12"/>
                  <a:gd name="T16" fmla="*/ 2 w 20"/>
                  <a:gd name="T17" fmla="*/ 12 h 12"/>
                  <a:gd name="T18" fmla="*/ 2 w 20"/>
                  <a:gd name="T19" fmla="*/ 12 h 12"/>
                  <a:gd name="T20" fmla="*/ 2 w 20"/>
                  <a:gd name="T21" fmla="*/ 12 h 12"/>
                  <a:gd name="T22" fmla="*/ 0 w 20"/>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2">
                    <a:moveTo>
                      <a:pt x="0" y="12"/>
                    </a:moveTo>
                    <a:cubicBezTo>
                      <a:pt x="0" y="11"/>
                      <a:pt x="0" y="10"/>
                      <a:pt x="1" y="10"/>
                    </a:cubicBezTo>
                    <a:cubicBezTo>
                      <a:pt x="1" y="10"/>
                      <a:pt x="1" y="10"/>
                      <a:pt x="1" y="10"/>
                    </a:cubicBezTo>
                    <a:cubicBezTo>
                      <a:pt x="18" y="0"/>
                      <a:pt x="18" y="0"/>
                      <a:pt x="18" y="0"/>
                    </a:cubicBezTo>
                    <a:cubicBezTo>
                      <a:pt x="18" y="0"/>
                      <a:pt x="19" y="0"/>
                      <a:pt x="19" y="1"/>
                    </a:cubicBezTo>
                    <a:cubicBezTo>
                      <a:pt x="19" y="1"/>
                      <a:pt x="19" y="1"/>
                      <a:pt x="19" y="1"/>
                    </a:cubicBezTo>
                    <a:cubicBezTo>
                      <a:pt x="20" y="1"/>
                      <a:pt x="19" y="2"/>
                      <a:pt x="19" y="2"/>
                    </a:cubicBezTo>
                    <a:cubicBezTo>
                      <a:pt x="19" y="2"/>
                      <a:pt x="19" y="2"/>
                      <a:pt x="19" y="2"/>
                    </a:cubicBezTo>
                    <a:cubicBezTo>
                      <a:pt x="2" y="12"/>
                      <a:pt x="2" y="12"/>
                      <a:pt x="2" y="12"/>
                    </a:cubicBezTo>
                    <a:cubicBezTo>
                      <a:pt x="2" y="12"/>
                      <a:pt x="2" y="12"/>
                      <a:pt x="2" y="12"/>
                    </a:cubicBezTo>
                    <a:cubicBezTo>
                      <a:pt x="2" y="12"/>
                      <a:pt x="2" y="12"/>
                      <a:pt x="2" y="12"/>
                    </a:cubicBezTo>
                    <a:cubicBezTo>
                      <a:pt x="1" y="12"/>
                      <a:pt x="1" y="12"/>
                      <a:pt x="0" y="12"/>
                    </a:cubicBezTo>
                    <a:close/>
                  </a:path>
                </a:pathLst>
              </a:custGeom>
              <a:solidFill>
                <a:srgbClr val="8486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5" name="Freeform 1147">
                <a:extLst>
                  <a:ext uri="{FF2B5EF4-FFF2-40B4-BE49-F238E27FC236}">
                    <a16:creationId xmlns:a16="http://schemas.microsoft.com/office/drawing/2014/main" id="{27002C7C-CDCF-42C5-AF52-BB3FFA119BBD}"/>
                  </a:ext>
                </a:extLst>
              </p:cNvPr>
              <p:cNvSpPr>
                <a:spLocks/>
              </p:cNvSpPr>
              <p:nvPr/>
            </p:nvSpPr>
            <p:spPr bwMode="auto">
              <a:xfrm>
                <a:off x="1446" y="1010"/>
                <a:ext cx="7" cy="4"/>
              </a:xfrm>
              <a:custGeom>
                <a:avLst/>
                <a:gdLst>
                  <a:gd name="T0" fmla="*/ 1 w 5"/>
                  <a:gd name="T1" fmla="*/ 2 h 3"/>
                  <a:gd name="T2" fmla="*/ 4 w 5"/>
                  <a:gd name="T3" fmla="*/ 2 h 3"/>
                  <a:gd name="T4" fmla="*/ 4 w 5"/>
                  <a:gd name="T5" fmla="*/ 0 h 3"/>
                  <a:gd name="T6" fmla="*/ 1 w 5"/>
                  <a:gd name="T7" fmla="*/ 0 h 3"/>
                  <a:gd name="T8" fmla="*/ 1 w 5"/>
                  <a:gd name="T9" fmla="*/ 2 h 3"/>
                </a:gdLst>
                <a:ahLst/>
                <a:cxnLst>
                  <a:cxn ang="0">
                    <a:pos x="T0" y="T1"/>
                  </a:cxn>
                  <a:cxn ang="0">
                    <a:pos x="T2" y="T3"/>
                  </a:cxn>
                  <a:cxn ang="0">
                    <a:pos x="T4" y="T5"/>
                  </a:cxn>
                  <a:cxn ang="0">
                    <a:pos x="T6" y="T7"/>
                  </a:cxn>
                  <a:cxn ang="0">
                    <a:pos x="T8" y="T9"/>
                  </a:cxn>
                </a:cxnLst>
                <a:rect l="0" t="0" r="r" b="b"/>
                <a:pathLst>
                  <a:path w="5" h="3">
                    <a:moveTo>
                      <a:pt x="1" y="2"/>
                    </a:moveTo>
                    <a:cubicBezTo>
                      <a:pt x="2" y="3"/>
                      <a:pt x="3" y="3"/>
                      <a:pt x="4" y="2"/>
                    </a:cubicBezTo>
                    <a:cubicBezTo>
                      <a:pt x="5" y="2"/>
                      <a:pt x="5" y="1"/>
                      <a:pt x="4" y="0"/>
                    </a:cubicBezTo>
                    <a:cubicBezTo>
                      <a:pt x="3" y="0"/>
                      <a:pt x="2" y="0"/>
                      <a:pt x="1" y="0"/>
                    </a:cubicBezTo>
                    <a:cubicBezTo>
                      <a:pt x="0" y="1"/>
                      <a:pt x="0" y="2"/>
                      <a:pt x="1" y="2"/>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6" name="Freeform 1148">
                <a:extLst>
                  <a:ext uri="{FF2B5EF4-FFF2-40B4-BE49-F238E27FC236}">
                    <a16:creationId xmlns:a16="http://schemas.microsoft.com/office/drawing/2014/main" id="{22F1251D-740A-41DE-B0BB-4FF9C855CCB9}"/>
                  </a:ext>
                </a:extLst>
              </p:cNvPr>
              <p:cNvSpPr>
                <a:spLocks/>
              </p:cNvSpPr>
              <p:nvPr/>
            </p:nvSpPr>
            <p:spPr bwMode="auto">
              <a:xfrm>
                <a:off x="1465" y="1024"/>
                <a:ext cx="5" cy="6"/>
              </a:xfrm>
              <a:custGeom>
                <a:avLst/>
                <a:gdLst>
                  <a:gd name="T0" fmla="*/ 3 w 3"/>
                  <a:gd name="T1" fmla="*/ 2 h 4"/>
                  <a:gd name="T2" fmla="*/ 2 w 3"/>
                  <a:gd name="T3" fmla="*/ 4 h 4"/>
                  <a:gd name="T4" fmla="*/ 0 w 3"/>
                  <a:gd name="T5" fmla="*/ 3 h 4"/>
                  <a:gd name="T6" fmla="*/ 2 w 3"/>
                  <a:gd name="T7" fmla="*/ 1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2"/>
                      <a:pt x="2" y="3"/>
                      <a:pt x="2" y="4"/>
                    </a:cubicBezTo>
                    <a:cubicBezTo>
                      <a:pt x="1" y="4"/>
                      <a:pt x="0" y="4"/>
                      <a:pt x="0" y="3"/>
                    </a:cubicBezTo>
                    <a:cubicBezTo>
                      <a:pt x="0" y="2"/>
                      <a:pt x="1" y="1"/>
                      <a:pt x="2" y="1"/>
                    </a:cubicBezTo>
                    <a:cubicBezTo>
                      <a:pt x="2" y="0"/>
                      <a:pt x="3" y="1"/>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7" name="Freeform 1149">
                <a:extLst>
                  <a:ext uri="{FF2B5EF4-FFF2-40B4-BE49-F238E27FC236}">
                    <a16:creationId xmlns:a16="http://schemas.microsoft.com/office/drawing/2014/main" id="{FDEB8535-1E58-4E72-A681-18B626015E67}"/>
                  </a:ext>
                </a:extLst>
              </p:cNvPr>
              <p:cNvSpPr>
                <a:spLocks/>
              </p:cNvSpPr>
              <p:nvPr/>
            </p:nvSpPr>
            <p:spPr bwMode="auto">
              <a:xfrm>
                <a:off x="1458" y="1030"/>
                <a:ext cx="3" cy="4"/>
              </a:xfrm>
              <a:custGeom>
                <a:avLst/>
                <a:gdLst>
                  <a:gd name="T0" fmla="*/ 2 w 2"/>
                  <a:gd name="T1" fmla="*/ 1 h 3"/>
                  <a:gd name="T2" fmla="*/ 1 w 2"/>
                  <a:gd name="T3" fmla="*/ 3 h 3"/>
                  <a:gd name="T4" fmla="*/ 0 w 2"/>
                  <a:gd name="T5" fmla="*/ 2 h 3"/>
                  <a:gd name="T6" fmla="*/ 1 w 2"/>
                  <a:gd name="T7" fmla="*/ 0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2" y="2"/>
                      <a:pt x="2" y="3"/>
                      <a:pt x="1" y="3"/>
                    </a:cubicBezTo>
                    <a:cubicBezTo>
                      <a:pt x="0" y="3"/>
                      <a:pt x="0" y="3"/>
                      <a:pt x="0" y="2"/>
                    </a:cubicBezTo>
                    <a:cubicBezTo>
                      <a:pt x="0" y="1"/>
                      <a:pt x="0" y="0"/>
                      <a:pt x="1" y="0"/>
                    </a:cubicBezTo>
                    <a:cubicBezTo>
                      <a:pt x="2" y="0"/>
                      <a:pt x="2" y="0"/>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8" name="Freeform 1150">
                <a:extLst>
                  <a:ext uri="{FF2B5EF4-FFF2-40B4-BE49-F238E27FC236}">
                    <a16:creationId xmlns:a16="http://schemas.microsoft.com/office/drawing/2014/main" id="{3C61FC47-B461-4C88-B5A9-281AA95BC6F1}"/>
                  </a:ext>
                </a:extLst>
              </p:cNvPr>
              <p:cNvSpPr>
                <a:spLocks/>
              </p:cNvSpPr>
              <p:nvPr/>
            </p:nvSpPr>
            <p:spPr bwMode="auto">
              <a:xfrm>
                <a:off x="1213" y="1012"/>
                <a:ext cx="262" cy="94"/>
              </a:xfrm>
              <a:custGeom>
                <a:avLst/>
                <a:gdLst>
                  <a:gd name="T0" fmla="*/ 1 w 185"/>
                  <a:gd name="T1" fmla="*/ 26 h 67"/>
                  <a:gd name="T2" fmla="*/ 1 w 185"/>
                  <a:gd name="T3" fmla="*/ 25 h 67"/>
                  <a:gd name="T4" fmla="*/ 1 w 185"/>
                  <a:gd name="T5" fmla="*/ 25 h 67"/>
                  <a:gd name="T6" fmla="*/ 2 w 185"/>
                  <a:gd name="T7" fmla="*/ 24 h 67"/>
                  <a:gd name="T8" fmla="*/ 2 w 185"/>
                  <a:gd name="T9" fmla="*/ 24 h 67"/>
                  <a:gd name="T10" fmla="*/ 72 w 185"/>
                  <a:gd name="T11" fmla="*/ 64 h 67"/>
                  <a:gd name="T12" fmla="*/ 184 w 185"/>
                  <a:gd name="T13" fmla="*/ 0 h 67"/>
                  <a:gd name="T14" fmla="*/ 185 w 185"/>
                  <a:gd name="T15" fmla="*/ 0 h 67"/>
                  <a:gd name="T16" fmla="*/ 185 w 185"/>
                  <a:gd name="T17" fmla="*/ 2 h 67"/>
                  <a:gd name="T18" fmla="*/ 72 w 185"/>
                  <a:gd name="T19" fmla="*/ 67 h 67"/>
                  <a:gd name="T20" fmla="*/ 1 w 185"/>
                  <a:gd name="T21"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67">
                    <a:moveTo>
                      <a:pt x="1" y="26"/>
                    </a:moveTo>
                    <a:cubicBezTo>
                      <a:pt x="1" y="26"/>
                      <a:pt x="0" y="25"/>
                      <a:pt x="1" y="25"/>
                    </a:cubicBezTo>
                    <a:cubicBezTo>
                      <a:pt x="1" y="25"/>
                      <a:pt x="1" y="25"/>
                      <a:pt x="1" y="25"/>
                    </a:cubicBezTo>
                    <a:cubicBezTo>
                      <a:pt x="1" y="24"/>
                      <a:pt x="2" y="24"/>
                      <a:pt x="2" y="24"/>
                    </a:cubicBezTo>
                    <a:cubicBezTo>
                      <a:pt x="2" y="24"/>
                      <a:pt x="2" y="24"/>
                      <a:pt x="2" y="24"/>
                    </a:cubicBezTo>
                    <a:cubicBezTo>
                      <a:pt x="72" y="64"/>
                      <a:pt x="72" y="64"/>
                      <a:pt x="72" y="64"/>
                    </a:cubicBezTo>
                    <a:cubicBezTo>
                      <a:pt x="184" y="0"/>
                      <a:pt x="184" y="0"/>
                      <a:pt x="184" y="0"/>
                    </a:cubicBezTo>
                    <a:cubicBezTo>
                      <a:pt x="185" y="0"/>
                      <a:pt x="185" y="0"/>
                      <a:pt x="185" y="0"/>
                    </a:cubicBezTo>
                    <a:cubicBezTo>
                      <a:pt x="185" y="2"/>
                      <a:pt x="185" y="2"/>
                      <a:pt x="185" y="2"/>
                    </a:cubicBezTo>
                    <a:cubicBezTo>
                      <a:pt x="72" y="67"/>
                      <a:pt x="72" y="67"/>
                      <a:pt x="72" y="67"/>
                    </a:cubicBezTo>
                    <a:cubicBezTo>
                      <a:pt x="1" y="26"/>
                      <a:pt x="1" y="26"/>
                      <a:pt x="1" y="26"/>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39" name="Freeform 1151">
                <a:extLst>
                  <a:ext uri="{FF2B5EF4-FFF2-40B4-BE49-F238E27FC236}">
                    <a16:creationId xmlns:a16="http://schemas.microsoft.com/office/drawing/2014/main" id="{009B24FA-77F3-4D3E-88F5-168E218BA225}"/>
                  </a:ext>
                </a:extLst>
              </p:cNvPr>
              <p:cNvSpPr>
                <a:spLocks/>
              </p:cNvSpPr>
              <p:nvPr/>
            </p:nvSpPr>
            <p:spPr bwMode="auto">
              <a:xfrm>
                <a:off x="1172" y="833"/>
                <a:ext cx="163" cy="217"/>
              </a:xfrm>
              <a:custGeom>
                <a:avLst/>
                <a:gdLst>
                  <a:gd name="T0" fmla="*/ 30 w 115"/>
                  <a:gd name="T1" fmla="*/ 152 h 153"/>
                  <a:gd name="T2" fmla="*/ 0 w 115"/>
                  <a:gd name="T3" fmla="*/ 65 h 153"/>
                  <a:gd name="T4" fmla="*/ 112 w 115"/>
                  <a:gd name="T5" fmla="*/ 0 h 153"/>
                  <a:gd name="T6" fmla="*/ 114 w 115"/>
                  <a:gd name="T7" fmla="*/ 0 h 153"/>
                  <a:gd name="T8" fmla="*/ 115 w 115"/>
                  <a:gd name="T9" fmla="*/ 2 h 153"/>
                  <a:gd name="T10" fmla="*/ 2 w 115"/>
                  <a:gd name="T11" fmla="*/ 66 h 153"/>
                  <a:gd name="T12" fmla="*/ 32 w 115"/>
                  <a:gd name="T13" fmla="*/ 151 h 153"/>
                  <a:gd name="T14" fmla="*/ 31 w 115"/>
                  <a:gd name="T15" fmla="*/ 153 h 153"/>
                  <a:gd name="T16" fmla="*/ 31 w 115"/>
                  <a:gd name="T17" fmla="*/ 153 h 153"/>
                  <a:gd name="T18" fmla="*/ 31 w 115"/>
                  <a:gd name="T19" fmla="*/ 153 h 153"/>
                  <a:gd name="T20" fmla="*/ 31 w 115"/>
                  <a:gd name="T21" fmla="*/ 153 h 153"/>
                  <a:gd name="T22" fmla="*/ 30 w 115"/>
                  <a:gd name="T23" fmla="*/ 1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53">
                    <a:moveTo>
                      <a:pt x="30" y="152"/>
                    </a:moveTo>
                    <a:cubicBezTo>
                      <a:pt x="0" y="65"/>
                      <a:pt x="0" y="65"/>
                      <a:pt x="0" y="65"/>
                    </a:cubicBezTo>
                    <a:cubicBezTo>
                      <a:pt x="112" y="0"/>
                      <a:pt x="112" y="0"/>
                      <a:pt x="112" y="0"/>
                    </a:cubicBezTo>
                    <a:cubicBezTo>
                      <a:pt x="114" y="0"/>
                      <a:pt x="114" y="0"/>
                      <a:pt x="114" y="0"/>
                    </a:cubicBezTo>
                    <a:cubicBezTo>
                      <a:pt x="115" y="2"/>
                      <a:pt x="115" y="2"/>
                      <a:pt x="115" y="2"/>
                    </a:cubicBezTo>
                    <a:cubicBezTo>
                      <a:pt x="2" y="66"/>
                      <a:pt x="2" y="66"/>
                      <a:pt x="2" y="66"/>
                    </a:cubicBezTo>
                    <a:cubicBezTo>
                      <a:pt x="32" y="151"/>
                      <a:pt x="32" y="151"/>
                      <a:pt x="32" y="151"/>
                    </a:cubicBezTo>
                    <a:cubicBezTo>
                      <a:pt x="32" y="152"/>
                      <a:pt x="32" y="152"/>
                      <a:pt x="31" y="153"/>
                    </a:cubicBezTo>
                    <a:cubicBezTo>
                      <a:pt x="31" y="153"/>
                      <a:pt x="31" y="153"/>
                      <a:pt x="31" y="153"/>
                    </a:cubicBezTo>
                    <a:cubicBezTo>
                      <a:pt x="31" y="153"/>
                      <a:pt x="31" y="153"/>
                      <a:pt x="31" y="153"/>
                    </a:cubicBezTo>
                    <a:cubicBezTo>
                      <a:pt x="31" y="153"/>
                      <a:pt x="31" y="153"/>
                      <a:pt x="31" y="153"/>
                    </a:cubicBezTo>
                    <a:cubicBezTo>
                      <a:pt x="30" y="153"/>
                      <a:pt x="30" y="152"/>
                      <a:pt x="30" y="152"/>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0" name="Freeform 1152">
                <a:extLst>
                  <a:ext uri="{FF2B5EF4-FFF2-40B4-BE49-F238E27FC236}">
                    <a16:creationId xmlns:a16="http://schemas.microsoft.com/office/drawing/2014/main" id="{67DDB047-C9AF-4F86-BFA4-65AFDD3FE995}"/>
                  </a:ext>
                </a:extLst>
              </p:cNvPr>
              <p:cNvSpPr>
                <a:spLocks/>
              </p:cNvSpPr>
              <p:nvPr/>
            </p:nvSpPr>
            <p:spPr bwMode="auto">
              <a:xfrm>
                <a:off x="1312" y="1104"/>
                <a:ext cx="5" cy="21"/>
              </a:xfrm>
              <a:custGeom>
                <a:avLst/>
                <a:gdLst>
                  <a:gd name="T0" fmla="*/ 0 w 3"/>
                  <a:gd name="T1" fmla="*/ 1 h 15"/>
                  <a:gd name="T2" fmla="*/ 2 w 3"/>
                  <a:gd name="T3" fmla="*/ 0 h 15"/>
                  <a:gd name="T4" fmla="*/ 2 w 3"/>
                  <a:gd name="T5" fmla="*/ 0 h 15"/>
                  <a:gd name="T6" fmla="*/ 3 w 3"/>
                  <a:gd name="T7" fmla="*/ 1 h 15"/>
                  <a:gd name="T8" fmla="*/ 3 w 3"/>
                  <a:gd name="T9" fmla="*/ 1 h 15"/>
                  <a:gd name="T10" fmla="*/ 3 w 3"/>
                  <a:gd name="T11" fmla="*/ 15 h 15"/>
                  <a:gd name="T12" fmla="*/ 2 w 3"/>
                  <a:gd name="T13" fmla="*/ 15 h 15"/>
                  <a:gd name="T14" fmla="*/ 0 w 3"/>
                  <a:gd name="T15" fmla="*/ 15 h 15"/>
                  <a:gd name="T16" fmla="*/ 0 w 3"/>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
                    </a:moveTo>
                    <a:cubicBezTo>
                      <a:pt x="0" y="0"/>
                      <a:pt x="1" y="0"/>
                      <a:pt x="2" y="0"/>
                    </a:cubicBezTo>
                    <a:cubicBezTo>
                      <a:pt x="2" y="0"/>
                      <a:pt x="2" y="0"/>
                      <a:pt x="2" y="0"/>
                    </a:cubicBezTo>
                    <a:cubicBezTo>
                      <a:pt x="2" y="0"/>
                      <a:pt x="3" y="0"/>
                      <a:pt x="3" y="1"/>
                    </a:cubicBezTo>
                    <a:cubicBezTo>
                      <a:pt x="3" y="1"/>
                      <a:pt x="3" y="1"/>
                      <a:pt x="3" y="1"/>
                    </a:cubicBezTo>
                    <a:cubicBezTo>
                      <a:pt x="3" y="15"/>
                      <a:pt x="3" y="15"/>
                      <a:pt x="3" y="15"/>
                    </a:cubicBezTo>
                    <a:cubicBezTo>
                      <a:pt x="3" y="15"/>
                      <a:pt x="2" y="15"/>
                      <a:pt x="2" y="15"/>
                    </a:cubicBezTo>
                    <a:cubicBezTo>
                      <a:pt x="1" y="15"/>
                      <a:pt x="0" y="15"/>
                      <a:pt x="0" y="15"/>
                    </a:cubicBez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1" name="Freeform 1153">
                <a:extLst>
                  <a:ext uri="{FF2B5EF4-FFF2-40B4-BE49-F238E27FC236}">
                    <a16:creationId xmlns:a16="http://schemas.microsoft.com/office/drawing/2014/main" id="{E1B9AA76-7834-4308-BF72-5FAFF5C13EDD}"/>
                  </a:ext>
                </a:extLst>
              </p:cNvPr>
              <p:cNvSpPr>
                <a:spLocks/>
              </p:cNvSpPr>
              <p:nvPr/>
            </p:nvSpPr>
            <p:spPr bwMode="auto">
              <a:xfrm>
                <a:off x="1164" y="924"/>
                <a:ext cx="11" cy="4"/>
              </a:xfrm>
              <a:custGeom>
                <a:avLst/>
                <a:gdLst>
                  <a:gd name="T0" fmla="*/ 7 w 8"/>
                  <a:gd name="T1" fmla="*/ 3 h 3"/>
                  <a:gd name="T2" fmla="*/ 0 w 8"/>
                  <a:gd name="T3" fmla="*/ 2 h 3"/>
                  <a:gd name="T4" fmla="*/ 0 w 8"/>
                  <a:gd name="T5" fmla="*/ 1 h 3"/>
                  <a:gd name="T6" fmla="*/ 2 w 8"/>
                  <a:gd name="T7" fmla="*/ 0 h 3"/>
                  <a:gd name="T8" fmla="*/ 7 w 8"/>
                  <a:gd name="T9" fmla="*/ 0 h 3"/>
                  <a:gd name="T10" fmla="*/ 8 w 8"/>
                  <a:gd name="T11" fmla="*/ 2 h 3"/>
                  <a:gd name="T12" fmla="*/ 8 w 8"/>
                  <a:gd name="T13" fmla="*/ 2 h 3"/>
                  <a:gd name="T14" fmla="*/ 7 w 8"/>
                  <a:gd name="T15" fmla="*/ 3 h 3"/>
                  <a:gd name="T16" fmla="*/ 7 w 8"/>
                  <a:gd name="T17" fmla="*/ 3 h 3"/>
                  <a:gd name="T18" fmla="*/ 7 w 8"/>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
                    <a:moveTo>
                      <a:pt x="7" y="3"/>
                    </a:moveTo>
                    <a:cubicBezTo>
                      <a:pt x="0" y="2"/>
                      <a:pt x="0" y="2"/>
                      <a:pt x="0" y="2"/>
                    </a:cubicBezTo>
                    <a:cubicBezTo>
                      <a:pt x="0" y="1"/>
                      <a:pt x="0" y="1"/>
                      <a:pt x="0" y="1"/>
                    </a:cubicBezTo>
                    <a:cubicBezTo>
                      <a:pt x="2" y="0"/>
                      <a:pt x="2" y="0"/>
                      <a:pt x="2" y="0"/>
                    </a:cubicBezTo>
                    <a:cubicBezTo>
                      <a:pt x="7" y="0"/>
                      <a:pt x="7" y="0"/>
                      <a:pt x="7" y="0"/>
                    </a:cubicBezTo>
                    <a:cubicBezTo>
                      <a:pt x="8" y="1"/>
                      <a:pt x="8" y="1"/>
                      <a:pt x="8" y="2"/>
                    </a:cubicBezTo>
                    <a:cubicBezTo>
                      <a:pt x="8" y="2"/>
                      <a:pt x="8" y="2"/>
                      <a:pt x="8" y="2"/>
                    </a:cubicBezTo>
                    <a:cubicBezTo>
                      <a:pt x="8" y="2"/>
                      <a:pt x="8" y="3"/>
                      <a:pt x="7" y="3"/>
                    </a:cubicBezTo>
                    <a:cubicBezTo>
                      <a:pt x="7" y="3"/>
                      <a:pt x="7" y="3"/>
                      <a:pt x="7" y="3"/>
                    </a:cubicBezTo>
                    <a:cubicBezTo>
                      <a:pt x="7" y="3"/>
                      <a:pt x="7" y="3"/>
                      <a:pt x="7" y="3"/>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2" name="Freeform 1154">
                <a:extLst>
                  <a:ext uri="{FF2B5EF4-FFF2-40B4-BE49-F238E27FC236}">
                    <a16:creationId xmlns:a16="http://schemas.microsoft.com/office/drawing/2014/main" id="{AFD2535B-F63A-49DD-995B-3B59BFDF9731}"/>
                  </a:ext>
                </a:extLst>
              </p:cNvPr>
              <p:cNvSpPr>
                <a:spLocks/>
              </p:cNvSpPr>
              <p:nvPr/>
            </p:nvSpPr>
            <p:spPr bwMode="auto">
              <a:xfrm>
                <a:off x="2283" y="1009"/>
                <a:ext cx="12" cy="5"/>
              </a:xfrm>
              <a:custGeom>
                <a:avLst/>
                <a:gdLst>
                  <a:gd name="T0" fmla="*/ 2 w 8"/>
                  <a:gd name="T1" fmla="*/ 4 h 4"/>
                  <a:gd name="T2" fmla="*/ 7 w 8"/>
                  <a:gd name="T3" fmla="*/ 4 h 4"/>
                  <a:gd name="T4" fmla="*/ 6 w 8"/>
                  <a:gd name="T5" fmla="*/ 1 h 4"/>
                  <a:gd name="T6" fmla="*/ 2 w 8"/>
                  <a:gd name="T7" fmla="*/ 1 h 4"/>
                  <a:gd name="T8" fmla="*/ 2 w 8"/>
                  <a:gd name="T9" fmla="*/ 4 h 4"/>
                </a:gdLst>
                <a:ahLst/>
                <a:cxnLst>
                  <a:cxn ang="0">
                    <a:pos x="T0" y="T1"/>
                  </a:cxn>
                  <a:cxn ang="0">
                    <a:pos x="T2" y="T3"/>
                  </a:cxn>
                  <a:cxn ang="0">
                    <a:pos x="T4" y="T5"/>
                  </a:cxn>
                  <a:cxn ang="0">
                    <a:pos x="T6" y="T7"/>
                  </a:cxn>
                  <a:cxn ang="0">
                    <a:pos x="T8" y="T9"/>
                  </a:cxn>
                </a:cxnLst>
                <a:rect l="0" t="0" r="r" b="b"/>
                <a:pathLst>
                  <a:path w="8" h="4">
                    <a:moveTo>
                      <a:pt x="2" y="4"/>
                    </a:moveTo>
                    <a:cubicBezTo>
                      <a:pt x="3" y="4"/>
                      <a:pt x="5" y="4"/>
                      <a:pt x="7" y="4"/>
                    </a:cubicBezTo>
                    <a:cubicBezTo>
                      <a:pt x="8" y="3"/>
                      <a:pt x="8" y="2"/>
                      <a:pt x="6" y="1"/>
                    </a:cubicBezTo>
                    <a:cubicBezTo>
                      <a:pt x="5" y="0"/>
                      <a:pt x="3" y="0"/>
                      <a:pt x="2" y="1"/>
                    </a:cubicBezTo>
                    <a:cubicBezTo>
                      <a:pt x="0" y="2"/>
                      <a:pt x="0" y="3"/>
                      <a:pt x="2" y="4"/>
                    </a:cubicBez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3" name="Freeform 1155">
                <a:extLst>
                  <a:ext uri="{FF2B5EF4-FFF2-40B4-BE49-F238E27FC236}">
                    <a16:creationId xmlns:a16="http://schemas.microsoft.com/office/drawing/2014/main" id="{C96246BA-44BA-4333-B9A7-6CA0218B32EF}"/>
                  </a:ext>
                </a:extLst>
              </p:cNvPr>
              <p:cNvSpPr>
                <a:spLocks/>
              </p:cNvSpPr>
              <p:nvPr/>
            </p:nvSpPr>
            <p:spPr bwMode="auto">
              <a:xfrm>
                <a:off x="2055" y="955"/>
                <a:ext cx="259" cy="150"/>
              </a:xfrm>
              <a:custGeom>
                <a:avLst/>
                <a:gdLst>
                  <a:gd name="T0" fmla="*/ 0 w 259"/>
                  <a:gd name="T1" fmla="*/ 92 h 150"/>
                  <a:gd name="T2" fmla="*/ 160 w 259"/>
                  <a:gd name="T3" fmla="*/ 0 h 150"/>
                  <a:gd name="T4" fmla="*/ 259 w 259"/>
                  <a:gd name="T5" fmla="*/ 57 h 150"/>
                  <a:gd name="T6" fmla="*/ 99 w 259"/>
                  <a:gd name="T7" fmla="*/ 150 h 150"/>
                  <a:gd name="T8" fmla="*/ 0 w 259"/>
                  <a:gd name="T9" fmla="*/ 92 h 150"/>
                </a:gdLst>
                <a:ahLst/>
                <a:cxnLst>
                  <a:cxn ang="0">
                    <a:pos x="T0" y="T1"/>
                  </a:cxn>
                  <a:cxn ang="0">
                    <a:pos x="T2" y="T3"/>
                  </a:cxn>
                  <a:cxn ang="0">
                    <a:pos x="T4" y="T5"/>
                  </a:cxn>
                  <a:cxn ang="0">
                    <a:pos x="T6" y="T7"/>
                  </a:cxn>
                  <a:cxn ang="0">
                    <a:pos x="T8" y="T9"/>
                  </a:cxn>
                </a:cxnLst>
                <a:rect l="0" t="0" r="r" b="b"/>
                <a:pathLst>
                  <a:path w="259" h="150">
                    <a:moveTo>
                      <a:pt x="0" y="92"/>
                    </a:moveTo>
                    <a:lnTo>
                      <a:pt x="160" y="0"/>
                    </a:lnTo>
                    <a:lnTo>
                      <a:pt x="259" y="57"/>
                    </a:lnTo>
                    <a:lnTo>
                      <a:pt x="99" y="150"/>
                    </a:lnTo>
                    <a:lnTo>
                      <a:pt x="0" y="9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4" name="Freeform 1156">
                <a:extLst>
                  <a:ext uri="{FF2B5EF4-FFF2-40B4-BE49-F238E27FC236}">
                    <a16:creationId xmlns:a16="http://schemas.microsoft.com/office/drawing/2014/main" id="{D17B29F2-B610-4A6F-A8F8-C8021E398FA8}"/>
                  </a:ext>
                </a:extLst>
              </p:cNvPr>
              <p:cNvSpPr>
                <a:spLocks/>
              </p:cNvSpPr>
              <p:nvPr/>
            </p:nvSpPr>
            <p:spPr bwMode="auto">
              <a:xfrm>
                <a:off x="2076" y="968"/>
                <a:ext cx="149" cy="86"/>
              </a:xfrm>
              <a:custGeom>
                <a:avLst/>
                <a:gdLst>
                  <a:gd name="T0" fmla="*/ 0 w 105"/>
                  <a:gd name="T1" fmla="*/ 59 h 61"/>
                  <a:gd name="T2" fmla="*/ 0 w 105"/>
                  <a:gd name="T3" fmla="*/ 57 h 61"/>
                  <a:gd name="T4" fmla="*/ 99 w 105"/>
                  <a:gd name="T5" fmla="*/ 0 h 61"/>
                  <a:gd name="T6" fmla="*/ 101 w 105"/>
                  <a:gd name="T7" fmla="*/ 0 h 61"/>
                  <a:gd name="T8" fmla="*/ 104 w 105"/>
                  <a:gd name="T9" fmla="*/ 2 h 61"/>
                  <a:gd name="T10" fmla="*/ 104 w 105"/>
                  <a:gd name="T11" fmla="*/ 4 h 61"/>
                  <a:gd name="T12" fmla="*/ 6 w 105"/>
                  <a:gd name="T13" fmla="*/ 61 h 61"/>
                  <a:gd name="T14" fmla="*/ 4 w 105"/>
                  <a:gd name="T15" fmla="*/ 61 h 61"/>
                  <a:gd name="T16" fmla="*/ 0 w 105"/>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0" y="59"/>
                    </a:moveTo>
                    <a:cubicBezTo>
                      <a:pt x="0" y="58"/>
                      <a:pt x="0" y="58"/>
                      <a:pt x="0" y="57"/>
                    </a:cubicBezTo>
                    <a:cubicBezTo>
                      <a:pt x="99" y="0"/>
                      <a:pt x="99" y="0"/>
                      <a:pt x="99" y="0"/>
                    </a:cubicBezTo>
                    <a:cubicBezTo>
                      <a:pt x="99" y="0"/>
                      <a:pt x="100" y="0"/>
                      <a:pt x="101" y="0"/>
                    </a:cubicBezTo>
                    <a:cubicBezTo>
                      <a:pt x="104" y="2"/>
                      <a:pt x="104" y="2"/>
                      <a:pt x="104" y="2"/>
                    </a:cubicBezTo>
                    <a:cubicBezTo>
                      <a:pt x="105" y="3"/>
                      <a:pt x="105" y="3"/>
                      <a:pt x="104" y="4"/>
                    </a:cubicBezTo>
                    <a:cubicBezTo>
                      <a:pt x="6" y="61"/>
                      <a:pt x="6" y="61"/>
                      <a:pt x="6" y="61"/>
                    </a:cubicBezTo>
                    <a:cubicBezTo>
                      <a:pt x="5" y="61"/>
                      <a:pt x="4" y="61"/>
                      <a:pt x="4" y="61"/>
                    </a:cubicBezTo>
                    <a:lnTo>
                      <a:pt x="0" y="59"/>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5" name="Freeform 1157">
                <a:extLst>
                  <a:ext uri="{FF2B5EF4-FFF2-40B4-BE49-F238E27FC236}">
                    <a16:creationId xmlns:a16="http://schemas.microsoft.com/office/drawing/2014/main" id="{D9E3632A-D34C-42A9-9E5F-5508FDABC1A5}"/>
                  </a:ext>
                </a:extLst>
              </p:cNvPr>
              <p:cNvSpPr>
                <a:spLocks noEditPoints="1"/>
              </p:cNvSpPr>
              <p:nvPr/>
            </p:nvSpPr>
            <p:spPr bwMode="auto">
              <a:xfrm>
                <a:off x="2075" y="966"/>
                <a:ext cx="151" cy="88"/>
              </a:xfrm>
              <a:custGeom>
                <a:avLst/>
                <a:gdLst>
                  <a:gd name="T0" fmla="*/ 4 w 107"/>
                  <a:gd name="T1" fmla="*/ 62 h 62"/>
                  <a:gd name="T2" fmla="*/ 1 w 107"/>
                  <a:gd name="T3" fmla="*/ 60 h 62"/>
                  <a:gd name="T4" fmla="*/ 1 w 107"/>
                  <a:gd name="T5" fmla="*/ 60 h 62"/>
                  <a:gd name="T6" fmla="*/ 0 w 107"/>
                  <a:gd name="T7" fmla="*/ 59 h 62"/>
                  <a:gd name="T8" fmla="*/ 0 w 107"/>
                  <a:gd name="T9" fmla="*/ 59 h 62"/>
                  <a:gd name="T10" fmla="*/ 1 w 107"/>
                  <a:gd name="T11" fmla="*/ 58 h 62"/>
                  <a:gd name="T12" fmla="*/ 1 w 107"/>
                  <a:gd name="T13" fmla="*/ 58 h 62"/>
                  <a:gd name="T14" fmla="*/ 99 w 107"/>
                  <a:gd name="T15" fmla="*/ 1 h 62"/>
                  <a:gd name="T16" fmla="*/ 101 w 107"/>
                  <a:gd name="T17" fmla="*/ 0 h 62"/>
                  <a:gd name="T18" fmla="*/ 101 w 107"/>
                  <a:gd name="T19" fmla="*/ 0 h 62"/>
                  <a:gd name="T20" fmla="*/ 102 w 107"/>
                  <a:gd name="T21" fmla="*/ 1 h 62"/>
                  <a:gd name="T22" fmla="*/ 102 w 107"/>
                  <a:gd name="T23" fmla="*/ 1 h 62"/>
                  <a:gd name="T24" fmla="*/ 106 w 107"/>
                  <a:gd name="T25" fmla="*/ 3 h 62"/>
                  <a:gd name="T26" fmla="*/ 107 w 107"/>
                  <a:gd name="T27" fmla="*/ 4 h 62"/>
                  <a:gd name="T28" fmla="*/ 107 w 107"/>
                  <a:gd name="T29" fmla="*/ 4 h 62"/>
                  <a:gd name="T30" fmla="*/ 106 w 107"/>
                  <a:gd name="T31" fmla="*/ 5 h 62"/>
                  <a:gd name="T32" fmla="*/ 106 w 107"/>
                  <a:gd name="T33" fmla="*/ 5 h 62"/>
                  <a:gd name="T34" fmla="*/ 7 w 107"/>
                  <a:gd name="T35" fmla="*/ 62 h 62"/>
                  <a:gd name="T36" fmla="*/ 6 w 107"/>
                  <a:gd name="T37" fmla="*/ 62 h 62"/>
                  <a:gd name="T38" fmla="*/ 6 w 107"/>
                  <a:gd name="T39" fmla="*/ 62 h 62"/>
                  <a:gd name="T40" fmla="*/ 4 w 107"/>
                  <a:gd name="T41" fmla="*/ 62 h 62"/>
                  <a:gd name="T42" fmla="*/ 5 w 107"/>
                  <a:gd name="T43" fmla="*/ 61 h 62"/>
                  <a:gd name="T44" fmla="*/ 6 w 107"/>
                  <a:gd name="T45" fmla="*/ 61 h 62"/>
                  <a:gd name="T46" fmla="*/ 6 w 107"/>
                  <a:gd name="T47" fmla="*/ 61 h 62"/>
                  <a:gd name="T48" fmla="*/ 7 w 107"/>
                  <a:gd name="T49" fmla="*/ 61 h 62"/>
                  <a:gd name="T50" fmla="*/ 7 w 107"/>
                  <a:gd name="T51" fmla="*/ 61 h 62"/>
                  <a:gd name="T52" fmla="*/ 105 w 107"/>
                  <a:gd name="T53" fmla="*/ 4 h 62"/>
                  <a:gd name="T54" fmla="*/ 105 w 107"/>
                  <a:gd name="T55" fmla="*/ 4 h 62"/>
                  <a:gd name="T56" fmla="*/ 105 w 107"/>
                  <a:gd name="T57" fmla="*/ 4 h 62"/>
                  <a:gd name="T58" fmla="*/ 102 w 107"/>
                  <a:gd name="T59" fmla="*/ 2 h 62"/>
                  <a:gd name="T60" fmla="*/ 101 w 107"/>
                  <a:gd name="T61" fmla="*/ 2 h 62"/>
                  <a:gd name="T62" fmla="*/ 101 w 107"/>
                  <a:gd name="T63" fmla="*/ 2 h 62"/>
                  <a:gd name="T64" fmla="*/ 100 w 107"/>
                  <a:gd name="T65" fmla="*/ 2 h 62"/>
                  <a:gd name="T66" fmla="*/ 100 w 107"/>
                  <a:gd name="T67" fmla="*/ 2 h 62"/>
                  <a:gd name="T68" fmla="*/ 2 w 107"/>
                  <a:gd name="T69" fmla="*/ 59 h 62"/>
                  <a:gd name="T70" fmla="*/ 2 w 107"/>
                  <a:gd name="T71" fmla="*/ 59 h 62"/>
                  <a:gd name="T72" fmla="*/ 1 w 107"/>
                  <a:gd name="T73" fmla="*/ 60 h 62"/>
                  <a:gd name="T74" fmla="*/ 2 w 107"/>
                  <a:gd name="T75" fmla="*/ 59 h 62"/>
                  <a:gd name="T76" fmla="*/ 5 w 107"/>
                  <a:gd name="T77"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62">
                    <a:moveTo>
                      <a:pt x="4" y="62"/>
                    </a:moveTo>
                    <a:cubicBezTo>
                      <a:pt x="1" y="60"/>
                      <a:pt x="1" y="60"/>
                      <a:pt x="1" y="60"/>
                    </a:cubicBezTo>
                    <a:cubicBezTo>
                      <a:pt x="1" y="60"/>
                      <a:pt x="1" y="60"/>
                      <a:pt x="1" y="60"/>
                    </a:cubicBezTo>
                    <a:cubicBezTo>
                      <a:pt x="1" y="60"/>
                      <a:pt x="0" y="59"/>
                      <a:pt x="0" y="59"/>
                    </a:cubicBezTo>
                    <a:cubicBezTo>
                      <a:pt x="0" y="59"/>
                      <a:pt x="0" y="59"/>
                      <a:pt x="0" y="59"/>
                    </a:cubicBezTo>
                    <a:cubicBezTo>
                      <a:pt x="0" y="58"/>
                      <a:pt x="1" y="58"/>
                      <a:pt x="1" y="58"/>
                    </a:cubicBezTo>
                    <a:cubicBezTo>
                      <a:pt x="1" y="58"/>
                      <a:pt x="1" y="58"/>
                      <a:pt x="1" y="58"/>
                    </a:cubicBezTo>
                    <a:cubicBezTo>
                      <a:pt x="99" y="1"/>
                      <a:pt x="99" y="1"/>
                      <a:pt x="99" y="1"/>
                    </a:cubicBezTo>
                    <a:cubicBezTo>
                      <a:pt x="100" y="1"/>
                      <a:pt x="100" y="0"/>
                      <a:pt x="101" y="0"/>
                    </a:cubicBezTo>
                    <a:cubicBezTo>
                      <a:pt x="101" y="0"/>
                      <a:pt x="101" y="0"/>
                      <a:pt x="101" y="0"/>
                    </a:cubicBezTo>
                    <a:cubicBezTo>
                      <a:pt x="101" y="0"/>
                      <a:pt x="102" y="1"/>
                      <a:pt x="102" y="1"/>
                    </a:cubicBezTo>
                    <a:cubicBezTo>
                      <a:pt x="102" y="1"/>
                      <a:pt x="102" y="1"/>
                      <a:pt x="102" y="1"/>
                    </a:cubicBezTo>
                    <a:cubicBezTo>
                      <a:pt x="106" y="3"/>
                      <a:pt x="106" y="3"/>
                      <a:pt x="106" y="3"/>
                    </a:cubicBezTo>
                    <a:cubicBezTo>
                      <a:pt x="106" y="3"/>
                      <a:pt x="107" y="3"/>
                      <a:pt x="107" y="4"/>
                    </a:cubicBezTo>
                    <a:cubicBezTo>
                      <a:pt x="107" y="4"/>
                      <a:pt x="107" y="4"/>
                      <a:pt x="107" y="4"/>
                    </a:cubicBezTo>
                    <a:cubicBezTo>
                      <a:pt x="106" y="5"/>
                      <a:pt x="106" y="5"/>
                      <a:pt x="106" y="5"/>
                    </a:cubicBezTo>
                    <a:cubicBezTo>
                      <a:pt x="106" y="5"/>
                      <a:pt x="106" y="5"/>
                      <a:pt x="106" y="5"/>
                    </a:cubicBezTo>
                    <a:cubicBezTo>
                      <a:pt x="7" y="62"/>
                      <a:pt x="7" y="62"/>
                      <a:pt x="7" y="62"/>
                    </a:cubicBezTo>
                    <a:cubicBezTo>
                      <a:pt x="7" y="62"/>
                      <a:pt x="6" y="62"/>
                      <a:pt x="6" y="62"/>
                    </a:cubicBezTo>
                    <a:cubicBezTo>
                      <a:pt x="6" y="62"/>
                      <a:pt x="6" y="62"/>
                      <a:pt x="6" y="62"/>
                    </a:cubicBezTo>
                    <a:cubicBezTo>
                      <a:pt x="5" y="62"/>
                      <a:pt x="5" y="62"/>
                      <a:pt x="4" y="62"/>
                    </a:cubicBezTo>
                    <a:close/>
                    <a:moveTo>
                      <a:pt x="5" y="61"/>
                    </a:moveTo>
                    <a:cubicBezTo>
                      <a:pt x="5" y="61"/>
                      <a:pt x="6" y="61"/>
                      <a:pt x="6" y="61"/>
                    </a:cubicBezTo>
                    <a:cubicBezTo>
                      <a:pt x="6" y="61"/>
                      <a:pt x="6" y="61"/>
                      <a:pt x="6" y="61"/>
                    </a:cubicBezTo>
                    <a:cubicBezTo>
                      <a:pt x="6" y="61"/>
                      <a:pt x="6" y="61"/>
                      <a:pt x="7" y="61"/>
                    </a:cubicBezTo>
                    <a:cubicBezTo>
                      <a:pt x="7" y="61"/>
                      <a:pt x="7" y="61"/>
                      <a:pt x="7" y="61"/>
                    </a:cubicBezTo>
                    <a:cubicBezTo>
                      <a:pt x="105" y="4"/>
                      <a:pt x="105" y="4"/>
                      <a:pt x="105" y="4"/>
                    </a:cubicBezTo>
                    <a:cubicBezTo>
                      <a:pt x="105" y="4"/>
                      <a:pt x="105" y="4"/>
                      <a:pt x="105" y="4"/>
                    </a:cubicBezTo>
                    <a:cubicBezTo>
                      <a:pt x="105" y="4"/>
                      <a:pt x="105" y="4"/>
                      <a:pt x="105" y="4"/>
                    </a:cubicBezTo>
                    <a:cubicBezTo>
                      <a:pt x="102" y="2"/>
                      <a:pt x="102" y="2"/>
                      <a:pt x="102" y="2"/>
                    </a:cubicBezTo>
                    <a:cubicBezTo>
                      <a:pt x="101" y="2"/>
                      <a:pt x="101" y="2"/>
                      <a:pt x="101" y="2"/>
                    </a:cubicBezTo>
                    <a:cubicBezTo>
                      <a:pt x="101" y="2"/>
                      <a:pt x="101" y="2"/>
                      <a:pt x="101" y="2"/>
                    </a:cubicBezTo>
                    <a:cubicBezTo>
                      <a:pt x="101" y="2"/>
                      <a:pt x="100" y="2"/>
                      <a:pt x="100" y="2"/>
                    </a:cubicBezTo>
                    <a:cubicBezTo>
                      <a:pt x="100" y="2"/>
                      <a:pt x="100" y="2"/>
                      <a:pt x="100" y="2"/>
                    </a:cubicBezTo>
                    <a:cubicBezTo>
                      <a:pt x="2" y="59"/>
                      <a:pt x="2" y="59"/>
                      <a:pt x="2" y="59"/>
                    </a:cubicBezTo>
                    <a:cubicBezTo>
                      <a:pt x="2" y="59"/>
                      <a:pt x="2" y="59"/>
                      <a:pt x="2" y="59"/>
                    </a:cubicBezTo>
                    <a:cubicBezTo>
                      <a:pt x="1" y="60"/>
                      <a:pt x="1" y="60"/>
                      <a:pt x="1" y="60"/>
                    </a:cubicBezTo>
                    <a:cubicBezTo>
                      <a:pt x="2" y="59"/>
                      <a:pt x="2" y="59"/>
                      <a:pt x="2" y="59"/>
                    </a:cubicBezTo>
                    <a:cubicBezTo>
                      <a:pt x="5" y="61"/>
                      <a:pt x="5" y="61"/>
                      <a:pt x="5" y="6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6" name="Freeform 1158">
                <a:extLst>
                  <a:ext uri="{FF2B5EF4-FFF2-40B4-BE49-F238E27FC236}">
                    <a16:creationId xmlns:a16="http://schemas.microsoft.com/office/drawing/2014/main" id="{8EA66124-BB79-48FA-86C2-799D478DEFAC}"/>
                  </a:ext>
                </a:extLst>
              </p:cNvPr>
              <p:cNvSpPr>
                <a:spLocks/>
              </p:cNvSpPr>
              <p:nvPr/>
            </p:nvSpPr>
            <p:spPr bwMode="auto">
              <a:xfrm>
                <a:off x="2089" y="1051"/>
                <a:ext cx="16" cy="9"/>
              </a:xfrm>
              <a:custGeom>
                <a:avLst/>
                <a:gdLst>
                  <a:gd name="T0" fmla="*/ 0 w 11"/>
                  <a:gd name="T1" fmla="*/ 4 h 6"/>
                  <a:gd name="T2" fmla="*/ 0 w 11"/>
                  <a:gd name="T3" fmla="*/ 2 h 6"/>
                  <a:gd name="T4" fmla="*/ 4 w 11"/>
                  <a:gd name="T5" fmla="*/ 0 h 6"/>
                  <a:gd name="T6" fmla="*/ 6 w 11"/>
                  <a:gd name="T7" fmla="*/ 0 h 6"/>
                  <a:gd name="T8" fmla="*/ 10 w 11"/>
                  <a:gd name="T9" fmla="*/ 3 h 6"/>
                  <a:gd name="T10" fmla="*/ 10 w 11"/>
                  <a:gd name="T11" fmla="*/ 4 h 6"/>
                  <a:gd name="T12" fmla="*/ 6 w 11"/>
                  <a:gd name="T13" fmla="*/ 6 h 6"/>
                  <a:gd name="T14" fmla="*/ 4 w 11"/>
                  <a:gd name="T15" fmla="*/ 6 h 6"/>
                  <a:gd name="T16" fmla="*/ 0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4"/>
                    </a:moveTo>
                    <a:cubicBezTo>
                      <a:pt x="0" y="3"/>
                      <a:pt x="0" y="3"/>
                      <a:pt x="0" y="2"/>
                    </a:cubicBezTo>
                    <a:cubicBezTo>
                      <a:pt x="4" y="0"/>
                      <a:pt x="4" y="0"/>
                      <a:pt x="4" y="0"/>
                    </a:cubicBezTo>
                    <a:cubicBezTo>
                      <a:pt x="4" y="0"/>
                      <a:pt x="5" y="0"/>
                      <a:pt x="6" y="0"/>
                    </a:cubicBezTo>
                    <a:cubicBezTo>
                      <a:pt x="10" y="3"/>
                      <a:pt x="10" y="3"/>
                      <a:pt x="10" y="3"/>
                    </a:cubicBezTo>
                    <a:cubicBezTo>
                      <a:pt x="11" y="3"/>
                      <a:pt x="11" y="4"/>
                      <a:pt x="10" y="4"/>
                    </a:cubicBezTo>
                    <a:cubicBezTo>
                      <a:pt x="6" y="6"/>
                      <a:pt x="6" y="6"/>
                      <a:pt x="6" y="6"/>
                    </a:cubicBezTo>
                    <a:cubicBezTo>
                      <a:pt x="6" y="6"/>
                      <a:pt x="5" y="6"/>
                      <a:pt x="4" y="6"/>
                    </a:cubicBezTo>
                    <a:lnTo>
                      <a:pt x="0"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7" name="Freeform 1159">
                <a:extLst>
                  <a:ext uri="{FF2B5EF4-FFF2-40B4-BE49-F238E27FC236}">
                    <a16:creationId xmlns:a16="http://schemas.microsoft.com/office/drawing/2014/main" id="{7CB51224-28B4-45C3-B0DD-A706E5A90320}"/>
                  </a:ext>
                </a:extLst>
              </p:cNvPr>
              <p:cNvSpPr>
                <a:spLocks noEditPoints="1"/>
              </p:cNvSpPr>
              <p:nvPr/>
            </p:nvSpPr>
            <p:spPr bwMode="auto">
              <a:xfrm>
                <a:off x="2088" y="1050"/>
                <a:ext cx="17" cy="11"/>
              </a:xfrm>
              <a:custGeom>
                <a:avLst/>
                <a:gdLst>
                  <a:gd name="T0" fmla="*/ 5 w 12"/>
                  <a:gd name="T1" fmla="*/ 8 h 8"/>
                  <a:gd name="T2" fmla="*/ 1 w 12"/>
                  <a:gd name="T3" fmla="*/ 5 h 8"/>
                  <a:gd name="T4" fmla="*/ 1 w 12"/>
                  <a:gd name="T5" fmla="*/ 5 h 8"/>
                  <a:gd name="T6" fmla="*/ 1 w 12"/>
                  <a:gd name="T7" fmla="*/ 5 h 8"/>
                  <a:gd name="T8" fmla="*/ 0 w 12"/>
                  <a:gd name="T9" fmla="*/ 4 h 8"/>
                  <a:gd name="T10" fmla="*/ 0 w 12"/>
                  <a:gd name="T11" fmla="*/ 4 h 8"/>
                  <a:gd name="T12" fmla="*/ 1 w 12"/>
                  <a:gd name="T13" fmla="*/ 3 h 8"/>
                  <a:gd name="T14" fmla="*/ 1 w 12"/>
                  <a:gd name="T15" fmla="*/ 3 h 8"/>
                  <a:gd name="T16" fmla="*/ 4 w 12"/>
                  <a:gd name="T17" fmla="*/ 1 h 8"/>
                  <a:gd name="T18" fmla="*/ 6 w 12"/>
                  <a:gd name="T19" fmla="*/ 0 h 8"/>
                  <a:gd name="T20" fmla="*/ 6 w 12"/>
                  <a:gd name="T21" fmla="*/ 0 h 8"/>
                  <a:gd name="T22" fmla="*/ 7 w 12"/>
                  <a:gd name="T23" fmla="*/ 1 h 8"/>
                  <a:gd name="T24" fmla="*/ 7 w 12"/>
                  <a:gd name="T25" fmla="*/ 1 h 8"/>
                  <a:gd name="T26" fmla="*/ 11 w 12"/>
                  <a:gd name="T27" fmla="*/ 3 h 8"/>
                  <a:gd name="T28" fmla="*/ 12 w 12"/>
                  <a:gd name="T29" fmla="*/ 4 h 8"/>
                  <a:gd name="T30" fmla="*/ 12 w 12"/>
                  <a:gd name="T31" fmla="*/ 4 h 8"/>
                  <a:gd name="T32" fmla="*/ 11 w 12"/>
                  <a:gd name="T33" fmla="*/ 6 h 8"/>
                  <a:gd name="T34" fmla="*/ 11 w 12"/>
                  <a:gd name="T35" fmla="*/ 6 h 8"/>
                  <a:gd name="T36" fmla="*/ 8 w 12"/>
                  <a:gd name="T37" fmla="*/ 8 h 8"/>
                  <a:gd name="T38" fmla="*/ 6 w 12"/>
                  <a:gd name="T39" fmla="*/ 8 h 8"/>
                  <a:gd name="T40" fmla="*/ 6 w 12"/>
                  <a:gd name="T41" fmla="*/ 8 h 8"/>
                  <a:gd name="T42" fmla="*/ 5 w 12"/>
                  <a:gd name="T43" fmla="*/ 8 h 8"/>
                  <a:gd name="T44" fmla="*/ 6 w 12"/>
                  <a:gd name="T45" fmla="*/ 6 h 8"/>
                  <a:gd name="T46" fmla="*/ 6 w 12"/>
                  <a:gd name="T47" fmla="*/ 7 h 8"/>
                  <a:gd name="T48" fmla="*/ 6 w 12"/>
                  <a:gd name="T49" fmla="*/ 7 h 8"/>
                  <a:gd name="T50" fmla="*/ 7 w 12"/>
                  <a:gd name="T51" fmla="*/ 6 h 8"/>
                  <a:gd name="T52" fmla="*/ 7 w 12"/>
                  <a:gd name="T53" fmla="*/ 6 h 8"/>
                  <a:gd name="T54" fmla="*/ 11 w 12"/>
                  <a:gd name="T55" fmla="*/ 4 h 8"/>
                  <a:gd name="T56" fmla="*/ 11 w 12"/>
                  <a:gd name="T57" fmla="*/ 4 h 8"/>
                  <a:gd name="T58" fmla="*/ 11 w 12"/>
                  <a:gd name="T59" fmla="*/ 4 h 8"/>
                  <a:gd name="T60" fmla="*/ 7 w 12"/>
                  <a:gd name="T61" fmla="*/ 2 h 8"/>
                  <a:gd name="T62" fmla="*/ 6 w 12"/>
                  <a:gd name="T63" fmla="*/ 2 h 8"/>
                  <a:gd name="T64" fmla="*/ 6 w 12"/>
                  <a:gd name="T65" fmla="*/ 2 h 8"/>
                  <a:gd name="T66" fmla="*/ 5 w 12"/>
                  <a:gd name="T67" fmla="*/ 2 h 8"/>
                  <a:gd name="T68" fmla="*/ 5 w 12"/>
                  <a:gd name="T69" fmla="*/ 2 h 8"/>
                  <a:gd name="T70" fmla="*/ 2 w 12"/>
                  <a:gd name="T71" fmla="*/ 4 h 8"/>
                  <a:gd name="T72" fmla="*/ 2 w 12"/>
                  <a:gd name="T73" fmla="*/ 4 h 8"/>
                  <a:gd name="T74" fmla="*/ 2 w 12"/>
                  <a:gd name="T75" fmla="*/ 4 h 8"/>
                  <a:gd name="T76" fmla="*/ 6 w 12"/>
                  <a:gd name="T7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8">
                    <a:moveTo>
                      <a:pt x="5" y="8"/>
                    </a:moveTo>
                    <a:cubicBezTo>
                      <a:pt x="1" y="5"/>
                      <a:pt x="1" y="5"/>
                      <a:pt x="1" y="5"/>
                    </a:cubicBezTo>
                    <a:cubicBezTo>
                      <a:pt x="1" y="5"/>
                      <a:pt x="1" y="5"/>
                      <a:pt x="1" y="5"/>
                    </a:cubicBezTo>
                    <a:cubicBezTo>
                      <a:pt x="1" y="5"/>
                      <a:pt x="1" y="5"/>
                      <a:pt x="1" y="5"/>
                    </a:cubicBezTo>
                    <a:cubicBezTo>
                      <a:pt x="0" y="5"/>
                      <a:pt x="0" y="5"/>
                      <a:pt x="0" y="4"/>
                    </a:cubicBezTo>
                    <a:cubicBezTo>
                      <a:pt x="0" y="4"/>
                      <a:pt x="0" y="4"/>
                      <a:pt x="0" y="4"/>
                    </a:cubicBezTo>
                    <a:cubicBezTo>
                      <a:pt x="0" y="4"/>
                      <a:pt x="0" y="3"/>
                      <a:pt x="1" y="3"/>
                    </a:cubicBezTo>
                    <a:cubicBezTo>
                      <a:pt x="1" y="3"/>
                      <a:pt x="1" y="3"/>
                      <a:pt x="1" y="3"/>
                    </a:cubicBezTo>
                    <a:cubicBezTo>
                      <a:pt x="4" y="1"/>
                      <a:pt x="4" y="1"/>
                      <a:pt x="4" y="1"/>
                    </a:cubicBezTo>
                    <a:cubicBezTo>
                      <a:pt x="5" y="0"/>
                      <a:pt x="5" y="0"/>
                      <a:pt x="6" y="0"/>
                    </a:cubicBezTo>
                    <a:cubicBezTo>
                      <a:pt x="6" y="0"/>
                      <a:pt x="6" y="0"/>
                      <a:pt x="6" y="0"/>
                    </a:cubicBezTo>
                    <a:cubicBezTo>
                      <a:pt x="6" y="0"/>
                      <a:pt x="7" y="1"/>
                      <a:pt x="7" y="1"/>
                    </a:cubicBezTo>
                    <a:cubicBezTo>
                      <a:pt x="7" y="1"/>
                      <a:pt x="7" y="1"/>
                      <a:pt x="7" y="1"/>
                    </a:cubicBezTo>
                    <a:cubicBezTo>
                      <a:pt x="11" y="3"/>
                      <a:pt x="11" y="3"/>
                      <a:pt x="11" y="3"/>
                    </a:cubicBezTo>
                    <a:cubicBezTo>
                      <a:pt x="12" y="3"/>
                      <a:pt x="12" y="4"/>
                      <a:pt x="12" y="4"/>
                    </a:cubicBezTo>
                    <a:cubicBezTo>
                      <a:pt x="12" y="4"/>
                      <a:pt x="12" y="4"/>
                      <a:pt x="12" y="4"/>
                    </a:cubicBezTo>
                    <a:cubicBezTo>
                      <a:pt x="12" y="5"/>
                      <a:pt x="12" y="5"/>
                      <a:pt x="11" y="6"/>
                    </a:cubicBezTo>
                    <a:cubicBezTo>
                      <a:pt x="11" y="6"/>
                      <a:pt x="11" y="6"/>
                      <a:pt x="11" y="6"/>
                    </a:cubicBezTo>
                    <a:cubicBezTo>
                      <a:pt x="8" y="8"/>
                      <a:pt x="8" y="8"/>
                      <a:pt x="8" y="8"/>
                    </a:cubicBezTo>
                    <a:cubicBezTo>
                      <a:pt x="7" y="8"/>
                      <a:pt x="7" y="8"/>
                      <a:pt x="6" y="8"/>
                    </a:cubicBezTo>
                    <a:cubicBezTo>
                      <a:pt x="6" y="8"/>
                      <a:pt x="6" y="8"/>
                      <a:pt x="6" y="8"/>
                    </a:cubicBezTo>
                    <a:cubicBezTo>
                      <a:pt x="6" y="8"/>
                      <a:pt x="5" y="8"/>
                      <a:pt x="5" y="8"/>
                    </a:cubicBezTo>
                    <a:close/>
                    <a:moveTo>
                      <a:pt x="6" y="6"/>
                    </a:moveTo>
                    <a:cubicBezTo>
                      <a:pt x="6" y="6"/>
                      <a:pt x="6" y="7"/>
                      <a:pt x="6" y="7"/>
                    </a:cubicBezTo>
                    <a:cubicBezTo>
                      <a:pt x="6" y="7"/>
                      <a:pt x="6" y="7"/>
                      <a:pt x="6" y="7"/>
                    </a:cubicBezTo>
                    <a:cubicBezTo>
                      <a:pt x="7" y="7"/>
                      <a:pt x="7" y="7"/>
                      <a:pt x="7" y="6"/>
                    </a:cubicBezTo>
                    <a:cubicBezTo>
                      <a:pt x="7" y="6"/>
                      <a:pt x="7" y="6"/>
                      <a:pt x="7" y="6"/>
                    </a:cubicBezTo>
                    <a:cubicBezTo>
                      <a:pt x="11" y="4"/>
                      <a:pt x="11" y="4"/>
                      <a:pt x="11" y="4"/>
                    </a:cubicBezTo>
                    <a:cubicBezTo>
                      <a:pt x="11" y="4"/>
                      <a:pt x="11" y="4"/>
                      <a:pt x="11" y="4"/>
                    </a:cubicBezTo>
                    <a:cubicBezTo>
                      <a:pt x="11" y="4"/>
                      <a:pt x="11" y="4"/>
                      <a:pt x="11" y="4"/>
                    </a:cubicBezTo>
                    <a:cubicBezTo>
                      <a:pt x="7" y="2"/>
                      <a:pt x="7" y="2"/>
                      <a:pt x="7" y="2"/>
                    </a:cubicBezTo>
                    <a:cubicBezTo>
                      <a:pt x="6" y="2"/>
                      <a:pt x="6" y="2"/>
                      <a:pt x="6" y="2"/>
                    </a:cubicBezTo>
                    <a:cubicBezTo>
                      <a:pt x="6" y="2"/>
                      <a:pt x="6" y="2"/>
                      <a:pt x="6" y="2"/>
                    </a:cubicBezTo>
                    <a:cubicBezTo>
                      <a:pt x="6" y="2"/>
                      <a:pt x="5" y="2"/>
                      <a:pt x="5" y="2"/>
                    </a:cubicBezTo>
                    <a:cubicBezTo>
                      <a:pt x="5" y="2"/>
                      <a:pt x="5" y="2"/>
                      <a:pt x="5" y="2"/>
                    </a:cubicBezTo>
                    <a:cubicBezTo>
                      <a:pt x="2" y="4"/>
                      <a:pt x="2" y="4"/>
                      <a:pt x="2" y="4"/>
                    </a:cubicBezTo>
                    <a:cubicBezTo>
                      <a:pt x="2" y="4"/>
                      <a:pt x="2" y="4"/>
                      <a:pt x="2" y="4"/>
                    </a:cubicBezTo>
                    <a:cubicBezTo>
                      <a:pt x="2" y="4"/>
                      <a:pt x="2" y="4"/>
                      <a:pt x="2" y="4"/>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8" name="Freeform 1160">
                <a:extLst>
                  <a:ext uri="{FF2B5EF4-FFF2-40B4-BE49-F238E27FC236}">
                    <a16:creationId xmlns:a16="http://schemas.microsoft.com/office/drawing/2014/main" id="{35001BE0-4F84-40FF-8995-608506E8421A}"/>
                  </a:ext>
                </a:extLst>
              </p:cNvPr>
              <p:cNvSpPr>
                <a:spLocks/>
              </p:cNvSpPr>
              <p:nvPr/>
            </p:nvSpPr>
            <p:spPr bwMode="auto">
              <a:xfrm>
                <a:off x="2143" y="1065"/>
                <a:ext cx="15" cy="10"/>
              </a:xfrm>
              <a:custGeom>
                <a:avLst/>
                <a:gdLst>
                  <a:gd name="T0" fmla="*/ 1 w 11"/>
                  <a:gd name="T1" fmla="*/ 4 h 7"/>
                  <a:gd name="T2" fmla="*/ 1 w 11"/>
                  <a:gd name="T3" fmla="*/ 3 h 7"/>
                  <a:gd name="T4" fmla="*/ 4 w 11"/>
                  <a:gd name="T5" fmla="*/ 1 h 7"/>
                  <a:gd name="T6" fmla="*/ 6 w 11"/>
                  <a:gd name="T7" fmla="*/ 1 h 7"/>
                  <a:gd name="T8" fmla="*/ 10 w 11"/>
                  <a:gd name="T9" fmla="*/ 3 h 7"/>
                  <a:gd name="T10" fmla="*/ 10 w 11"/>
                  <a:gd name="T11" fmla="*/ 4 h 7"/>
                  <a:gd name="T12" fmla="*/ 7 w 11"/>
                  <a:gd name="T13" fmla="*/ 6 h 7"/>
                  <a:gd name="T14" fmla="*/ 5 w 11"/>
                  <a:gd name="T15" fmla="*/ 6 h 7"/>
                  <a:gd name="T16" fmla="*/ 1 w 11"/>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 y="4"/>
                    </a:moveTo>
                    <a:cubicBezTo>
                      <a:pt x="0" y="4"/>
                      <a:pt x="0" y="3"/>
                      <a:pt x="1" y="3"/>
                    </a:cubicBezTo>
                    <a:cubicBezTo>
                      <a:pt x="4" y="1"/>
                      <a:pt x="4" y="1"/>
                      <a:pt x="4" y="1"/>
                    </a:cubicBezTo>
                    <a:cubicBezTo>
                      <a:pt x="5" y="0"/>
                      <a:pt x="6" y="0"/>
                      <a:pt x="6" y="1"/>
                    </a:cubicBezTo>
                    <a:cubicBezTo>
                      <a:pt x="10" y="3"/>
                      <a:pt x="10" y="3"/>
                      <a:pt x="10" y="3"/>
                    </a:cubicBezTo>
                    <a:cubicBezTo>
                      <a:pt x="11" y="3"/>
                      <a:pt x="11" y="4"/>
                      <a:pt x="10" y="4"/>
                    </a:cubicBezTo>
                    <a:cubicBezTo>
                      <a:pt x="7" y="6"/>
                      <a:pt x="7" y="6"/>
                      <a:pt x="7" y="6"/>
                    </a:cubicBezTo>
                    <a:cubicBezTo>
                      <a:pt x="6" y="7"/>
                      <a:pt x="5" y="7"/>
                      <a:pt x="5" y="6"/>
                    </a:cubicBezTo>
                    <a:lnTo>
                      <a:pt x="1"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49" name="Freeform 1161">
                <a:extLst>
                  <a:ext uri="{FF2B5EF4-FFF2-40B4-BE49-F238E27FC236}">
                    <a16:creationId xmlns:a16="http://schemas.microsoft.com/office/drawing/2014/main" id="{6AF25B16-CC06-488E-A699-F8FB9134418A}"/>
                  </a:ext>
                </a:extLst>
              </p:cNvPr>
              <p:cNvSpPr>
                <a:spLocks/>
              </p:cNvSpPr>
              <p:nvPr/>
            </p:nvSpPr>
            <p:spPr bwMode="auto">
              <a:xfrm>
                <a:off x="2141" y="1065"/>
                <a:ext cx="17" cy="10"/>
              </a:xfrm>
              <a:custGeom>
                <a:avLst/>
                <a:gdLst>
                  <a:gd name="T0" fmla="*/ 5 w 12"/>
                  <a:gd name="T1" fmla="*/ 7 h 7"/>
                  <a:gd name="T2" fmla="*/ 1 w 12"/>
                  <a:gd name="T3" fmla="*/ 5 h 7"/>
                  <a:gd name="T4" fmla="*/ 2 w 12"/>
                  <a:gd name="T5" fmla="*/ 4 h 7"/>
                  <a:gd name="T6" fmla="*/ 2 w 12"/>
                  <a:gd name="T7" fmla="*/ 3 h 7"/>
                  <a:gd name="T8" fmla="*/ 6 w 12"/>
                  <a:gd name="T9" fmla="*/ 6 h 7"/>
                  <a:gd name="T10" fmla="*/ 7 w 12"/>
                  <a:gd name="T11" fmla="*/ 6 h 7"/>
                  <a:gd name="T12" fmla="*/ 7 w 12"/>
                  <a:gd name="T13" fmla="*/ 6 h 7"/>
                  <a:gd name="T14" fmla="*/ 7 w 12"/>
                  <a:gd name="T15" fmla="*/ 6 h 7"/>
                  <a:gd name="T16" fmla="*/ 7 w 12"/>
                  <a:gd name="T17" fmla="*/ 6 h 7"/>
                  <a:gd name="T18" fmla="*/ 11 w 12"/>
                  <a:gd name="T19" fmla="*/ 4 h 7"/>
                  <a:gd name="T20" fmla="*/ 11 w 12"/>
                  <a:gd name="T21" fmla="*/ 4 h 7"/>
                  <a:gd name="T22" fmla="*/ 11 w 12"/>
                  <a:gd name="T23" fmla="*/ 4 h 7"/>
                  <a:gd name="T24" fmla="*/ 7 w 12"/>
                  <a:gd name="T25" fmla="*/ 1 h 7"/>
                  <a:gd name="T26" fmla="*/ 6 w 12"/>
                  <a:gd name="T27" fmla="*/ 1 h 7"/>
                  <a:gd name="T28" fmla="*/ 6 w 12"/>
                  <a:gd name="T29" fmla="*/ 1 h 7"/>
                  <a:gd name="T30" fmla="*/ 5 w 12"/>
                  <a:gd name="T31" fmla="*/ 1 h 7"/>
                  <a:gd name="T32" fmla="*/ 5 w 12"/>
                  <a:gd name="T33" fmla="*/ 1 h 7"/>
                  <a:gd name="T34" fmla="*/ 2 w 12"/>
                  <a:gd name="T35" fmla="*/ 3 h 7"/>
                  <a:gd name="T36" fmla="*/ 2 w 12"/>
                  <a:gd name="T37" fmla="*/ 3 h 7"/>
                  <a:gd name="T38" fmla="*/ 2 w 12"/>
                  <a:gd name="T39" fmla="*/ 4 h 7"/>
                  <a:gd name="T40" fmla="*/ 1 w 12"/>
                  <a:gd name="T41" fmla="*/ 5 h 7"/>
                  <a:gd name="T42" fmla="*/ 0 w 12"/>
                  <a:gd name="T43" fmla="*/ 3 h 7"/>
                  <a:gd name="T44" fmla="*/ 0 w 12"/>
                  <a:gd name="T45" fmla="*/ 3 h 7"/>
                  <a:gd name="T46" fmla="*/ 1 w 12"/>
                  <a:gd name="T47" fmla="*/ 2 h 7"/>
                  <a:gd name="T48" fmla="*/ 1 w 12"/>
                  <a:gd name="T49" fmla="*/ 2 h 7"/>
                  <a:gd name="T50" fmla="*/ 5 w 12"/>
                  <a:gd name="T51" fmla="*/ 0 h 7"/>
                  <a:gd name="T52" fmla="*/ 6 w 12"/>
                  <a:gd name="T53" fmla="*/ 0 h 7"/>
                  <a:gd name="T54" fmla="*/ 6 w 12"/>
                  <a:gd name="T55" fmla="*/ 0 h 7"/>
                  <a:gd name="T56" fmla="*/ 8 w 12"/>
                  <a:gd name="T57" fmla="*/ 0 h 7"/>
                  <a:gd name="T58" fmla="*/ 8 w 12"/>
                  <a:gd name="T59" fmla="*/ 0 h 7"/>
                  <a:gd name="T60" fmla="*/ 12 w 12"/>
                  <a:gd name="T61" fmla="*/ 2 h 7"/>
                  <a:gd name="T62" fmla="*/ 12 w 12"/>
                  <a:gd name="T63" fmla="*/ 4 h 7"/>
                  <a:gd name="T64" fmla="*/ 12 w 12"/>
                  <a:gd name="T65" fmla="*/ 4 h 7"/>
                  <a:gd name="T66" fmla="*/ 12 w 12"/>
                  <a:gd name="T67" fmla="*/ 5 h 7"/>
                  <a:gd name="T68" fmla="*/ 12 w 12"/>
                  <a:gd name="T69" fmla="*/ 5 h 7"/>
                  <a:gd name="T70" fmla="*/ 8 w 12"/>
                  <a:gd name="T71" fmla="*/ 7 h 7"/>
                  <a:gd name="T72" fmla="*/ 7 w 12"/>
                  <a:gd name="T73" fmla="*/ 7 h 7"/>
                  <a:gd name="T74" fmla="*/ 7 w 12"/>
                  <a:gd name="T75" fmla="*/ 7 h 7"/>
                  <a:gd name="T76" fmla="*/ 5 w 12"/>
                  <a:gd name="T7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7">
                    <a:moveTo>
                      <a:pt x="5" y="7"/>
                    </a:moveTo>
                    <a:cubicBezTo>
                      <a:pt x="1" y="5"/>
                      <a:pt x="1" y="5"/>
                      <a:pt x="1" y="5"/>
                    </a:cubicBezTo>
                    <a:cubicBezTo>
                      <a:pt x="2" y="4"/>
                      <a:pt x="2" y="4"/>
                      <a:pt x="2" y="4"/>
                    </a:cubicBezTo>
                    <a:cubicBezTo>
                      <a:pt x="2" y="3"/>
                      <a:pt x="2" y="3"/>
                      <a:pt x="2" y="3"/>
                    </a:cubicBezTo>
                    <a:cubicBezTo>
                      <a:pt x="6" y="6"/>
                      <a:pt x="6" y="6"/>
                      <a:pt x="6" y="6"/>
                    </a:cubicBez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7" y="1"/>
                      <a:pt x="7" y="1"/>
                      <a:pt x="7" y="1"/>
                    </a:cubicBezTo>
                    <a:cubicBezTo>
                      <a:pt x="7" y="1"/>
                      <a:pt x="6" y="1"/>
                      <a:pt x="6" y="1"/>
                    </a:cubicBezTo>
                    <a:cubicBezTo>
                      <a:pt x="6" y="1"/>
                      <a:pt x="6" y="1"/>
                      <a:pt x="6" y="1"/>
                    </a:cubicBezTo>
                    <a:cubicBezTo>
                      <a:pt x="6" y="1"/>
                      <a:pt x="6" y="1"/>
                      <a:pt x="5" y="1"/>
                    </a:cubicBezTo>
                    <a:cubicBezTo>
                      <a:pt x="5" y="1"/>
                      <a:pt x="5" y="1"/>
                      <a:pt x="5" y="1"/>
                    </a:cubicBezTo>
                    <a:cubicBezTo>
                      <a:pt x="2" y="3"/>
                      <a:pt x="2" y="3"/>
                      <a:pt x="2" y="3"/>
                    </a:cubicBezTo>
                    <a:cubicBezTo>
                      <a:pt x="2" y="3"/>
                      <a:pt x="2" y="3"/>
                      <a:pt x="2" y="3"/>
                    </a:cubicBezTo>
                    <a:cubicBezTo>
                      <a:pt x="2" y="4"/>
                      <a:pt x="2" y="4"/>
                      <a:pt x="2" y="4"/>
                    </a:cubicBezTo>
                    <a:cubicBezTo>
                      <a:pt x="1" y="5"/>
                      <a:pt x="1" y="5"/>
                      <a:pt x="1" y="5"/>
                    </a:cubicBezTo>
                    <a:cubicBezTo>
                      <a:pt x="1" y="4"/>
                      <a:pt x="0" y="4"/>
                      <a:pt x="0" y="3"/>
                    </a:cubicBezTo>
                    <a:cubicBezTo>
                      <a:pt x="0" y="3"/>
                      <a:pt x="0" y="3"/>
                      <a:pt x="0" y="3"/>
                    </a:cubicBezTo>
                    <a:cubicBezTo>
                      <a:pt x="0" y="3"/>
                      <a:pt x="1" y="2"/>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2"/>
                      <a:pt x="12" y="2"/>
                      <a:pt x="12" y="2"/>
                    </a:cubicBezTo>
                    <a:cubicBezTo>
                      <a:pt x="12" y="3"/>
                      <a:pt x="12" y="3"/>
                      <a:pt x="12" y="4"/>
                    </a:cubicBezTo>
                    <a:cubicBezTo>
                      <a:pt x="12" y="4"/>
                      <a:pt x="12" y="4"/>
                      <a:pt x="12" y="4"/>
                    </a:cubicBezTo>
                    <a:cubicBezTo>
                      <a:pt x="12" y="4"/>
                      <a:pt x="12" y="5"/>
                      <a:pt x="12" y="5"/>
                    </a:cubicBezTo>
                    <a:cubicBezTo>
                      <a:pt x="12" y="5"/>
                      <a:pt x="12" y="5"/>
                      <a:pt x="12" y="5"/>
                    </a:cubicBezTo>
                    <a:cubicBezTo>
                      <a:pt x="8" y="7"/>
                      <a:pt x="8" y="7"/>
                      <a:pt x="8" y="7"/>
                    </a:cubicBezTo>
                    <a:cubicBezTo>
                      <a:pt x="8" y="7"/>
                      <a:pt x="7" y="7"/>
                      <a:pt x="7" y="7"/>
                    </a:cubicBezTo>
                    <a:cubicBezTo>
                      <a:pt x="7" y="7"/>
                      <a:pt x="7" y="7"/>
                      <a:pt x="7" y="7"/>
                    </a:cubicBezTo>
                    <a:cubicBezTo>
                      <a:pt x="6" y="7"/>
                      <a:pt x="6" y="7"/>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0" name="Freeform 1162">
                <a:extLst>
                  <a:ext uri="{FF2B5EF4-FFF2-40B4-BE49-F238E27FC236}">
                    <a16:creationId xmlns:a16="http://schemas.microsoft.com/office/drawing/2014/main" id="{6C379FDA-1222-4BBC-A4D2-1F302A141F73}"/>
                  </a:ext>
                </a:extLst>
              </p:cNvPr>
              <p:cNvSpPr>
                <a:spLocks/>
              </p:cNvSpPr>
              <p:nvPr/>
            </p:nvSpPr>
            <p:spPr bwMode="auto">
              <a:xfrm>
                <a:off x="2154" y="1060"/>
                <a:ext cx="16" cy="8"/>
              </a:xfrm>
              <a:custGeom>
                <a:avLst/>
                <a:gdLst>
                  <a:gd name="T0" fmla="*/ 1 w 11"/>
                  <a:gd name="T1" fmla="*/ 3 h 6"/>
                  <a:gd name="T2" fmla="*/ 1 w 11"/>
                  <a:gd name="T3" fmla="*/ 2 h 6"/>
                  <a:gd name="T4" fmla="*/ 4 w 11"/>
                  <a:gd name="T5" fmla="*/ 0 h 6"/>
                  <a:gd name="T6" fmla="*/ 6 w 11"/>
                  <a:gd name="T7" fmla="*/ 0 h 6"/>
                  <a:gd name="T8" fmla="*/ 10 w 11"/>
                  <a:gd name="T9" fmla="*/ 2 h 6"/>
                  <a:gd name="T10" fmla="*/ 10 w 11"/>
                  <a:gd name="T11" fmla="*/ 4 h 6"/>
                  <a:gd name="T12" fmla="*/ 7 w 11"/>
                  <a:gd name="T13" fmla="*/ 6 h 6"/>
                  <a:gd name="T14" fmla="*/ 5 w 11"/>
                  <a:gd name="T15" fmla="*/ 6 h 6"/>
                  <a:gd name="T16" fmla="*/ 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 y="3"/>
                    </a:moveTo>
                    <a:cubicBezTo>
                      <a:pt x="0" y="3"/>
                      <a:pt x="0" y="2"/>
                      <a:pt x="1" y="2"/>
                    </a:cubicBezTo>
                    <a:cubicBezTo>
                      <a:pt x="4" y="0"/>
                      <a:pt x="4" y="0"/>
                      <a:pt x="4" y="0"/>
                    </a:cubicBezTo>
                    <a:cubicBezTo>
                      <a:pt x="5" y="0"/>
                      <a:pt x="6" y="0"/>
                      <a:pt x="6" y="0"/>
                    </a:cubicBezTo>
                    <a:cubicBezTo>
                      <a:pt x="10" y="2"/>
                      <a:pt x="10" y="2"/>
                      <a:pt x="10" y="2"/>
                    </a:cubicBezTo>
                    <a:cubicBezTo>
                      <a:pt x="11" y="3"/>
                      <a:pt x="11" y="3"/>
                      <a:pt x="10" y="4"/>
                    </a:cubicBezTo>
                    <a:cubicBezTo>
                      <a:pt x="7" y="6"/>
                      <a:pt x="7" y="6"/>
                      <a:pt x="7" y="6"/>
                    </a:cubicBezTo>
                    <a:cubicBezTo>
                      <a:pt x="6" y="6"/>
                      <a:pt x="5" y="6"/>
                      <a:pt x="5" y="6"/>
                    </a:cubicBezTo>
                    <a:lnTo>
                      <a:pt x="1"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1" name="Freeform 1163">
                <a:extLst>
                  <a:ext uri="{FF2B5EF4-FFF2-40B4-BE49-F238E27FC236}">
                    <a16:creationId xmlns:a16="http://schemas.microsoft.com/office/drawing/2014/main" id="{8A6A8996-C632-4863-8859-AFE2C2863AF6}"/>
                  </a:ext>
                </a:extLst>
              </p:cNvPr>
              <p:cNvSpPr>
                <a:spLocks/>
              </p:cNvSpPr>
              <p:nvPr/>
            </p:nvSpPr>
            <p:spPr bwMode="auto">
              <a:xfrm>
                <a:off x="2153" y="1058"/>
                <a:ext cx="18" cy="12"/>
              </a:xfrm>
              <a:custGeom>
                <a:avLst/>
                <a:gdLst>
                  <a:gd name="T0" fmla="*/ 5 w 13"/>
                  <a:gd name="T1" fmla="*/ 7 h 8"/>
                  <a:gd name="T2" fmla="*/ 1 w 13"/>
                  <a:gd name="T3" fmla="*/ 5 h 8"/>
                  <a:gd name="T4" fmla="*/ 2 w 13"/>
                  <a:gd name="T5" fmla="*/ 4 h 8"/>
                  <a:gd name="T6" fmla="*/ 2 w 13"/>
                  <a:gd name="T7" fmla="*/ 4 h 8"/>
                  <a:gd name="T8" fmla="*/ 6 w 13"/>
                  <a:gd name="T9" fmla="*/ 6 h 8"/>
                  <a:gd name="T10" fmla="*/ 7 w 13"/>
                  <a:gd name="T11" fmla="*/ 6 h 8"/>
                  <a:gd name="T12" fmla="*/ 7 w 13"/>
                  <a:gd name="T13" fmla="*/ 6 h 8"/>
                  <a:gd name="T14" fmla="*/ 7 w 13"/>
                  <a:gd name="T15" fmla="*/ 6 h 8"/>
                  <a:gd name="T16" fmla="*/ 7 w 13"/>
                  <a:gd name="T17" fmla="*/ 6 h 8"/>
                  <a:gd name="T18" fmla="*/ 11 w 13"/>
                  <a:gd name="T19" fmla="*/ 4 h 8"/>
                  <a:gd name="T20" fmla="*/ 11 w 13"/>
                  <a:gd name="T21" fmla="*/ 4 h 8"/>
                  <a:gd name="T22" fmla="*/ 11 w 13"/>
                  <a:gd name="T23" fmla="*/ 4 h 8"/>
                  <a:gd name="T24" fmla="*/ 7 w 13"/>
                  <a:gd name="T25" fmla="*/ 2 h 8"/>
                  <a:gd name="T26" fmla="*/ 6 w 13"/>
                  <a:gd name="T27" fmla="*/ 2 h 8"/>
                  <a:gd name="T28" fmla="*/ 6 w 13"/>
                  <a:gd name="T29" fmla="*/ 2 h 8"/>
                  <a:gd name="T30" fmla="*/ 5 w 13"/>
                  <a:gd name="T31" fmla="*/ 2 h 8"/>
                  <a:gd name="T32" fmla="*/ 5 w 13"/>
                  <a:gd name="T33" fmla="*/ 2 h 8"/>
                  <a:gd name="T34" fmla="*/ 2 w 13"/>
                  <a:gd name="T35" fmla="*/ 4 h 8"/>
                  <a:gd name="T36" fmla="*/ 2 w 13"/>
                  <a:gd name="T37" fmla="*/ 4 h 8"/>
                  <a:gd name="T38" fmla="*/ 1 w 13"/>
                  <a:gd name="T39" fmla="*/ 5 h 8"/>
                  <a:gd name="T40" fmla="*/ 0 w 13"/>
                  <a:gd name="T41" fmla="*/ 4 h 8"/>
                  <a:gd name="T42" fmla="*/ 0 w 13"/>
                  <a:gd name="T43" fmla="*/ 4 h 8"/>
                  <a:gd name="T44" fmla="*/ 1 w 13"/>
                  <a:gd name="T45" fmla="*/ 2 h 8"/>
                  <a:gd name="T46" fmla="*/ 1 w 13"/>
                  <a:gd name="T47" fmla="*/ 2 h 8"/>
                  <a:gd name="T48" fmla="*/ 5 w 13"/>
                  <a:gd name="T49" fmla="*/ 0 h 8"/>
                  <a:gd name="T50" fmla="*/ 6 w 13"/>
                  <a:gd name="T51" fmla="*/ 0 h 8"/>
                  <a:gd name="T52" fmla="*/ 6 w 13"/>
                  <a:gd name="T53" fmla="*/ 0 h 8"/>
                  <a:gd name="T54" fmla="*/ 8 w 13"/>
                  <a:gd name="T55" fmla="*/ 0 h 8"/>
                  <a:gd name="T56" fmla="*/ 8 w 13"/>
                  <a:gd name="T57" fmla="*/ 0 h 8"/>
                  <a:gd name="T58" fmla="*/ 12 w 13"/>
                  <a:gd name="T59" fmla="*/ 3 h 8"/>
                  <a:gd name="T60" fmla="*/ 13 w 13"/>
                  <a:gd name="T61" fmla="*/ 4 h 8"/>
                  <a:gd name="T62" fmla="*/ 13 w 13"/>
                  <a:gd name="T63" fmla="*/ 4 h 8"/>
                  <a:gd name="T64" fmla="*/ 12 w 13"/>
                  <a:gd name="T65" fmla="*/ 5 h 8"/>
                  <a:gd name="T66" fmla="*/ 12 w 13"/>
                  <a:gd name="T67" fmla="*/ 5 h 8"/>
                  <a:gd name="T68" fmla="*/ 8 w 13"/>
                  <a:gd name="T69" fmla="*/ 7 h 8"/>
                  <a:gd name="T70" fmla="*/ 7 w 13"/>
                  <a:gd name="T71" fmla="*/ 8 h 8"/>
                  <a:gd name="T72" fmla="*/ 7 w 13"/>
                  <a:gd name="T73" fmla="*/ 8 h 8"/>
                  <a:gd name="T74" fmla="*/ 5 w 13"/>
                  <a:gd name="T7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 h="8">
                    <a:moveTo>
                      <a:pt x="5" y="7"/>
                    </a:moveTo>
                    <a:cubicBezTo>
                      <a:pt x="1" y="5"/>
                      <a:pt x="1" y="5"/>
                      <a:pt x="1" y="5"/>
                    </a:cubicBezTo>
                    <a:cubicBezTo>
                      <a:pt x="2" y="4"/>
                      <a:pt x="2" y="4"/>
                      <a:pt x="2" y="4"/>
                    </a:cubicBezTo>
                    <a:cubicBezTo>
                      <a:pt x="2" y="4"/>
                      <a:pt x="2" y="4"/>
                      <a:pt x="2" y="4"/>
                    </a:cubicBezTo>
                    <a:cubicBezTo>
                      <a:pt x="6" y="6"/>
                      <a:pt x="6" y="6"/>
                      <a:pt x="6" y="6"/>
                    </a:cubicBez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7" y="2"/>
                      <a:pt x="7" y="2"/>
                      <a:pt x="7" y="2"/>
                    </a:cubicBezTo>
                    <a:cubicBezTo>
                      <a:pt x="7" y="2"/>
                      <a:pt x="7" y="2"/>
                      <a:pt x="6" y="2"/>
                    </a:cubicBezTo>
                    <a:cubicBezTo>
                      <a:pt x="6" y="2"/>
                      <a:pt x="6" y="2"/>
                      <a:pt x="6" y="2"/>
                    </a:cubicBezTo>
                    <a:cubicBezTo>
                      <a:pt x="6" y="2"/>
                      <a:pt x="6" y="2"/>
                      <a:pt x="5" y="2"/>
                    </a:cubicBezTo>
                    <a:cubicBezTo>
                      <a:pt x="5" y="2"/>
                      <a:pt x="5" y="2"/>
                      <a:pt x="5" y="2"/>
                    </a:cubicBezTo>
                    <a:cubicBezTo>
                      <a:pt x="2" y="4"/>
                      <a:pt x="2" y="4"/>
                      <a:pt x="2" y="4"/>
                    </a:cubicBezTo>
                    <a:cubicBezTo>
                      <a:pt x="2" y="4"/>
                      <a:pt x="2" y="4"/>
                      <a:pt x="2" y="4"/>
                    </a:cubicBezTo>
                    <a:cubicBezTo>
                      <a:pt x="1" y="5"/>
                      <a:pt x="1" y="5"/>
                      <a:pt x="1" y="5"/>
                    </a:cubicBezTo>
                    <a:cubicBezTo>
                      <a:pt x="1" y="5"/>
                      <a:pt x="0" y="4"/>
                      <a:pt x="0" y="4"/>
                    </a:cubicBezTo>
                    <a:cubicBezTo>
                      <a:pt x="0" y="4"/>
                      <a:pt x="0" y="4"/>
                      <a:pt x="0" y="4"/>
                    </a:cubicBezTo>
                    <a:cubicBezTo>
                      <a:pt x="0" y="3"/>
                      <a:pt x="1" y="3"/>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3"/>
                      <a:pt x="12" y="3"/>
                      <a:pt x="12" y="3"/>
                    </a:cubicBezTo>
                    <a:cubicBezTo>
                      <a:pt x="12" y="3"/>
                      <a:pt x="13" y="3"/>
                      <a:pt x="13" y="4"/>
                    </a:cubicBezTo>
                    <a:cubicBezTo>
                      <a:pt x="13" y="4"/>
                      <a:pt x="13" y="4"/>
                      <a:pt x="13" y="4"/>
                    </a:cubicBezTo>
                    <a:cubicBezTo>
                      <a:pt x="13" y="5"/>
                      <a:pt x="12" y="5"/>
                      <a:pt x="12" y="5"/>
                    </a:cubicBezTo>
                    <a:cubicBezTo>
                      <a:pt x="12" y="5"/>
                      <a:pt x="12" y="5"/>
                      <a:pt x="12" y="5"/>
                    </a:cubicBezTo>
                    <a:cubicBezTo>
                      <a:pt x="8" y="7"/>
                      <a:pt x="8" y="7"/>
                      <a:pt x="8" y="7"/>
                    </a:cubicBezTo>
                    <a:cubicBezTo>
                      <a:pt x="8" y="8"/>
                      <a:pt x="7" y="8"/>
                      <a:pt x="7" y="8"/>
                    </a:cubicBezTo>
                    <a:cubicBezTo>
                      <a:pt x="7" y="8"/>
                      <a:pt x="7" y="8"/>
                      <a:pt x="7" y="8"/>
                    </a:cubicBezTo>
                    <a:cubicBezTo>
                      <a:pt x="6" y="8"/>
                      <a:pt x="6" y="8"/>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2" name="Freeform 1164">
                <a:extLst>
                  <a:ext uri="{FF2B5EF4-FFF2-40B4-BE49-F238E27FC236}">
                    <a16:creationId xmlns:a16="http://schemas.microsoft.com/office/drawing/2014/main" id="{E1414C29-D792-475A-AF6B-43BA237A2907}"/>
                  </a:ext>
                </a:extLst>
              </p:cNvPr>
              <p:cNvSpPr>
                <a:spLocks/>
              </p:cNvSpPr>
              <p:nvPr/>
            </p:nvSpPr>
            <p:spPr bwMode="auto">
              <a:xfrm>
                <a:off x="2102" y="1053"/>
                <a:ext cx="27" cy="15"/>
              </a:xfrm>
              <a:custGeom>
                <a:avLst/>
                <a:gdLst>
                  <a:gd name="T0" fmla="*/ 0 w 19"/>
                  <a:gd name="T1" fmla="*/ 8 h 11"/>
                  <a:gd name="T2" fmla="*/ 0 w 19"/>
                  <a:gd name="T3" fmla="*/ 7 h 11"/>
                  <a:gd name="T4" fmla="*/ 12 w 19"/>
                  <a:gd name="T5" fmla="*/ 0 h 11"/>
                  <a:gd name="T6" fmla="*/ 14 w 19"/>
                  <a:gd name="T7" fmla="*/ 0 h 11"/>
                  <a:gd name="T8" fmla="*/ 18 w 19"/>
                  <a:gd name="T9" fmla="*/ 3 h 11"/>
                  <a:gd name="T10" fmla="*/ 18 w 19"/>
                  <a:gd name="T11" fmla="*/ 4 h 11"/>
                  <a:gd name="T12" fmla="*/ 7 w 19"/>
                  <a:gd name="T13" fmla="*/ 11 h 11"/>
                  <a:gd name="T14" fmla="*/ 5 w 19"/>
                  <a:gd name="T15" fmla="*/ 11 h 11"/>
                  <a:gd name="T16" fmla="*/ 0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0" y="8"/>
                    </a:moveTo>
                    <a:cubicBezTo>
                      <a:pt x="0" y="8"/>
                      <a:pt x="0" y="7"/>
                      <a:pt x="0" y="7"/>
                    </a:cubicBezTo>
                    <a:cubicBezTo>
                      <a:pt x="12" y="0"/>
                      <a:pt x="12" y="0"/>
                      <a:pt x="12" y="0"/>
                    </a:cubicBezTo>
                    <a:cubicBezTo>
                      <a:pt x="12" y="0"/>
                      <a:pt x="13" y="0"/>
                      <a:pt x="14" y="0"/>
                    </a:cubicBezTo>
                    <a:cubicBezTo>
                      <a:pt x="18" y="3"/>
                      <a:pt x="18" y="3"/>
                      <a:pt x="18" y="3"/>
                    </a:cubicBezTo>
                    <a:cubicBezTo>
                      <a:pt x="19" y="3"/>
                      <a:pt x="19" y="4"/>
                      <a:pt x="18" y="4"/>
                    </a:cubicBezTo>
                    <a:cubicBezTo>
                      <a:pt x="7" y="11"/>
                      <a:pt x="7" y="11"/>
                      <a:pt x="7" y="11"/>
                    </a:cubicBezTo>
                    <a:cubicBezTo>
                      <a:pt x="6" y="11"/>
                      <a:pt x="5" y="11"/>
                      <a:pt x="5" y="11"/>
                    </a:cubicBezTo>
                    <a:lnTo>
                      <a:pt x="0"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3" name="Freeform 1165">
                <a:extLst>
                  <a:ext uri="{FF2B5EF4-FFF2-40B4-BE49-F238E27FC236}">
                    <a16:creationId xmlns:a16="http://schemas.microsoft.com/office/drawing/2014/main" id="{1DDCB02D-B281-45F0-B20F-D97F09E3E0CB}"/>
                  </a:ext>
                </a:extLst>
              </p:cNvPr>
              <p:cNvSpPr>
                <a:spLocks/>
              </p:cNvSpPr>
              <p:nvPr/>
            </p:nvSpPr>
            <p:spPr bwMode="auto">
              <a:xfrm>
                <a:off x="2100" y="1051"/>
                <a:ext cx="30" cy="19"/>
              </a:xfrm>
              <a:custGeom>
                <a:avLst/>
                <a:gdLst>
                  <a:gd name="T0" fmla="*/ 5 w 21"/>
                  <a:gd name="T1" fmla="*/ 12 h 13"/>
                  <a:gd name="T2" fmla="*/ 1 w 21"/>
                  <a:gd name="T3" fmla="*/ 10 h 13"/>
                  <a:gd name="T4" fmla="*/ 1 w 21"/>
                  <a:gd name="T5" fmla="*/ 9 h 13"/>
                  <a:gd name="T6" fmla="*/ 2 w 21"/>
                  <a:gd name="T7" fmla="*/ 8 h 13"/>
                  <a:gd name="T8" fmla="*/ 6 w 21"/>
                  <a:gd name="T9" fmla="*/ 11 h 13"/>
                  <a:gd name="T10" fmla="*/ 7 w 21"/>
                  <a:gd name="T11" fmla="*/ 11 h 13"/>
                  <a:gd name="T12" fmla="*/ 7 w 21"/>
                  <a:gd name="T13" fmla="*/ 11 h 13"/>
                  <a:gd name="T14" fmla="*/ 8 w 21"/>
                  <a:gd name="T15" fmla="*/ 11 h 13"/>
                  <a:gd name="T16" fmla="*/ 8 w 21"/>
                  <a:gd name="T17" fmla="*/ 11 h 13"/>
                  <a:gd name="T18" fmla="*/ 19 w 21"/>
                  <a:gd name="T19" fmla="*/ 4 h 13"/>
                  <a:gd name="T20" fmla="*/ 19 w 21"/>
                  <a:gd name="T21" fmla="*/ 4 h 13"/>
                  <a:gd name="T22" fmla="*/ 19 w 21"/>
                  <a:gd name="T23" fmla="*/ 4 h 13"/>
                  <a:gd name="T24" fmla="*/ 19 w 21"/>
                  <a:gd name="T25" fmla="*/ 4 h 13"/>
                  <a:gd name="T26" fmla="*/ 15 w 21"/>
                  <a:gd name="T27" fmla="*/ 2 h 13"/>
                  <a:gd name="T28" fmla="*/ 14 w 21"/>
                  <a:gd name="T29" fmla="*/ 2 h 13"/>
                  <a:gd name="T30" fmla="*/ 14 w 21"/>
                  <a:gd name="T31" fmla="*/ 2 h 13"/>
                  <a:gd name="T32" fmla="*/ 13 w 21"/>
                  <a:gd name="T33" fmla="*/ 2 h 13"/>
                  <a:gd name="T34" fmla="*/ 13 w 21"/>
                  <a:gd name="T35" fmla="*/ 2 h 13"/>
                  <a:gd name="T36" fmla="*/ 2 w 21"/>
                  <a:gd name="T37" fmla="*/ 8 h 13"/>
                  <a:gd name="T38" fmla="*/ 2 w 21"/>
                  <a:gd name="T39" fmla="*/ 8 h 13"/>
                  <a:gd name="T40" fmla="*/ 2 w 21"/>
                  <a:gd name="T41" fmla="*/ 8 h 13"/>
                  <a:gd name="T42" fmla="*/ 1 w 21"/>
                  <a:gd name="T43" fmla="*/ 9 h 13"/>
                  <a:gd name="T44" fmla="*/ 1 w 21"/>
                  <a:gd name="T45" fmla="*/ 10 h 13"/>
                  <a:gd name="T46" fmla="*/ 0 w 21"/>
                  <a:gd name="T47" fmla="*/ 8 h 13"/>
                  <a:gd name="T48" fmla="*/ 0 w 21"/>
                  <a:gd name="T49" fmla="*/ 8 h 13"/>
                  <a:gd name="T50" fmla="*/ 1 w 21"/>
                  <a:gd name="T51" fmla="*/ 7 h 13"/>
                  <a:gd name="T52" fmla="*/ 1 w 21"/>
                  <a:gd name="T53" fmla="*/ 7 h 13"/>
                  <a:gd name="T54" fmla="*/ 12 w 21"/>
                  <a:gd name="T55" fmla="*/ 1 h 13"/>
                  <a:gd name="T56" fmla="*/ 14 w 21"/>
                  <a:gd name="T57" fmla="*/ 0 h 13"/>
                  <a:gd name="T58" fmla="*/ 14 w 21"/>
                  <a:gd name="T59" fmla="*/ 0 h 13"/>
                  <a:gd name="T60" fmla="*/ 15 w 21"/>
                  <a:gd name="T61" fmla="*/ 1 h 13"/>
                  <a:gd name="T62" fmla="*/ 15 w 21"/>
                  <a:gd name="T63" fmla="*/ 1 h 13"/>
                  <a:gd name="T64" fmla="*/ 20 w 21"/>
                  <a:gd name="T65" fmla="*/ 3 h 13"/>
                  <a:gd name="T66" fmla="*/ 21 w 21"/>
                  <a:gd name="T67" fmla="*/ 4 h 13"/>
                  <a:gd name="T68" fmla="*/ 21 w 21"/>
                  <a:gd name="T69" fmla="*/ 4 h 13"/>
                  <a:gd name="T70" fmla="*/ 20 w 21"/>
                  <a:gd name="T71" fmla="*/ 6 h 13"/>
                  <a:gd name="T72" fmla="*/ 20 w 21"/>
                  <a:gd name="T73" fmla="*/ 6 h 13"/>
                  <a:gd name="T74" fmla="*/ 8 w 21"/>
                  <a:gd name="T75" fmla="*/ 12 h 13"/>
                  <a:gd name="T76" fmla="*/ 7 w 21"/>
                  <a:gd name="T77" fmla="*/ 13 h 13"/>
                  <a:gd name="T78" fmla="*/ 7 w 21"/>
                  <a:gd name="T79" fmla="*/ 13 h 13"/>
                  <a:gd name="T80" fmla="*/ 5 w 21"/>
                  <a:gd name="T8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13">
                    <a:moveTo>
                      <a:pt x="5" y="12"/>
                    </a:moveTo>
                    <a:cubicBezTo>
                      <a:pt x="1" y="10"/>
                      <a:pt x="1" y="10"/>
                      <a:pt x="1" y="10"/>
                    </a:cubicBezTo>
                    <a:cubicBezTo>
                      <a:pt x="1" y="9"/>
                      <a:pt x="1" y="9"/>
                      <a:pt x="1" y="9"/>
                    </a:cubicBezTo>
                    <a:cubicBezTo>
                      <a:pt x="2" y="8"/>
                      <a:pt x="2" y="8"/>
                      <a:pt x="2" y="8"/>
                    </a:cubicBezTo>
                    <a:cubicBezTo>
                      <a:pt x="6" y="11"/>
                      <a:pt x="6" y="11"/>
                      <a:pt x="6" y="11"/>
                    </a:cubicBezTo>
                    <a:cubicBezTo>
                      <a:pt x="6" y="11"/>
                      <a:pt x="7" y="11"/>
                      <a:pt x="7" y="11"/>
                    </a:cubicBezTo>
                    <a:cubicBezTo>
                      <a:pt x="7" y="11"/>
                      <a:pt x="7" y="11"/>
                      <a:pt x="7" y="11"/>
                    </a:cubicBezTo>
                    <a:cubicBezTo>
                      <a:pt x="7" y="11"/>
                      <a:pt x="7" y="11"/>
                      <a:pt x="8" y="11"/>
                    </a:cubicBezTo>
                    <a:cubicBezTo>
                      <a:pt x="8" y="11"/>
                      <a:pt x="8" y="11"/>
                      <a:pt x="8" y="11"/>
                    </a:cubicBezTo>
                    <a:cubicBezTo>
                      <a:pt x="19" y="4"/>
                      <a:pt x="19" y="4"/>
                      <a:pt x="19" y="4"/>
                    </a:cubicBezTo>
                    <a:cubicBezTo>
                      <a:pt x="19" y="4"/>
                      <a:pt x="19" y="4"/>
                      <a:pt x="19" y="4"/>
                    </a:cubicBezTo>
                    <a:cubicBezTo>
                      <a:pt x="19" y="4"/>
                      <a:pt x="19" y="4"/>
                      <a:pt x="19" y="4"/>
                    </a:cubicBezTo>
                    <a:cubicBezTo>
                      <a:pt x="19" y="4"/>
                      <a:pt x="19" y="4"/>
                      <a:pt x="19" y="4"/>
                    </a:cubicBezTo>
                    <a:cubicBezTo>
                      <a:pt x="15" y="2"/>
                      <a:pt x="15" y="2"/>
                      <a:pt x="15" y="2"/>
                    </a:cubicBezTo>
                    <a:cubicBezTo>
                      <a:pt x="14" y="2"/>
                      <a:pt x="14" y="2"/>
                      <a:pt x="14" y="2"/>
                    </a:cubicBezTo>
                    <a:cubicBezTo>
                      <a:pt x="14" y="2"/>
                      <a:pt x="14" y="2"/>
                      <a:pt x="14" y="2"/>
                    </a:cubicBezTo>
                    <a:cubicBezTo>
                      <a:pt x="14" y="2"/>
                      <a:pt x="13" y="2"/>
                      <a:pt x="13" y="2"/>
                    </a:cubicBezTo>
                    <a:cubicBezTo>
                      <a:pt x="13" y="2"/>
                      <a:pt x="13" y="2"/>
                      <a:pt x="13" y="2"/>
                    </a:cubicBezTo>
                    <a:cubicBezTo>
                      <a:pt x="2" y="8"/>
                      <a:pt x="2" y="8"/>
                      <a:pt x="2" y="8"/>
                    </a:cubicBezTo>
                    <a:cubicBezTo>
                      <a:pt x="2" y="8"/>
                      <a:pt x="2" y="8"/>
                      <a:pt x="2" y="8"/>
                    </a:cubicBezTo>
                    <a:cubicBezTo>
                      <a:pt x="2" y="8"/>
                      <a:pt x="2" y="8"/>
                      <a:pt x="2" y="8"/>
                    </a:cubicBezTo>
                    <a:cubicBezTo>
                      <a:pt x="1" y="9"/>
                      <a:pt x="1" y="9"/>
                      <a:pt x="1" y="9"/>
                    </a:cubicBezTo>
                    <a:cubicBezTo>
                      <a:pt x="1" y="10"/>
                      <a:pt x="1" y="10"/>
                      <a:pt x="1" y="10"/>
                    </a:cubicBezTo>
                    <a:cubicBezTo>
                      <a:pt x="1" y="9"/>
                      <a:pt x="0" y="9"/>
                      <a:pt x="0" y="8"/>
                    </a:cubicBezTo>
                    <a:cubicBezTo>
                      <a:pt x="0" y="8"/>
                      <a:pt x="0" y="8"/>
                      <a:pt x="0" y="8"/>
                    </a:cubicBezTo>
                    <a:cubicBezTo>
                      <a:pt x="0" y="8"/>
                      <a:pt x="1" y="7"/>
                      <a:pt x="1" y="7"/>
                    </a:cubicBezTo>
                    <a:cubicBezTo>
                      <a:pt x="1" y="7"/>
                      <a:pt x="1" y="7"/>
                      <a:pt x="1" y="7"/>
                    </a:cubicBezTo>
                    <a:cubicBezTo>
                      <a:pt x="12" y="1"/>
                      <a:pt x="12" y="1"/>
                      <a:pt x="12" y="1"/>
                    </a:cubicBezTo>
                    <a:cubicBezTo>
                      <a:pt x="13" y="0"/>
                      <a:pt x="13" y="0"/>
                      <a:pt x="14" y="0"/>
                    </a:cubicBezTo>
                    <a:cubicBezTo>
                      <a:pt x="14" y="0"/>
                      <a:pt x="14" y="0"/>
                      <a:pt x="14" y="0"/>
                    </a:cubicBezTo>
                    <a:cubicBezTo>
                      <a:pt x="14" y="0"/>
                      <a:pt x="15" y="0"/>
                      <a:pt x="15" y="1"/>
                    </a:cubicBezTo>
                    <a:cubicBezTo>
                      <a:pt x="15" y="1"/>
                      <a:pt x="15" y="1"/>
                      <a:pt x="15" y="1"/>
                    </a:cubicBezTo>
                    <a:cubicBezTo>
                      <a:pt x="20" y="3"/>
                      <a:pt x="20" y="3"/>
                      <a:pt x="20" y="3"/>
                    </a:cubicBezTo>
                    <a:cubicBezTo>
                      <a:pt x="20" y="3"/>
                      <a:pt x="21" y="4"/>
                      <a:pt x="21" y="4"/>
                    </a:cubicBezTo>
                    <a:cubicBezTo>
                      <a:pt x="21" y="4"/>
                      <a:pt x="21" y="4"/>
                      <a:pt x="21" y="4"/>
                    </a:cubicBezTo>
                    <a:cubicBezTo>
                      <a:pt x="21" y="5"/>
                      <a:pt x="20" y="5"/>
                      <a:pt x="20" y="6"/>
                    </a:cubicBezTo>
                    <a:cubicBezTo>
                      <a:pt x="20" y="6"/>
                      <a:pt x="20" y="6"/>
                      <a:pt x="20" y="6"/>
                    </a:cubicBezTo>
                    <a:cubicBezTo>
                      <a:pt x="8" y="12"/>
                      <a:pt x="8" y="12"/>
                      <a:pt x="8" y="12"/>
                    </a:cubicBezTo>
                    <a:cubicBezTo>
                      <a:pt x="8" y="12"/>
                      <a:pt x="7" y="13"/>
                      <a:pt x="7" y="13"/>
                    </a:cubicBezTo>
                    <a:cubicBezTo>
                      <a:pt x="7" y="13"/>
                      <a:pt x="7" y="13"/>
                      <a:pt x="7" y="13"/>
                    </a:cubicBezTo>
                    <a:cubicBezTo>
                      <a:pt x="6" y="13"/>
                      <a:pt x="6"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4" name="Freeform 1166">
                <a:extLst>
                  <a:ext uri="{FF2B5EF4-FFF2-40B4-BE49-F238E27FC236}">
                    <a16:creationId xmlns:a16="http://schemas.microsoft.com/office/drawing/2014/main" id="{374A3961-A9CE-4489-8E58-9B209ABCF533}"/>
                  </a:ext>
                </a:extLst>
              </p:cNvPr>
              <p:cNvSpPr>
                <a:spLocks/>
              </p:cNvSpPr>
              <p:nvPr/>
            </p:nvSpPr>
            <p:spPr bwMode="auto">
              <a:xfrm>
                <a:off x="2116" y="1061"/>
                <a:ext cx="25" cy="14"/>
              </a:xfrm>
              <a:custGeom>
                <a:avLst/>
                <a:gdLst>
                  <a:gd name="T0" fmla="*/ 0 w 18"/>
                  <a:gd name="T1" fmla="*/ 8 h 10"/>
                  <a:gd name="T2" fmla="*/ 0 w 18"/>
                  <a:gd name="T3" fmla="*/ 6 h 10"/>
                  <a:gd name="T4" fmla="*/ 11 w 18"/>
                  <a:gd name="T5" fmla="*/ 0 h 10"/>
                  <a:gd name="T6" fmla="*/ 13 w 18"/>
                  <a:gd name="T7" fmla="*/ 0 h 10"/>
                  <a:gd name="T8" fmla="*/ 17 w 18"/>
                  <a:gd name="T9" fmla="*/ 3 h 10"/>
                  <a:gd name="T10" fmla="*/ 17 w 18"/>
                  <a:gd name="T11" fmla="*/ 4 h 10"/>
                  <a:gd name="T12" fmla="*/ 7 w 18"/>
                  <a:gd name="T13" fmla="*/ 10 h 10"/>
                  <a:gd name="T14" fmla="*/ 4 w 18"/>
                  <a:gd name="T15" fmla="*/ 10 h 10"/>
                  <a:gd name="T16" fmla="*/ 0 w 18"/>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0" y="8"/>
                    </a:moveTo>
                    <a:cubicBezTo>
                      <a:pt x="0" y="7"/>
                      <a:pt x="0" y="7"/>
                      <a:pt x="0" y="6"/>
                    </a:cubicBezTo>
                    <a:cubicBezTo>
                      <a:pt x="11" y="0"/>
                      <a:pt x="11" y="0"/>
                      <a:pt x="11" y="0"/>
                    </a:cubicBezTo>
                    <a:cubicBezTo>
                      <a:pt x="12" y="0"/>
                      <a:pt x="13" y="0"/>
                      <a:pt x="13" y="0"/>
                    </a:cubicBezTo>
                    <a:cubicBezTo>
                      <a:pt x="17" y="3"/>
                      <a:pt x="17" y="3"/>
                      <a:pt x="17" y="3"/>
                    </a:cubicBezTo>
                    <a:cubicBezTo>
                      <a:pt x="18" y="3"/>
                      <a:pt x="18" y="4"/>
                      <a:pt x="17" y="4"/>
                    </a:cubicBezTo>
                    <a:cubicBezTo>
                      <a:pt x="7" y="10"/>
                      <a:pt x="7" y="10"/>
                      <a:pt x="7" y="10"/>
                    </a:cubicBezTo>
                    <a:cubicBezTo>
                      <a:pt x="6" y="10"/>
                      <a:pt x="5" y="10"/>
                      <a:pt x="4" y="10"/>
                    </a:cubicBezTo>
                    <a:lnTo>
                      <a:pt x="0"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5" name="Freeform 1167">
                <a:extLst>
                  <a:ext uri="{FF2B5EF4-FFF2-40B4-BE49-F238E27FC236}">
                    <a16:creationId xmlns:a16="http://schemas.microsoft.com/office/drawing/2014/main" id="{9E490F5F-8259-4FE3-B6C5-D89FE7706A19}"/>
                  </a:ext>
                </a:extLst>
              </p:cNvPr>
              <p:cNvSpPr>
                <a:spLocks/>
              </p:cNvSpPr>
              <p:nvPr/>
            </p:nvSpPr>
            <p:spPr bwMode="auto">
              <a:xfrm>
                <a:off x="2115" y="1060"/>
                <a:ext cx="26" cy="17"/>
              </a:xfrm>
              <a:custGeom>
                <a:avLst/>
                <a:gdLst>
                  <a:gd name="T0" fmla="*/ 5 w 19"/>
                  <a:gd name="T1" fmla="*/ 12 h 12"/>
                  <a:gd name="T2" fmla="*/ 1 w 19"/>
                  <a:gd name="T3" fmla="*/ 9 h 12"/>
                  <a:gd name="T4" fmla="*/ 1 w 19"/>
                  <a:gd name="T5" fmla="*/ 9 h 12"/>
                  <a:gd name="T6" fmla="*/ 2 w 19"/>
                  <a:gd name="T7" fmla="*/ 8 h 12"/>
                  <a:gd name="T8" fmla="*/ 6 w 19"/>
                  <a:gd name="T9" fmla="*/ 10 h 12"/>
                  <a:gd name="T10" fmla="*/ 6 w 19"/>
                  <a:gd name="T11" fmla="*/ 11 h 12"/>
                  <a:gd name="T12" fmla="*/ 6 w 19"/>
                  <a:gd name="T13" fmla="*/ 11 h 12"/>
                  <a:gd name="T14" fmla="*/ 7 w 19"/>
                  <a:gd name="T15" fmla="*/ 10 h 12"/>
                  <a:gd name="T16" fmla="*/ 7 w 19"/>
                  <a:gd name="T17" fmla="*/ 10 h 12"/>
                  <a:gd name="T18" fmla="*/ 18 w 19"/>
                  <a:gd name="T19" fmla="*/ 4 h 12"/>
                  <a:gd name="T20" fmla="*/ 18 w 19"/>
                  <a:gd name="T21" fmla="*/ 4 h 12"/>
                  <a:gd name="T22" fmla="*/ 18 w 19"/>
                  <a:gd name="T23" fmla="*/ 4 h 12"/>
                  <a:gd name="T24" fmla="*/ 14 w 19"/>
                  <a:gd name="T25" fmla="*/ 2 h 12"/>
                  <a:gd name="T26" fmla="*/ 13 w 19"/>
                  <a:gd name="T27" fmla="*/ 2 h 12"/>
                  <a:gd name="T28" fmla="*/ 13 w 19"/>
                  <a:gd name="T29" fmla="*/ 2 h 12"/>
                  <a:gd name="T30" fmla="*/ 12 w 19"/>
                  <a:gd name="T31" fmla="*/ 2 h 12"/>
                  <a:gd name="T32" fmla="*/ 12 w 19"/>
                  <a:gd name="T33" fmla="*/ 2 h 12"/>
                  <a:gd name="T34" fmla="*/ 2 w 19"/>
                  <a:gd name="T35" fmla="*/ 8 h 12"/>
                  <a:gd name="T36" fmla="*/ 2 w 19"/>
                  <a:gd name="T37" fmla="*/ 8 h 12"/>
                  <a:gd name="T38" fmla="*/ 1 w 19"/>
                  <a:gd name="T39" fmla="*/ 9 h 12"/>
                  <a:gd name="T40" fmla="*/ 1 w 19"/>
                  <a:gd name="T41" fmla="*/ 9 h 12"/>
                  <a:gd name="T42" fmla="*/ 0 w 19"/>
                  <a:gd name="T43" fmla="*/ 8 h 12"/>
                  <a:gd name="T44" fmla="*/ 0 w 19"/>
                  <a:gd name="T45" fmla="*/ 8 h 12"/>
                  <a:gd name="T46" fmla="*/ 1 w 19"/>
                  <a:gd name="T47" fmla="*/ 7 h 12"/>
                  <a:gd name="T48" fmla="*/ 1 w 19"/>
                  <a:gd name="T49" fmla="*/ 7 h 12"/>
                  <a:gd name="T50" fmla="*/ 12 w 19"/>
                  <a:gd name="T51" fmla="*/ 1 h 12"/>
                  <a:gd name="T52" fmla="*/ 13 w 19"/>
                  <a:gd name="T53" fmla="*/ 0 h 12"/>
                  <a:gd name="T54" fmla="*/ 13 w 19"/>
                  <a:gd name="T55" fmla="*/ 0 h 12"/>
                  <a:gd name="T56" fmla="*/ 15 w 19"/>
                  <a:gd name="T57" fmla="*/ 1 h 12"/>
                  <a:gd name="T58" fmla="*/ 15 w 19"/>
                  <a:gd name="T59" fmla="*/ 1 h 12"/>
                  <a:gd name="T60" fmla="*/ 19 w 19"/>
                  <a:gd name="T61" fmla="*/ 3 h 12"/>
                  <a:gd name="T62" fmla="*/ 19 w 19"/>
                  <a:gd name="T63" fmla="*/ 4 h 12"/>
                  <a:gd name="T64" fmla="*/ 19 w 19"/>
                  <a:gd name="T65" fmla="*/ 4 h 12"/>
                  <a:gd name="T66" fmla="*/ 19 w 19"/>
                  <a:gd name="T67" fmla="*/ 6 h 12"/>
                  <a:gd name="T68" fmla="*/ 19 w 19"/>
                  <a:gd name="T69" fmla="*/ 6 h 12"/>
                  <a:gd name="T70" fmla="*/ 8 w 19"/>
                  <a:gd name="T71" fmla="*/ 12 h 12"/>
                  <a:gd name="T72" fmla="*/ 6 w 19"/>
                  <a:gd name="T73" fmla="*/ 12 h 12"/>
                  <a:gd name="T74" fmla="*/ 6 w 19"/>
                  <a:gd name="T75" fmla="*/ 12 h 12"/>
                  <a:gd name="T76" fmla="*/ 5 w 19"/>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12">
                    <a:moveTo>
                      <a:pt x="5" y="12"/>
                    </a:moveTo>
                    <a:cubicBezTo>
                      <a:pt x="1" y="9"/>
                      <a:pt x="1" y="9"/>
                      <a:pt x="1" y="9"/>
                    </a:cubicBezTo>
                    <a:cubicBezTo>
                      <a:pt x="1" y="9"/>
                      <a:pt x="1" y="9"/>
                      <a:pt x="1" y="9"/>
                    </a:cubicBezTo>
                    <a:cubicBezTo>
                      <a:pt x="2" y="8"/>
                      <a:pt x="2" y="8"/>
                      <a:pt x="2" y="8"/>
                    </a:cubicBezTo>
                    <a:cubicBezTo>
                      <a:pt x="6" y="10"/>
                      <a:pt x="6" y="10"/>
                      <a:pt x="6" y="10"/>
                    </a:cubicBezTo>
                    <a:cubicBezTo>
                      <a:pt x="6" y="11"/>
                      <a:pt x="6" y="11"/>
                      <a:pt x="6" y="11"/>
                    </a:cubicBezTo>
                    <a:cubicBezTo>
                      <a:pt x="6" y="11"/>
                      <a:pt x="6" y="11"/>
                      <a:pt x="6" y="11"/>
                    </a:cubicBezTo>
                    <a:cubicBezTo>
                      <a:pt x="7" y="11"/>
                      <a:pt x="7" y="11"/>
                      <a:pt x="7" y="10"/>
                    </a:cubicBezTo>
                    <a:cubicBezTo>
                      <a:pt x="7" y="10"/>
                      <a:pt x="7" y="10"/>
                      <a:pt x="7" y="10"/>
                    </a:cubicBezTo>
                    <a:cubicBezTo>
                      <a:pt x="18" y="4"/>
                      <a:pt x="18" y="4"/>
                      <a:pt x="18" y="4"/>
                    </a:cubicBezTo>
                    <a:cubicBezTo>
                      <a:pt x="18" y="4"/>
                      <a:pt x="18" y="4"/>
                      <a:pt x="18" y="4"/>
                    </a:cubicBezTo>
                    <a:cubicBezTo>
                      <a:pt x="18" y="4"/>
                      <a:pt x="18" y="4"/>
                      <a:pt x="18" y="4"/>
                    </a:cubicBezTo>
                    <a:cubicBezTo>
                      <a:pt x="14" y="2"/>
                      <a:pt x="14" y="2"/>
                      <a:pt x="14" y="2"/>
                    </a:cubicBezTo>
                    <a:cubicBezTo>
                      <a:pt x="14" y="2"/>
                      <a:pt x="13" y="2"/>
                      <a:pt x="13" y="2"/>
                    </a:cubicBezTo>
                    <a:cubicBezTo>
                      <a:pt x="13" y="2"/>
                      <a:pt x="13" y="2"/>
                      <a:pt x="13" y="2"/>
                    </a:cubicBezTo>
                    <a:cubicBezTo>
                      <a:pt x="13" y="2"/>
                      <a:pt x="12" y="2"/>
                      <a:pt x="12" y="2"/>
                    </a:cubicBezTo>
                    <a:cubicBezTo>
                      <a:pt x="12" y="2"/>
                      <a:pt x="12" y="2"/>
                      <a:pt x="12" y="2"/>
                    </a:cubicBezTo>
                    <a:cubicBezTo>
                      <a:pt x="2" y="8"/>
                      <a:pt x="2" y="8"/>
                      <a:pt x="2" y="8"/>
                    </a:cubicBezTo>
                    <a:cubicBezTo>
                      <a:pt x="2" y="8"/>
                      <a:pt x="2" y="8"/>
                      <a:pt x="2" y="8"/>
                    </a:cubicBezTo>
                    <a:cubicBezTo>
                      <a:pt x="1" y="9"/>
                      <a:pt x="1" y="9"/>
                      <a:pt x="1" y="9"/>
                    </a:cubicBezTo>
                    <a:cubicBezTo>
                      <a:pt x="1" y="9"/>
                      <a:pt x="1" y="9"/>
                      <a:pt x="1" y="9"/>
                    </a:cubicBezTo>
                    <a:cubicBezTo>
                      <a:pt x="0" y="9"/>
                      <a:pt x="0" y="9"/>
                      <a:pt x="0" y="8"/>
                    </a:cubicBezTo>
                    <a:cubicBezTo>
                      <a:pt x="0" y="8"/>
                      <a:pt x="0" y="8"/>
                      <a:pt x="0" y="8"/>
                    </a:cubicBezTo>
                    <a:cubicBezTo>
                      <a:pt x="0" y="8"/>
                      <a:pt x="0" y="7"/>
                      <a:pt x="1" y="7"/>
                    </a:cubicBezTo>
                    <a:cubicBezTo>
                      <a:pt x="1" y="7"/>
                      <a:pt x="1" y="7"/>
                      <a:pt x="1" y="7"/>
                    </a:cubicBezTo>
                    <a:cubicBezTo>
                      <a:pt x="12" y="1"/>
                      <a:pt x="12" y="1"/>
                      <a:pt x="12" y="1"/>
                    </a:cubicBezTo>
                    <a:cubicBezTo>
                      <a:pt x="12" y="0"/>
                      <a:pt x="13" y="0"/>
                      <a:pt x="13" y="0"/>
                    </a:cubicBezTo>
                    <a:cubicBezTo>
                      <a:pt x="13" y="0"/>
                      <a:pt x="13" y="0"/>
                      <a:pt x="13" y="0"/>
                    </a:cubicBezTo>
                    <a:cubicBezTo>
                      <a:pt x="14" y="0"/>
                      <a:pt x="14" y="0"/>
                      <a:pt x="15" y="1"/>
                    </a:cubicBezTo>
                    <a:cubicBezTo>
                      <a:pt x="15" y="1"/>
                      <a:pt x="15" y="1"/>
                      <a:pt x="15" y="1"/>
                    </a:cubicBezTo>
                    <a:cubicBezTo>
                      <a:pt x="19" y="3"/>
                      <a:pt x="19" y="3"/>
                      <a:pt x="19" y="3"/>
                    </a:cubicBezTo>
                    <a:cubicBezTo>
                      <a:pt x="19" y="3"/>
                      <a:pt x="19" y="4"/>
                      <a:pt x="19" y="4"/>
                    </a:cubicBezTo>
                    <a:cubicBezTo>
                      <a:pt x="19" y="4"/>
                      <a:pt x="19" y="4"/>
                      <a:pt x="19" y="4"/>
                    </a:cubicBezTo>
                    <a:cubicBezTo>
                      <a:pt x="19" y="5"/>
                      <a:pt x="19" y="5"/>
                      <a:pt x="19" y="6"/>
                    </a:cubicBezTo>
                    <a:cubicBezTo>
                      <a:pt x="19" y="6"/>
                      <a:pt x="19" y="6"/>
                      <a:pt x="19" y="6"/>
                    </a:cubicBezTo>
                    <a:cubicBezTo>
                      <a:pt x="8" y="12"/>
                      <a:pt x="8" y="12"/>
                      <a:pt x="8" y="12"/>
                    </a:cubicBezTo>
                    <a:cubicBezTo>
                      <a:pt x="7" y="12"/>
                      <a:pt x="7" y="12"/>
                      <a:pt x="6" y="12"/>
                    </a:cubicBezTo>
                    <a:cubicBezTo>
                      <a:pt x="6" y="12"/>
                      <a:pt x="6" y="12"/>
                      <a:pt x="6" y="12"/>
                    </a:cubicBezTo>
                    <a:cubicBezTo>
                      <a:pt x="6" y="12"/>
                      <a:pt x="5"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6" name="Freeform 1168">
                <a:extLst>
                  <a:ext uri="{FF2B5EF4-FFF2-40B4-BE49-F238E27FC236}">
                    <a16:creationId xmlns:a16="http://schemas.microsoft.com/office/drawing/2014/main" id="{9705CE15-F60D-43E4-8610-0013B0EBF6FA}"/>
                  </a:ext>
                </a:extLst>
              </p:cNvPr>
              <p:cNvSpPr>
                <a:spLocks/>
              </p:cNvSpPr>
              <p:nvPr/>
            </p:nvSpPr>
            <p:spPr bwMode="auto">
              <a:xfrm>
                <a:off x="2100" y="987"/>
                <a:ext cx="114" cy="66"/>
              </a:xfrm>
              <a:custGeom>
                <a:avLst/>
                <a:gdLst>
                  <a:gd name="T0" fmla="*/ 1 w 80"/>
                  <a:gd name="T1" fmla="*/ 44 h 46"/>
                  <a:gd name="T2" fmla="*/ 1 w 80"/>
                  <a:gd name="T3" fmla="*/ 43 h 46"/>
                  <a:gd name="T4" fmla="*/ 74 w 80"/>
                  <a:gd name="T5" fmla="*/ 0 h 46"/>
                  <a:gd name="T6" fmla="*/ 76 w 80"/>
                  <a:gd name="T7" fmla="*/ 0 h 46"/>
                  <a:gd name="T8" fmla="*/ 80 w 80"/>
                  <a:gd name="T9" fmla="*/ 3 h 46"/>
                  <a:gd name="T10" fmla="*/ 80 w 80"/>
                  <a:gd name="T11" fmla="*/ 4 h 46"/>
                  <a:gd name="T12" fmla="*/ 7 w 80"/>
                  <a:gd name="T13" fmla="*/ 46 h 46"/>
                  <a:gd name="T14" fmla="*/ 5 w 80"/>
                  <a:gd name="T15" fmla="*/ 46 h 46"/>
                  <a:gd name="T16" fmla="*/ 1 w 80"/>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6">
                    <a:moveTo>
                      <a:pt x="1" y="44"/>
                    </a:moveTo>
                    <a:cubicBezTo>
                      <a:pt x="0" y="44"/>
                      <a:pt x="0" y="43"/>
                      <a:pt x="1" y="43"/>
                    </a:cubicBezTo>
                    <a:cubicBezTo>
                      <a:pt x="74" y="0"/>
                      <a:pt x="74" y="0"/>
                      <a:pt x="74" y="0"/>
                    </a:cubicBezTo>
                    <a:cubicBezTo>
                      <a:pt x="74" y="0"/>
                      <a:pt x="75" y="0"/>
                      <a:pt x="76" y="0"/>
                    </a:cubicBezTo>
                    <a:cubicBezTo>
                      <a:pt x="80" y="3"/>
                      <a:pt x="80" y="3"/>
                      <a:pt x="80" y="3"/>
                    </a:cubicBezTo>
                    <a:cubicBezTo>
                      <a:pt x="80" y="3"/>
                      <a:pt x="80" y="4"/>
                      <a:pt x="80" y="4"/>
                    </a:cubicBezTo>
                    <a:cubicBezTo>
                      <a:pt x="7" y="46"/>
                      <a:pt x="7" y="46"/>
                      <a:pt x="7" y="46"/>
                    </a:cubicBezTo>
                    <a:cubicBezTo>
                      <a:pt x="6" y="46"/>
                      <a:pt x="5" y="46"/>
                      <a:pt x="5" y="46"/>
                    </a:cubicBezTo>
                    <a:lnTo>
                      <a:pt x="1" y="4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7" name="Freeform 1169">
                <a:extLst>
                  <a:ext uri="{FF2B5EF4-FFF2-40B4-BE49-F238E27FC236}">
                    <a16:creationId xmlns:a16="http://schemas.microsoft.com/office/drawing/2014/main" id="{2C99DF7C-8660-4AC2-865F-7DE9956B51F5}"/>
                  </a:ext>
                </a:extLst>
              </p:cNvPr>
              <p:cNvSpPr>
                <a:spLocks noEditPoints="1"/>
              </p:cNvSpPr>
              <p:nvPr/>
            </p:nvSpPr>
            <p:spPr bwMode="auto">
              <a:xfrm>
                <a:off x="2100" y="986"/>
                <a:ext cx="115" cy="68"/>
              </a:xfrm>
              <a:custGeom>
                <a:avLst/>
                <a:gdLst>
                  <a:gd name="T0" fmla="*/ 4 w 81"/>
                  <a:gd name="T1" fmla="*/ 48 h 48"/>
                  <a:gd name="T2" fmla="*/ 1 w 81"/>
                  <a:gd name="T3" fmla="*/ 46 h 48"/>
                  <a:gd name="T4" fmla="*/ 1 w 81"/>
                  <a:gd name="T5" fmla="*/ 45 h 48"/>
                  <a:gd name="T6" fmla="*/ 1 w 81"/>
                  <a:gd name="T7" fmla="*/ 46 h 48"/>
                  <a:gd name="T8" fmla="*/ 0 w 81"/>
                  <a:gd name="T9" fmla="*/ 44 h 48"/>
                  <a:gd name="T10" fmla="*/ 0 w 81"/>
                  <a:gd name="T11" fmla="*/ 44 h 48"/>
                  <a:gd name="T12" fmla="*/ 1 w 81"/>
                  <a:gd name="T13" fmla="*/ 43 h 48"/>
                  <a:gd name="T14" fmla="*/ 1 w 81"/>
                  <a:gd name="T15" fmla="*/ 43 h 48"/>
                  <a:gd name="T16" fmla="*/ 73 w 81"/>
                  <a:gd name="T17" fmla="*/ 1 h 48"/>
                  <a:gd name="T18" fmla="*/ 75 w 81"/>
                  <a:gd name="T19" fmla="*/ 0 h 48"/>
                  <a:gd name="T20" fmla="*/ 75 w 81"/>
                  <a:gd name="T21" fmla="*/ 0 h 48"/>
                  <a:gd name="T22" fmla="*/ 76 w 81"/>
                  <a:gd name="T23" fmla="*/ 1 h 48"/>
                  <a:gd name="T24" fmla="*/ 76 w 81"/>
                  <a:gd name="T25" fmla="*/ 1 h 48"/>
                  <a:gd name="T26" fmla="*/ 80 w 81"/>
                  <a:gd name="T27" fmla="*/ 3 h 48"/>
                  <a:gd name="T28" fmla="*/ 81 w 81"/>
                  <a:gd name="T29" fmla="*/ 4 h 48"/>
                  <a:gd name="T30" fmla="*/ 81 w 81"/>
                  <a:gd name="T31" fmla="*/ 4 h 48"/>
                  <a:gd name="T32" fmla="*/ 80 w 81"/>
                  <a:gd name="T33" fmla="*/ 6 h 48"/>
                  <a:gd name="T34" fmla="*/ 80 w 81"/>
                  <a:gd name="T35" fmla="*/ 6 h 48"/>
                  <a:gd name="T36" fmla="*/ 7 w 81"/>
                  <a:gd name="T37" fmla="*/ 48 h 48"/>
                  <a:gd name="T38" fmla="*/ 6 w 81"/>
                  <a:gd name="T39" fmla="*/ 48 h 48"/>
                  <a:gd name="T40" fmla="*/ 6 w 81"/>
                  <a:gd name="T41" fmla="*/ 48 h 48"/>
                  <a:gd name="T42" fmla="*/ 4 w 81"/>
                  <a:gd name="T43" fmla="*/ 48 h 48"/>
                  <a:gd name="T44" fmla="*/ 5 w 81"/>
                  <a:gd name="T45" fmla="*/ 46 h 48"/>
                  <a:gd name="T46" fmla="*/ 6 w 81"/>
                  <a:gd name="T47" fmla="*/ 47 h 48"/>
                  <a:gd name="T48" fmla="*/ 6 w 81"/>
                  <a:gd name="T49" fmla="*/ 47 h 48"/>
                  <a:gd name="T50" fmla="*/ 7 w 81"/>
                  <a:gd name="T51" fmla="*/ 46 h 48"/>
                  <a:gd name="T52" fmla="*/ 7 w 81"/>
                  <a:gd name="T53" fmla="*/ 46 h 48"/>
                  <a:gd name="T54" fmla="*/ 79 w 81"/>
                  <a:gd name="T55" fmla="*/ 4 h 48"/>
                  <a:gd name="T56" fmla="*/ 80 w 81"/>
                  <a:gd name="T57" fmla="*/ 4 h 48"/>
                  <a:gd name="T58" fmla="*/ 79 w 81"/>
                  <a:gd name="T59" fmla="*/ 4 h 48"/>
                  <a:gd name="T60" fmla="*/ 79 w 81"/>
                  <a:gd name="T61" fmla="*/ 4 h 48"/>
                  <a:gd name="T62" fmla="*/ 76 w 81"/>
                  <a:gd name="T63" fmla="*/ 2 h 48"/>
                  <a:gd name="T64" fmla="*/ 75 w 81"/>
                  <a:gd name="T65" fmla="*/ 2 h 48"/>
                  <a:gd name="T66" fmla="*/ 75 w 81"/>
                  <a:gd name="T67" fmla="*/ 2 h 48"/>
                  <a:gd name="T68" fmla="*/ 74 w 81"/>
                  <a:gd name="T69" fmla="*/ 2 h 48"/>
                  <a:gd name="T70" fmla="*/ 74 w 81"/>
                  <a:gd name="T71" fmla="*/ 2 h 48"/>
                  <a:gd name="T72" fmla="*/ 1 w 81"/>
                  <a:gd name="T73" fmla="*/ 44 h 48"/>
                  <a:gd name="T74" fmla="*/ 1 w 81"/>
                  <a:gd name="T75" fmla="*/ 44 h 48"/>
                  <a:gd name="T76" fmla="*/ 1 w 81"/>
                  <a:gd name="T77" fmla="*/ 44 h 48"/>
                  <a:gd name="T78" fmla="*/ 5 w 81"/>
                  <a:gd name="T7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48">
                    <a:moveTo>
                      <a:pt x="4" y="48"/>
                    </a:moveTo>
                    <a:cubicBezTo>
                      <a:pt x="1" y="46"/>
                      <a:pt x="1" y="46"/>
                      <a:pt x="1" y="46"/>
                    </a:cubicBezTo>
                    <a:cubicBezTo>
                      <a:pt x="1" y="45"/>
                      <a:pt x="1" y="45"/>
                      <a:pt x="1" y="45"/>
                    </a:cubicBezTo>
                    <a:cubicBezTo>
                      <a:pt x="1" y="46"/>
                      <a:pt x="1" y="46"/>
                      <a:pt x="1" y="46"/>
                    </a:cubicBezTo>
                    <a:cubicBezTo>
                      <a:pt x="0" y="45"/>
                      <a:pt x="0" y="45"/>
                      <a:pt x="0" y="44"/>
                    </a:cubicBezTo>
                    <a:cubicBezTo>
                      <a:pt x="0" y="44"/>
                      <a:pt x="0" y="44"/>
                      <a:pt x="0" y="44"/>
                    </a:cubicBezTo>
                    <a:cubicBezTo>
                      <a:pt x="0" y="44"/>
                      <a:pt x="0" y="43"/>
                      <a:pt x="1" y="43"/>
                    </a:cubicBezTo>
                    <a:cubicBezTo>
                      <a:pt x="1" y="43"/>
                      <a:pt x="1" y="43"/>
                      <a:pt x="1" y="43"/>
                    </a:cubicBezTo>
                    <a:cubicBezTo>
                      <a:pt x="73" y="1"/>
                      <a:pt x="73" y="1"/>
                      <a:pt x="73" y="1"/>
                    </a:cubicBezTo>
                    <a:cubicBezTo>
                      <a:pt x="74" y="1"/>
                      <a:pt x="74" y="0"/>
                      <a:pt x="75" y="0"/>
                    </a:cubicBezTo>
                    <a:cubicBezTo>
                      <a:pt x="75" y="0"/>
                      <a:pt x="75" y="0"/>
                      <a:pt x="75" y="0"/>
                    </a:cubicBezTo>
                    <a:cubicBezTo>
                      <a:pt x="75" y="0"/>
                      <a:pt x="76" y="0"/>
                      <a:pt x="76" y="1"/>
                    </a:cubicBezTo>
                    <a:cubicBezTo>
                      <a:pt x="76" y="1"/>
                      <a:pt x="76" y="1"/>
                      <a:pt x="76" y="1"/>
                    </a:cubicBezTo>
                    <a:cubicBezTo>
                      <a:pt x="80" y="3"/>
                      <a:pt x="80" y="3"/>
                      <a:pt x="80" y="3"/>
                    </a:cubicBezTo>
                    <a:cubicBezTo>
                      <a:pt x="81" y="3"/>
                      <a:pt x="81" y="4"/>
                      <a:pt x="81" y="4"/>
                    </a:cubicBezTo>
                    <a:cubicBezTo>
                      <a:pt x="81" y="4"/>
                      <a:pt x="81" y="4"/>
                      <a:pt x="81" y="4"/>
                    </a:cubicBezTo>
                    <a:cubicBezTo>
                      <a:pt x="81" y="5"/>
                      <a:pt x="81" y="5"/>
                      <a:pt x="80" y="6"/>
                    </a:cubicBezTo>
                    <a:cubicBezTo>
                      <a:pt x="80" y="6"/>
                      <a:pt x="80" y="6"/>
                      <a:pt x="80" y="6"/>
                    </a:cubicBezTo>
                    <a:cubicBezTo>
                      <a:pt x="7" y="48"/>
                      <a:pt x="7" y="48"/>
                      <a:pt x="7" y="48"/>
                    </a:cubicBezTo>
                    <a:cubicBezTo>
                      <a:pt x="7" y="48"/>
                      <a:pt x="6" y="48"/>
                      <a:pt x="6" y="48"/>
                    </a:cubicBezTo>
                    <a:cubicBezTo>
                      <a:pt x="6" y="48"/>
                      <a:pt x="6" y="48"/>
                      <a:pt x="6" y="48"/>
                    </a:cubicBezTo>
                    <a:cubicBezTo>
                      <a:pt x="5" y="48"/>
                      <a:pt x="5" y="48"/>
                      <a:pt x="4" y="48"/>
                    </a:cubicBezTo>
                    <a:close/>
                    <a:moveTo>
                      <a:pt x="5" y="46"/>
                    </a:moveTo>
                    <a:cubicBezTo>
                      <a:pt x="5" y="47"/>
                      <a:pt x="6" y="47"/>
                      <a:pt x="6" y="47"/>
                    </a:cubicBezTo>
                    <a:cubicBezTo>
                      <a:pt x="6" y="47"/>
                      <a:pt x="6" y="47"/>
                      <a:pt x="6" y="47"/>
                    </a:cubicBezTo>
                    <a:cubicBezTo>
                      <a:pt x="6" y="47"/>
                      <a:pt x="7" y="47"/>
                      <a:pt x="7" y="46"/>
                    </a:cubicBezTo>
                    <a:cubicBezTo>
                      <a:pt x="7" y="46"/>
                      <a:pt x="7" y="46"/>
                      <a:pt x="7" y="46"/>
                    </a:cubicBezTo>
                    <a:cubicBezTo>
                      <a:pt x="79" y="4"/>
                      <a:pt x="79" y="4"/>
                      <a:pt x="79" y="4"/>
                    </a:cubicBezTo>
                    <a:cubicBezTo>
                      <a:pt x="80" y="4"/>
                      <a:pt x="80" y="4"/>
                      <a:pt x="80" y="4"/>
                    </a:cubicBezTo>
                    <a:cubicBezTo>
                      <a:pt x="80" y="4"/>
                      <a:pt x="79" y="4"/>
                      <a:pt x="79" y="4"/>
                    </a:cubicBezTo>
                    <a:cubicBezTo>
                      <a:pt x="79" y="4"/>
                      <a:pt x="79" y="4"/>
                      <a:pt x="79" y="4"/>
                    </a:cubicBezTo>
                    <a:cubicBezTo>
                      <a:pt x="76" y="2"/>
                      <a:pt x="76" y="2"/>
                      <a:pt x="76" y="2"/>
                    </a:cubicBezTo>
                    <a:cubicBezTo>
                      <a:pt x="75" y="2"/>
                      <a:pt x="75" y="2"/>
                      <a:pt x="75" y="2"/>
                    </a:cubicBezTo>
                    <a:cubicBezTo>
                      <a:pt x="75" y="2"/>
                      <a:pt x="75" y="2"/>
                      <a:pt x="75" y="2"/>
                    </a:cubicBezTo>
                    <a:cubicBezTo>
                      <a:pt x="75" y="2"/>
                      <a:pt x="74" y="2"/>
                      <a:pt x="74" y="2"/>
                    </a:cubicBezTo>
                    <a:cubicBezTo>
                      <a:pt x="74" y="2"/>
                      <a:pt x="74" y="2"/>
                      <a:pt x="74" y="2"/>
                    </a:cubicBezTo>
                    <a:cubicBezTo>
                      <a:pt x="1" y="44"/>
                      <a:pt x="1" y="44"/>
                      <a:pt x="1" y="44"/>
                    </a:cubicBezTo>
                    <a:cubicBezTo>
                      <a:pt x="1" y="44"/>
                      <a:pt x="1" y="44"/>
                      <a:pt x="1" y="44"/>
                    </a:cubicBezTo>
                    <a:cubicBezTo>
                      <a:pt x="1" y="44"/>
                      <a:pt x="1" y="44"/>
                      <a:pt x="1" y="44"/>
                    </a:cubicBezTo>
                    <a:cubicBezTo>
                      <a:pt x="5" y="46"/>
                      <a:pt x="5" y="46"/>
                      <a:pt x="5" y="4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8" name="Freeform 1170">
                <a:extLst>
                  <a:ext uri="{FF2B5EF4-FFF2-40B4-BE49-F238E27FC236}">
                    <a16:creationId xmlns:a16="http://schemas.microsoft.com/office/drawing/2014/main" id="{C4C2DC85-E2BE-4216-A08F-6DD580FF7B80}"/>
                  </a:ext>
                </a:extLst>
              </p:cNvPr>
              <p:cNvSpPr>
                <a:spLocks/>
              </p:cNvSpPr>
              <p:nvPr/>
            </p:nvSpPr>
            <p:spPr bwMode="auto">
              <a:xfrm>
                <a:off x="2207" y="987"/>
                <a:ext cx="8" cy="5"/>
              </a:xfrm>
              <a:custGeom>
                <a:avLst/>
                <a:gdLst>
                  <a:gd name="T0" fmla="*/ 0 w 8"/>
                  <a:gd name="T1" fmla="*/ 0 h 5"/>
                  <a:gd name="T2" fmla="*/ 8 w 8"/>
                  <a:gd name="T3" fmla="*/ 5 h 5"/>
                  <a:gd name="T4" fmla="*/ 0 w 8"/>
                  <a:gd name="T5" fmla="*/ 0 h 5"/>
                </a:gdLst>
                <a:ahLst/>
                <a:cxnLst>
                  <a:cxn ang="0">
                    <a:pos x="T0" y="T1"/>
                  </a:cxn>
                  <a:cxn ang="0">
                    <a:pos x="T2" y="T3"/>
                  </a:cxn>
                  <a:cxn ang="0">
                    <a:pos x="T4" y="T5"/>
                  </a:cxn>
                </a:cxnLst>
                <a:rect l="0" t="0" r="r" b="b"/>
                <a:pathLst>
                  <a:path w="8" h="5">
                    <a:moveTo>
                      <a:pt x="0" y="0"/>
                    </a:moveTo>
                    <a:lnTo>
                      <a:pt x="8"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59" name="Line 1171">
                <a:extLst>
                  <a:ext uri="{FF2B5EF4-FFF2-40B4-BE49-F238E27FC236}">
                    <a16:creationId xmlns:a16="http://schemas.microsoft.com/office/drawing/2014/main" id="{616AE251-AB23-48B5-8F0C-A8679E378296}"/>
                  </a:ext>
                </a:extLst>
              </p:cNvPr>
              <p:cNvSpPr>
                <a:spLocks noChangeShapeType="1"/>
              </p:cNvSpPr>
              <p:nvPr/>
            </p:nvSpPr>
            <p:spPr bwMode="auto">
              <a:xfrm>
                <a:off x="2207" y="987"/>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0" name="Freeform 1172">
                <a:extLst>
                  <a:ext uri="{FF2B5EF4-FFF2-40B4-BE49-F238E27FC236}">
                    <a16:creationId xmlns:a16="http://schemas.microsoft.com/office/drawing/2014/main" id="{FE1EFAA4-4CB0-40F3-A3B8-F058E9F0B260}"/>
                  </a:ext>
                </a:extLst>
              </p:cNvPr>
              <p:cNvSpPr>
                <a:spLocks/>
              </p:cNvSpPr>
              <p:nvPr/>
            </p:nvSpPr>
            <p:spPr bwMode="auto">
              <a:xfrm>
                <a:off x="2207" y="986"/>
                <a:ext cx="8" cy="7"/>
              </a:xfrm>
              <a:custGeom>
                <a:avLst/>
                <a:gdLst>
                  <a:gd name="T0" fmla="*/ 0 w 8"/>
                  <a:gd name="T1" fmla="*/ 1 h 7"/>
                  <a:gd name="T2" fmla="*/ 0 w 8"/>
                  <a:gd name="T3" fmla="*/ 0 h 7"/>
                  <a:gd name="T4" fmla="*/ 8 w 8"/>
                  <a:gd name="T5" fmla="*/ 6 h 7"/>
                  <a:gd name="T6" fmla="*/ 8 w 8"/>
                  <a:gd name="T7" fmla="*/ 7 h 7"/>
                  <a:gd name="T8" fmla="*/ 0 w 8"/>
                  <a:gd name="T9" fmla="*/ 1 h 7"/>
                  <a:gd name="T10" fmla="*/ 0 w 8"/>
                  <a:gd name="T11" fmla="*/ 1 h 7"/>
                </a:gdLst>
                <a:ahLst/>
                <a:cxnLst>
                  <a:cxn ang="0">
                    <a:pos x="T0" y="T1"/>
                  </a:cxn>
                  <a:cxn ang="0">
                    <a:pos x="T2" y="T3"/>
                  </a:cxn>
                  <a:cxn ang="0">
                    <a:pos x="T4" y="T5"/>
                  </a:cxn>
                  <a:cxn ang="0">
                    <a:pos x="T6" y="T7"/>
                  </a:cxn>
                  <a:cxn ang="0">
                    <a:pos x="T8" y="T9"/>
                  </a:cxn>
                  <a:cxn ang="0">
                    <a:pos x="T10" y="T11"/>
                  </a:cxn>
                </a:cxnLst>
                <a:rect l="0" t="0" r="r" b="b"/>
                <a:pathLst>
                  <a:path w="8" h="7">
                    <a:moveTo>
                      <a:pt x="0" y="1"/>
                    </a:moveTo>
                    <a:lnTo>
                      <a:pt x="0" y="0"/>
                    </a:lnTo>
                    <a:lnTo>
                      <a:pt x="8" y="6"/>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1" name="Freeform 1173">
                <a:extLst>
                  <a:ext uri="{FF2B5EF4-FFF2-40B4-BE49-F238E27FC236}">
                    <a16:creationId xmlns:a16="http://schemas.microsoft.com/office/drawing/2014/main" id="{91EDC2A7-29D5-4845-8F81-E59FADCC4D07}"/>
                  </a:ext>
                </a:extLst>
              </p:cNvPr>
              <p:cNvSpPr>
                <a:spLocks/>
              </p:cNvSpPr>
              <p:nvPr/>
            </p:nvSpPr>
            <p:spPr bwMode="auto">
              <a:xfrm>
                <a:off x="2198" y="99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2" name="Line 1174">
                <a:extLst>
                  <a:ext uri="{FF2B5EF4-FFF2-40B4-BE49-F238E27FC236}">
                    <a16:creationId xmlns:a16="http://schemas.microsoft.com/office/drawing/2014/main" id="{CE9DD8C2-AFF8-42C1-8253-52BED59CF9E0}"/>
                  </a:ext>
                </a:extLst>
              </p:cNvPr>
              <p:cNvSpPr>
                <a:spLocks noChangeShapeType="1"/>
              </p:cNvSpPr>
              <p:nvPr/>
            </p:nvSpPr>
            <p:spPr bwMode="auto">
              <a:xfrm>
                <a:off x="2198" y="99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3" name="Freeform 1175">
                <a:extLst>
                  <a:ext uri="{FF2B5EF4-FFF2-40B4-BE49-F238E27FC236}">
                    <a16:creationId xmlns:a16="http://schemas.microsoft.com/office/drawing/2014/main" id="{77BF61EE-F4F0-406E-AFEC-09CE9E74F5DE}"/>
                  </a:ext>
                </a:extLst>
              </p:cNvPr>
              <p:cNvSpPr>
                <a:spLocks/>
              </p:cNvSpPr>
              <p:nvPr/>
            </p:nvSpPr>
            <p:spPr bwMode="auto">
              <a:xfrm>
                <a:off x="2197" y="992"/>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4" name="Freeform 1176">
                <a:extLst>
                  <a:ext uri="{FF2B5EF4-FFF2-40B4-BE49-F238E27FC236}">
                    <a16:creationId xmlns:a16="http://schemas.microsoft.com/office/drawing/2014/main" id="{AAECF220-55FD-431F-B25D-69B331B609CF}"/>
                  </a:ext>
                </a:extLst>
              </p:cNvPr>
              <p:cNvSpPr>
                <a:spLocks/>
              </p:cNvSpPr>
              <p:nvPr/>
            </p:nvSpPr>
            <p:spPr bwMode="auto">
              <a:xfrm>
                <a:off x="2190" y="999"/>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5" name="Line 1177">
                <a:extLst>
                  <a:ext uri="{FF2B5EF4-FFF2-40B4-BE49-F238E27FC236}">
                    <a16:creationId xmlns:a16="http://schemas.microsoft.com/office/drawing/2014/main" id="{1AE74586-B67A-43C4-BC56-DA48A34C07E7}"/>
                  </a:ext>
                </a:extLst>
              </p:cNvPr>
              <p:cNvSpPr>
                <a:spLocks noChangeShapeType="1"/>
              </p:cNvSpPr>
              <p:nvPr/>
            </p:nvSpPr>
            <p:spPr bwMode="auto">
              <a:xfrm>
                <a:off x="2190" y="999"/>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6" name="Freeform 1178">
                <a:extLst>
                  <a:ext uri="{FF2B5EF4-FFF2-40B4-BE49-F238E27FC236}">
                    <a16:creationId xmlns:a16="http://schemas.microsoft.com/office/drawing/2014/main" id="{A040BA74-A731-4962-A974-190CC04C2139}"/>
                  </a:ext>
                </a:extLst>
              </p:cNvPr>
              <p:cNvSpPr>
                <a:spLocks/>
              </p:cNvSpPr>
              <p:nvPr/>
            </p:nvSpPr>
            <p:spPr bwMode="auto">
              <a:xfrm>
                <a:off x="2188" y="996"/>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7" name="Freeform 1179">
                <a:extLst>
                  <a:ext uri="{FF2B5EF4-FFF2-40B4-BE49-F238E27FC236}">
                    <a16:creationId xmlns:a16="http://schemas.microsoft.com/office/drawing/2014/main" id="{325F7ED7-D058-4733-A130-8C52E3436379}"/>
                  </a:ext>
                </a:extLst>
              </p:cNvPr>
              <p:cNvSpPr>
                <a:spLocks/>
              </p:cNvSpPr>
              <p:nvPr/>
            </p:nvSpPr>
            <p:spPr bwMode="auto">
              <a:xfrm>
                <a:off x="2183" y="1004"/>
                <a:ext cx="4" cy="2"/>
              </a:xfrm>
              <a:custGeom>
                <a:avLst/>
                <a:gdLst>
                  <a:gd name="T0" fmla="*/ 0 w 4"/>
                  <a:gd name="T1" fmla="*/ 0 h 2"/>
                  <a:gd name="T2" fmla="*/ 4 w 4"/>
                  <a:gd name="T3" fmla="*/ 2 h 2"/>
                  <a:gd name="T4" fmla="*/ 0 w 4"/>
                  <a:gd name="T5" fmla="*/ 0 h 2"/>
                </a:gdLst>
                <a:ahLst/>
                <a:cxnLst>
                  <a:cxn ang="0">
                    <a:pos x="T0" y="T1"/>
                  </a:cxn>
                  <a:cxn ang="0">
                    <a:pos x="T2" y="T3"/>
                  </a:cxn>
                  <a:cxn ang="0">
                    <a:pos x="T4" y="T5"/>
                  </a:cxn>
                </a:cxnLst>
                <a:rect l="0" t="0" r="r" b="b"/>
                <a:pathLst>
                  <a:path w="4" h="2">
                    <a:moveTo>
                      <a:pt x="0" y="0"/>
                    </a:moveTo>
                    <a:lnTo>
                      <a:pt x="4"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8" name="Line 1180">
                <a:extLst>
                  <a:ext uri="{FF2B5EF4-FFF2-40B4-BE49-F238E27FC236}">
                    <a16:creationId xmlns:a16="http://schemas.microsoft.com/office/drawing/2014/main" id="{66D4457A-F4B1-4BD1-AC88-947D45A4F4D8}"/>
                  </a:ext>
                </a:extLst>
              </p:cNvPr>
              <p:cNvSpPr>
                <a:spLocks noChangeShapeType="1"/>
              </p:cNvSpPr>
              <p:nvPr/>
            </p:nvSpPr>
            <p:spPr bwMode="auto">
              <a:xfrm>
                <a:off x="2183" y="1004"/>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69" name="Freeform 1181">
                <a:extLst>
                  <a:ext uri="{FF2B5EF4-FFF2-40B4-BE49-F238E27FC236}">
                    <a16:creationId xmlns:a16="http://schemas.microsoft.com/office/drawing/2014/main" id="{D4E4CA50-A7B1-44D1-8003-C62226332549}"/>
                  </a:ext>
                </a:extLst>
              </p:cNvPr>
              <p:cNvSpPr>
                <a:spLocks/>
              </p:cNvSpPr>
              <p:nvPr/>
            </p:nvSpPr>
            <p:spPr bwMode="auto">
              <a:xfrm>
                <a:off x="2180" y="1002"/>
                <a:ext cx="10" cy="7"/>
              </a:xfrm>
              <a:custGeom>
                <a:avLst/>
                <a:gdLst>
                  <a:gd name="T0" fmla="*/ 0 w 10"/>
                  <a:gd name="T1" fmla="*/ 1 h 7"/>
                  <a:gd name="T2" fmla="*/ 0 w 10"/>
                  <a:gd name="T3" fmla="*/ 0 h 7"/>
                  <a:gd name="T4" fmla="*/ 10 w 10"/>
                  <a:gd name="T5" fmla="*/ 5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5"/>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0" name="Freeform 1182">
                <a:extLst>
                  <a:ext uri="{FF2B5EF4-FFF2-40B4-BE49-F238E27FC236}">
                    <a16:creationId xmlns:a16="http://schemas.microsoft.com/office/drawing/2014/main" id="{4E1EB50A-F06E-40D2-BC5A-3E86A0216711}"/>
                  </a:ext>
                </a:extLst>
              </p:cNvPr>
              <p:cNvSpPr>
                <a:spLocks/>
              </p:cNvSpPr>
              <p:nvPr/>
            </p:nvSpPr>
            <p:spPr bwMode="auto">
              <a:xfrm>
                <a:off x="2174" y="1009"/>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lnTo>
                      <a:pt x="3"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1" name="Line 1183">
                <a:extLst>
                  <a:ext uri="{FF2B5EF4-FFF2-40B4-BE49-F238E27FC236}">
                    <a16:creationId xmlns:a16="http://schemas.microsoft.com/office/drawing/2014/main" id="{F4E07331-4501-44B9-B66A-EC4D4AA6355A}"/>
                  </a:ext>
                </a:extLst>
              </p:cNvPr>
              <p:cNvSpPr>
                <a:spLocks noChangeShapeType="1"/>
              </p:cNvSpPr>
              <p:nvPr/>
            </p:nvSpPr>
            <p:spPr bwMode="auto">
              <a:xfrm>
                <a:off x="2174" y="1009"/>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2" name="Freeform 1184">
                <a:extLst>
                  <a:ext uri="{FF2B5EF4-FFF2-40B4-BE49-F238E27FC236}">
                    <a16:creationId xmlns:a16="http://schemas.microsoft.com/office/drawing/2014/main" id="{F29B0CBD-F0FE-498F-91D0-B41CD7245748}"/>
                  </a:ext>
                </a:extLst>
              </p:cNvPr>
              <p:cNvSpPr>
                <a:spLocks/>
              </p:cNvSpPr>
              <p:nvPr/>
            </p:nvSpPr>
            <p:spPr bwMode="auto">
              <a:xfrm>
                <a:off x="2171" y="1007"/>
                <a:ext cx="9" cy="6"/>
              </a:xfrm>
              <a:custGeom>
                <a:avLst/>
                <a:gdLst>
                  <a:gd name="T0" fmla="*/ 0 w 9"/>
                  <a:gd name="T1" fmla="*/ 2 h 6"/>
                  <a:gd name="T2" fmla="*/ 0 w 9"/>
                  <a:gd name="T3" fmla="*/ 0 h 6"/>
                  <a:gd name="T4" fmla="*/ 9 w 9"/>
                  <a:gd name="T5" fmla="*/ 5 h 6"/>
                  <a:gd name="T6" fmla="*/ 9 w 9"/>
                  <a:gd name="T7" fmla="*/ 6 h 6"/>
                  <a:gd name="T8" fmla="*/ 0 w 9"/>
                  <a:gd name="T9" fmla="*/ 2 h 6"/>
                  <a:gd name="T10" fmla="*/ 0 w 9"/>
                  <a:gd name="T11" fmla="*/ 2 h 6"/>
                </a:gdLst>
                <a:ahLst/>
                <a:cxnLst>
                  <a:cxn ang="0">
                    <a:pos x="T0" y="T1"/>
                  </a:cxn>
                  <a:cxn ang="0">
                    <a:pos x="T2" y="T3"/>
                  </a:cxn>
                  <a:cxn ang="0">
                    <a:pos x="T4" y="T5"/>
                  </a:cxn>
                  <a:cxn ang="0">
                    <a:pos x="T6" y="T7"/>
                  </a:cxn>
                  <a:cxn ang="0">
                    <a:pos x="T8" y="T9"/>
                  </a:cxn>
                  <a:cxn ang="0">
                    <a:pos x="T10" y="T11"/>
                  </a:cxn>
                </a:cxnLst>
                <a:rect l="0" t="0" r="r" b="b"/>
                <a:pathLst>
                  <a:path w="9" h="6">
                    <a:moveTo>
                      <a:pt x="0" y="2"/>
                    </a:moveTo>
                    <a:lnTo>
                      <a:pt x="0" y="0"/>
                    </a:lnTo>
                    <a:lnTo>
                      <a:pt x="9"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3" name="Freeform 1185">
                <a:extLst>
                  <a:ext uri="{FF2B5EF4-FFF2-40B4-BE49-F238E27FC236}">
                    <a16:creationId xmlns:a16="http://schemas.microsoft.com/office/drawing/2014/main" id="{BB4F3C2F-9A5D-4E1A-83AA-A84D829FF8F1}"/>
                  </a:ext>
                </a:extLst>
              </p:cNvPr>
              <p:cNvSpPr>
                <a:spLocks/>
              </p:cNvSpPr>
              <p:nvPr/>
            </p:nvSpPr>
            <p:spPr bwMode="auto">
              <a:xfrm>
                <a:off x="2166" y="1014"/>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lnTo>
                      <a:pt x="1"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4" name="Line 1186">
                <a:extLst>
                  <a:ext uri="{FF2B5EF4-FFF2-40B4-BE49-F238E27FC236}">
                    <a16:creationId xmlns:a16="http://schemas.microsoft.com/office/drawing/2014/main" id="{4C040EAB-2079-4977-BDAC-2DB669E435DF}"/>
                  </a:ext>
                </a:extLst>
              </p:cNvPr>
              <p:cNvSpPr>
                <a:spLocks noChangeShapeType="1"/>
              </p:cNvSpPr>
              <p:nvPr/>
            </p:nvSpPr>
            <p:spPr bwMode="auto">
              <a:xfrm>
                <a:off x="2166" y="1014"/>
                <a:ext cx="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5" name="Freeform 1187">
                <a:extLst>
                  <a:ext uri="{FF2B5EF4-FFF2-40B4-BE49-F238E27FC236}">
                    <a16:creationId xmlns:a16="http://schemas.microsoft.com/office/drawing/2014/main" id="{B218618F-B057-4FA6-BB25-18C957CDE5D2}"/>
                  </a:ext>
                </a:extLst>
              </p:cNvPr>
              <p:cNvSpPr>
                <a:spLocks/>
              </p:cNvSpPr>
              <p:nvPr/>
            </p:nvSpPr>
            <p:spPr bwMode="auto">
              <a:xfrm>
                <a:off x="2161" y="1012"/>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6" name="Line 1188">
                <a:extLst>
                  <a:ext uri="{FF2B5EF4-FFF2-40B4-BE49-F238E27FC236}">
                    <a16:creationId xmlns:a16="http://schemas.microsoft.com/office/drawing/2014/main" id="{639F4283-D664-47AD-A2F7-A47B9163901B}"/>
                  </a:ext>
                </a:extLst>
              </p:cNvPr>
              <p:cNvSpPr>
                <a:spLocks noChangeShapeType="1"/>
              </p:cNvSpPr>
              <p:nvPr/>
            </p:nvSpPr>
            <p:spPr bwMode="auto">
              <a:xfrm>
                <a:off x="2157"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7" name="Line 1189">
                <a:extLst>
                  <a:ext uri="{FF2B5EF4-FFF2-40B4-BE49-F238E27FC236}">
                    <a16:creationId xmlns:a16="http://schemas.microsoft.com/office/drawing/2014/main" id="{C601CF33-1977-43D9-9C2A-F8703CD000B3}"/>
                  </a:ext>
                </a:extLst>
              </p:cNvPr>
              <p:cNvSpPr>
                <a:spLocks noChangeShapeType="1"/>
              </p:cNvSpPr>
              <p:nvPr/>
            </p:nvSpPr>
            <p:spPr bwMode="auto">
              <a:xfrm>
                <a:off x="2157"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8" name="Freeform 1190">
                <a:extLst>
                  <a:ext uri="{FF2B5EF4-FFF2-40B4-BE49-F238E27FC236}">
                    <a16:creationId xmlns:a16="http://schemas.microsoft.com/office/drawing/2014/main" id="{2609D120-707F-4598-B010-ABCAC6221322}"/>
                  </a:ext>
                </a:extLst>
              </p:cNvPr>
              <p:cNvSpPr>
                <a:spLocks/>
              </p:cNvSpPr>
              <p:nvPr/>
            </p:nvSpPr>
            <p:spPr bwMode="auto">
              <a:xfrm>
                <a:off x="2153" y="1017"/>
                <a:ext cx="10" cy="7"/>
              </a:xfrm>
              <a:custGeom>
                <a:avLst/>
                <a:gdLst>
                  <a:gd name="T0" fmla="*/ 0 w 10"/>
                  <a:gd name="T1" fmla="*/ 2 h 7"/>
                  <a:gd name="T2" fmla="*/ 1 w 10"/>
                  <a:gd name="T3" fmla="*/ 0 h 7"/>
                  <a:gd name="T4" fmla="*/ 10 w 10"/>
                  <a:gd name="T5" fmla="*/ 4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4"/>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79" name="Freeform 1191">
                <a:extLst>
                  <a:ext uri="{FF2B5EF4-FFF2-40B4-BE49-F238E27FC236}">
                    <a16:creationId xmlns:a16="http://schemas.microsoft.com/office/drawing/2014/main" id="{20D3AB5F-EE4E-4D8A-8677-FE51C88C69FB}"/>
                  </a:ext>
                </a:extLst>
              </p:cNvPr>
              <p:cNvSpPr>
                <a:spLocks/>
              </p:cNvSpPr>
              <p:nvPr/>
            </p:nvSpPr>
            <p:spPr bwMode="auto">
              <a:xfrm>
                <a:off x="2149" y="1026"/>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0" name="Line 1192">
                <a:extLst>
                  <a:ext uri="{FF2B5EF4-FFF2-40B4-BE49-F238E27FC236}">
                    <a16:creationId xmlns:a16="http://schemas.microsoft.com/office/drawing/2014/main" id="{1CACD07F-C659-48C4-BE39-0440B5361181}"/>
                  </a:ext>
                </a:extLst>
              </p:cNvPr>
              <p:cNvSpPr>
                <a:spLocks noChangeShapeType="1"/>
              </p:cNvSpPr>
              <p:nvPr/>
            </p:nvSpPr>
            <p:spPr bwMode="auto">
              <a:xfrm flipH="1">
                <a:off x="2149" y="102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1" name="Freeform 1193">
                <a:extLst>
                  <a:ext uri="{FF2B5EF4-FFF2-40B4-BE49-F238E27FC236}">
                    <a16:creationId xmlns:a16="http://schemas.microsoft.com/office/drawing/2014/main" id="{299BDEEA-FCB4-4C33-BBEB-EA2C28B9DF5C}"/>
                  </a:ext>
                </a:extLst>
              </p:cNvPr>
              <p:cNvSpPr>
                <a:spLocks/>
              </p:cNvSpPr>
              <p:nvPr/>
            </p:nvSpPr>
            <p:spPr bwMode="auto">
              <a:xfrm>
                <a:off x="2144" y="1023"/>
                <a:ext cx="10" cy="6"/>
              </a:xfrm>
              <a:custGeom>
                <a:avLst/>
                <a:gdLst>
                  <a:gd name="T0" fmla="*/ 0 w 10"/>
                  <a:gd name="T1" fmla="*/ 1 h 6"/>
                  <a:gd name="T2" fmla="*/ 0 w 10"/>
                  <a:gd name="T3" fmla="*/ 0 h 6"/>
                  <a:gd name="T4" fmla="*/ 10 w 10"/>
                  <a:gd name="T5" fmla="*/ 4 h 6"/>
                  <a:gd name="T6" fmla="*/ 9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0" y="0"/>
                    </a:lnTo>
                    <a:lnTo>
                      <a:pt x="10"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2" name="Freeform 1194">
                <a:extLst>
                  <a:ext uri="{FF2B5EF4-FFF2-40B4-BE49-F238E27FC236}">
                    <a16:creationId xmlns:a16="http://schemas.microsoft.com/office/drawing/2014/main" id="{53992E89-8F74-43C4-96A9-246701653B00}"/>
                  </a:ext>
                </a:extLst>
              </p:cNvPr>
              <p:cNvSpPr>
                <a:spLocks/>
              </p:cNvSpPr>
              <p:nvPr/>
            </p:nvSpPr>
            <p:spPr bwMode="auto">
              <a:xfrm>
                <a:off x="2139" y="103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lnTo>
                      <a:pt x="0" y="0"/>
                    </a:lnTo>
                    <a:lnTo>
                      <a:pt x="2"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3" name="Line 1195">
                <a:extLst>
                  <a:ext uri="{FF2B5EF4-FFF2-40B4-BE49-F238E27FC236}">
                    <a16:creationId xmlns:a16="http://schemas.microsoft.com/office/drawing/2014/main" id="{4D9D0762-8724-4792-BA03-26AE4B092BEE}"/>
                  </a:ext>
                </a:extLst>
              </p:cNvPr>
              <p:cNvSpPr>
                <a:spLocks noChangeShapeType="1"/>
              </p:cNvSpPr>
              <p:nvPr/>
            </p:nvSpPr>
            <p:spPr bwMode="auto">
              <a:xfrm flipH="1" flipV="1">
                <a:off x="2139" y="1030"/>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4" name="Freeform 1196">
                <a:extLst>
                  <a:ext uri="{FF2B5EF4-FFF2-40B4-BE49-F238E27FC236}">
                    <a16:creationId xmlns:a16="http://schemas.microsoft.com/office/drawing/2014/main" id="{CBBE5486-ECE7-482F-810A-3A062F677793}"/>
                  </a:ext>
                </a:extLst>
              </p:cNvPr>
              <p:cNvSpPr>
                <a:spLocks/>
              </p:cNvSpPr>
              <p:nvPr/>
            </p:nvSpPr>
            <p:spPr bwMode="auto">
              <a:xfrm>
                <a:off x="2136" y="1027"/>
                <a:ext cx="8" cy="7"/>
              </a:xfrm>
              <a:custGeom>
                <a:avLst/>
                <a:gdLst>
                  <a:gd name="T0" fmla="*/ 0 w 8"/>
                  <a:gd name="T1" fmla="*/ 2 h 7"/>
                  <a:gd name="T2" fmla="*/ 0 w 8"/>
                  <a:gd name="T3" fmla="*/ 0 h 7"/>
                  <a:gd name="T4" fmla="*/ 8 w 8"/>
                  <a:gd name="T5" fmla="*/ 6 h 7"/>
                  <a:gd name="T6" fmla="*/ 8 w 8"/>
                  <a:gd name="T7" fmla="*/ 7 h 7"/>
                  <a:gd name="T8" fmla="*/ 0 w 8"/>
                  <a:gd name="T9" fmla="*/ 2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0" y="0"/>
                    </a:lnTo>
                    <a:lnTo>
                      <a:pt x="8"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5" name="Freeform 1197">
                <a:extLst>
                  <a:ext uri="{FF2B5EF4-FFF2-40B4-BE49-F238E27FC236}">
                    <a16:creationId xmlns:a16="http://schemas.microsoft.com/office/drawing/2014/main" id="{FB68E2FB-1831-4F7D-AEBD-B859741A970E}"/>
                  </a:ext>
                </a:extLst>
              </p:cNvPr>
              <p:cNvSpPr>
                <a:spLocks/>
              </p:cNvSpPr>
              <p:nvPr/>
            </p:nvSpPr>
            <p:spPr bwMode="auto">
              <a:xfrm>
                <a:off x="2129" y="1034"/>
                <a:ext cx="4" cy="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lnTo>
                      <a:pt x="0" y="0"/>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6" name="Line 1198">
                <a:extLst>
                  <a:ext uri="{FF2B5EF4-FFF2-40B4-BE49-F238E27FC236}">
                    <a16:creationId xmlns:a16="http://schemas.microsoft.com/office/drawing/2014/main" id="{FB167B73-2CFE-497E-861B-85366FC0451C}"/>
                  </a:ext>
                </a:extLst>
              </p:cNvPr>
              <p:cNvSpPr>
                <a:spLocks noChangeShapeType="1"/>
              </p:cNvSpPr>
              <p:nvPr/>
            </p:nvSpPr>
            <p:spPr bwMode="auto">
              <a:xfrm flipH="1" flipV="1">
                <a:off x="2129" y="1034"/>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7" name="Freeform 1199">
                <a:extLst>
                  <a:ext uri="{FF2B5EF4-FFF2-40B4-BE49-F238E27FC236}">
                    <a16:creationId xmlns:a16="http://schemas.microsoft.com/office/drawing/2014/main" id="{7C080F7B-89AB-4533-AA9B-DA684F928287}"/>
                  </a:ext>
                </a:extLst>
              </p:cNvPr>
              <p:cNvSpPr>
                <a:spLocks/>
              </p:cNvSpPr>
              <p:nvPr/>
            </p:nvSpPr>
            <p:spPr bwMode="auto">
              <a:xfrm>
                <a:off x="2126" y="1033"/>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8" name="Freeform 1200">
                <a:extLst>
                  <a:ext uri="{FF2B5EF4-FFF2-40B4-BE49-F238E27FC236}">
                    <a16:creationId xmlns:a16="http://schemas.microsoft.com/office/drawing/2014/main" id="{CA4D035E-B52B-49A6-9019-862EE220690B}"/>
                  </a:ext>
                </a:extLst>
              </p:cNvPr>
              <p:cNvSpPr>
                <a:spLocks/>
              </p:cNvSpPr>
              <p:nvPr/>
            </p:nvSpPr>
            <p:spPr bwMode="auto">
              <a:xfrm>
                <a:off x="2119" y="1040"/>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89" name="Line 1201">
                <a:extLst>
                  <a:ext uri="{FF2B5EF4-FFF2-40B4-BE49-F238E27FC236}">
                    <a16:creationId xmlns:a16="http://schemas.microsoft.com/office/drawing/2014/main" id="{1B58D057-E2E1-4093-A144-95856651C861}"/>
                  </a:ext>
                </a:extLst>
              </p:cNvPr>
              <p:cNvSpPr>
                <a:spLocks noChangeShapeType="1"/>
              </p:cNvSpPr>
              <p:nvPr/>
            </p:nvSpPr>
            <p:spPr bwMode="auto">
              <a:xfrm flipH="1" flipV="1">
                <a:off x="2119" y="1040"/>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0" name="Freeform 1202">
                <a:extLst>
                  <a:ext uri="{FF2B5EF4-FFF2-40B4-BE49-F238E27FC236}">
                    <a16:creationId xmlns:a16="http://schemas.microsoft.com/office/drawing/2014/main" id="{9713A1A3-A90E-4F81-BEFA-54FC1ABA28EB}"/>
                  </a:ext>
                </a:extLst>
              </p:cNvPr>
              <p:cNvSpPr>
                <a:spLocks/>
              </p:cNvSpPr>
              <p:nvPr/>
            </p:nvSpPr>
            <p:spPr bwMode="auto">
              <a:xfrm>
                <a:off x="2117" y="1037"/>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1" name="Freeform 1203">
                <a:extLst>
                  <a:ext uri="{FF2B5EF4-FFF2-40B4-BE49-F238E27FC236}">
                    <a16:creationId xmlns:a16="http://schemas.microsoft.com/office/drawing/2014/main" id="{D415C6DA-47F1-4BF5-AFA7-06D0C0987ACF}"/>
                  </a:ext>
                </a:extLst>
              </p:cNvPr>
              <p:cNvSpPr>
                <a:spLocks/>
              </p:cNvSpPr>
              <p:nvPr/>
            </p:nvSpPr>
            <p:spPr bwMode="auto">
              <a:xfrm>
                <a:off x="2110" y="1044"/>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2" name="Line 1204">
                <a:extLst>
                  <a:ext uri="{FF2B5EF4-FFF2-40B4-BE49-F238E27FC236}">
                    <a16:creationId xmlns:a16="http://schemas.microsoft.com/office/drawing/2014/main" id="{9D935618-FC51-44B1-B396-88FEA710B1E2}"/>
                  </a:ext>
                </a:extLst>
              </p:cNvPr>
              <p:cNvSpPr>
                <a:spLocks noChangeShapeType="1"/>
              </p:cNvSpPr>
              <p:nvPr/>
            </p:nvSpPr>
            <p:spPr bwMode="auto">
              <a:xfrm flipH="1" flipV="1">
                <a:off x="2110" y="1044"/>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3" name="Freeform 1205">
                <a:extLst>
                  <a:ext uri="{FF2B5EF4-FFF2-40B4-BE49-F238E27FC236}">
                    <a16:creationId xmlns:a16="http://schemas.microsoft.com/office/drawing/2014/main" id="{10DEC664-10ED-4DB8-A69E-6BD7D9E3A2B6}"/>
                  </a:ext>
                </a:extLst>
              </p:cNvPr>
              <p:cNvSpPr>
                <a:spLocks/>
              </p:cNvSpPr>
              <p:nvPr/>
            </p:nvSpPr>
            <p:spPr bwMode="auto">
              <a:xfrm>
                <a:off x="2109" y="1043"/>
                <a:ext cx="10" cy="7"/>
              </a:xfrm>
              <a:custGeom>
                <a:avLst/>
                <a:gdLst>
                  <a:gd name="T0" fmla="*/ 0 w 10"/>
                  <a:gd name="T1" fmla="*/ 1 h 7"/>
                  <a:gd name="T2" fmla="*/ 0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4" name="Freeform 1206">
                <a:extLst>
                  <a:ext uri="{FF2B5EF4-FFF2-40B4-BE49-F238E27FC236}">
                    <a16:creationId xmlns:a16="http://schemas.microsoft.com/office/drawing/2014/main" id="{DDDCB440-5A9E-43AE-82DF-28B2638F61EC}"/>
                  </a:ext>
                </a:extLst>
              </p:cNvPr>
              <p:cNvSpPr>
                <a:spLocks/>
              </p:cNvSpPr>
              <p:nvPr/>
            </p:nvSpPr>
            <p:spPr bwMode="auto">
              <a:xfrm>
                <a:off x="2100" y="1048"/>
                <a:ext cx="9" cy="6"/>
              </a:xfrm>
              <a:custGeom>
                <a:avLst/>
                <a:gdLst>
                  <a:gd name="T0" fmla="*/ 9 w 9"/>
                  <a:gd name="T1" fmla="*/ 6 h 6"/>
                  <a:gd name="T2" fmla="*/ 0 w 9"/>
                  <a:gd name="T3" fmla="*/ 0 h 6"/>
                  <a:gd name="T4" fmla="*/ 9 w 9"/>
                  <a:gd name="T5" fmla="*/ 6 h 6"/>
                </a:gdLst>
                <a:ahLst/>
                <a:cxnLst>
                  <a:cxn ang="0">
                    <a:pos x="T0" y="T1"/>
                  </a:cxn>
                  <a:cxn ang="0">
                    <a:pos x="T2" y="T3"/>
                  </a:cxn>
                  <a:cxn ang="0">
                    <a:pos x="T4" y="T5"/>
                  </a:cxn>
                </a:cxnLst>
                <a:rect l="0" t="0" r="r" b="b"/>
                <a:pathLst>
                  <a:path w="9" h="6">
                    <a:moveTo>
                      <a:pt x="9" y="6"/>
                    </a:moveTo>
                    <a:lnTo>
                      <a:pt x="0" y="0"/>
                    </a:lnTo>
                    <a:lnTo>
                      <a:pt x="9"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5" name="Line 1207">
                <a:extLst>
                  <a:ext uri="{FF2B5EF4-FFF2-40B4-BE49-F238E27FC236}">
                    <a16:creationId xmlns:a16="http://schemas.microsoft.com/office/drawing/2014/main" id="{21787C98-4D3F-4FAB-85A6-BA806178CED1}"/>
                  </a:ext>
                </a:extLst>
              </p:cNvPr>
              <p:cNvSpPr>
                <a:spLocks noChangeShapeType="1"/>
              </p:cNvSpPr>
              <p:nvPr/>
            </p:nvSpPr>
            <p:spPr bwMode="auto">
              <a:xfrm flipH="1" flipV="1">
                <a:off x="2100" y="1048"/>
                <a:ext cx="9"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6" name="Freeform 1208">
                <a:extLst>
                  <a:ext uri="{FF2B5EF4-FFF2-40B4-BE49-F238E27FC236}">
                    <a16:creationId xmlns:a16="http://schemas.microsoft.com/office/drawing/2014/main" id="{0870D57D-45DB-4881-B754-F4D959862B35}"/>
                  </a:ext>
                </a:extLst>
              </p:cNvPr>
              <p:cNvSpPr>
                <a:spLocks/>
              </p:cNvSpPr>
              <p:nvPr/>
            </p:nvSpPr>
            <p:spPr bwMode="auto">
              <a:xfrm>
                <a:off x="2100" y="1048"/>
                <a:ext cx="9" cy="6"/>
              </a:xfrm>
              <a:custGeom>
                <a:avLst/>
                <a:gdLst>
                  <a:gd name="T0" fmla="*/ 0 w 9"/>
                  <a:gd name="T1" fmla="*/ 2 h 6"/>
                  <a:gd name="T2" fmla="*/ 0 w 9"/>
                  <a:gd name="T3" fmla="*/ 0 h 6"/>
                  <a:gd name="T4" fmla="*/ 9 w 9"/>
                  <a:gd name="T5" fmla="*/ 5 h 6"/>
                  <a:gd name="T6" fmla="*/ 9 w 9"/>
                  <a:gd name="T7" fmla="*/ 6 h 6"/>
                  <a:gd name="T8" fmla="*/ 0 w 9"/>
                  <a:gd name="T9" fmla="*/ 2 h 6"/>
                  <a:gd name="T10" fmla="*/ 0 w 9"/>
                  <a:gd name="T11" fmla="*/ 2 h 6"/>
                </a:gdLst>
                <a:ahLst/>
                <a:cxnLst>
                  <a:cxn ang="0">
                    <a:pos x="T0" y="T1"/>
                  </a:cxn>
                  <a:cxn ang="0">
                    <a:pos x="T2" y="T3"/>
                  </a:cxn>
                  <a:cxn ang="0">
                    <a:pos x="T4" y="T5"/>
                  </a:cxn>
                  <a:cxn ang="0">
                    <a:pos x="T6" y="T7"/>
                  </a:cxn>
                  <a:cxn ang="0">
                    <a:pos x="T8" y="T9"/>
                  </a:cxn>
                  <a:cxn ang="0">
                    <a:pos x="T10" y="T11"/>
                  </a:cxn>
                </a:cxnLst>
                <a:rect l="0" t="0" r="r" b="b"/>
                <a:pathLst>
                  <a:path w="9" h="6">
                    <a:moveTo>
                      <a:pt x="0" y="2"/>
                    </a:moveTo>
                    <a:lnTo>
                      <a:pt x="0" y="0"/>
                    </a:lnTo>
                    <a:lnTo>
                      <a:pt x="9"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7" name="Freeform 1209">
                <a:extLst>
                  <a:ext uri="{FF2B5EF4-FFF2-40B4-BE49-F238E27FC236}">
                    <a16:creationId xmlns:a16="http://schemas.microsoft.com/office/drawing/2014/main" id="{E2B9B23F-E169-4C67-B45F-8CC6DC79B8BB}"/>
                  </a:ext>
                </a:extLst>
              </p:cNvPr>
              <p:cNvSpPr>
                <a:spLocks/>
              </p:cNvSpPr>
              <p:nvPr/>
            </p:nvSpPr>
            <p:spPr bwMode="auto">
              <a:xfrm>
                <a:off x="2205" y="973"/>
                <a:ext cx="10" cy="6"/>
              </a:xfrm>
              <a:custGeom>
                <a:avLst/>
                <a:gdLst>
                  <a:gd name="T0" fmla="*/ 0 w 10"/>
                  <a:gd name="T1" fmla="*/ 0 h 6"/>
                  <a:gd name="T2" fmla="*/ 10 w 10"/>
                  <a:gd name="T3" fmla="*/ 6 h 6"/>
                  <a:gd name="T4" fmla="*/ 0 w 10"/>
                  <a:gd name="T5" fmla="*/ 0 h 6"/>
                </a:gdLst>
                <a:ahLst/>
                <a:cxnLst>
                  <a:cxn ang="0">
                    <a:pos x="T0" y="T1"/>
                  </a:cxn>
                  <a:cxn ang="0">
                    <a:pos x="T2" y="T3"/>
                  </a:cxn>
                  <a:cxn ang="0">
                    <a:pos x="T4" y="T5"/>
                  </a:cxn>
                </a:cxnLst>
                <a:rect l="0" t="0" r="r" b="b"/>
                <a:pathLst>
                  <a:path w="10" h="6">
                    <a:moveTo>
                      <a:pt x="0" y="0"/>
                    </a:moveTo>
                    <a:lnTo>
                      <a:pt x="10"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8" name="Line 1210">
                <a:extLst>
                  <a:ext uri="{FF2B5EF4-FFF2-40B4-BE49-F238E27FC236}">
                    <a16:creationId xmlns:a16="http://schemas.microsoft.com/office/drawing/2014/main" id="{72766254-9B23-433B-81E8-0BF3BE386AF0}"/>
                  </a:ext>
                </a:extLst>
              </p:cNvPr>
              <p:cNvSpPr>
                <a:spLocks noChangeShapeType="1"/>
              </p:cNvSpPr>
              <p:nvPr/>
            </p:nvSpPr>
            <p:spPr bwMode="auto">
              <a:xfrm>
                <a:off x="2205" y="973"/>
                <a:ext cx="10"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899" name="Freeform 1211">
                <a:extLst>
                  <a:ext uri="{FF2B5EF4-FFF2-40B4-BE49-F238E27FC236}">
                    <a16:creationId xmlns:a16="http://schemas.microsoft.com/office/drawing/2014/main" id="{B5C601DF-12D4-4177-98E3-DF7835BF2835}"/>
                  </a:ext>
                </a:extLst>
              </p:cNvPr>
              <p:cNvSpPr>
                <a:spLocks/>
              </p:cNvSpPr>
              <p:nvPr/>
            </p:nvSpPr>
            <p:spPr bwMode="auto">
              <a:xfrm>
                <a:off x="2205" y="972"/>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0" name="Freeform 1212">
                <a:extLst>
                  <a:ext uri="{FF2B5EF4-FFF2-40B4-BE49-F238E27FC236}">
                    <a16:creationId xmlns:a16="http://schemas.microsoft.com/office/drawing/2014/main" id="{6EE4C048-7180-4EB6-AC73-F431A29DC227}"/>
                  </a:ext>
                </a:extLst>
              </p:cNvPr>
              <p:cNvSpPr>
                <a:spLocks/>
              </p:cNvSpPr>
              <p:nvPr/>
            </p:nvSpPr>
            <p:spPr bwMode="auto">
              <a:xfrm>
                <a:off x="2197" y="97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1" name="Line 1213">
                <a:extLst>
                  <a:ext uri="{FF2B5EF4-FFF2-40B4-BE49-F238E27FC236}">
                    <a16:creationId xmlns:a16="http://schemas.microsoft.com/office/drawing/2014/main" id="{728367B8-47F2-4C1C-AC80-DDE88D7E6932}"/>
                  </a:ext>
                </a:extLst>
              </p:cNvPr>
              <p:cNvSpPr>
                <a:spLocks noChangeShapeType="1"/>
              </p:cNvSpPr>
              <p:nvPr/>
            </p:nvSpPr>
            <p:spPr bwMode="auto">
              <a:xfrm>
                <a:off x="2197" y="97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2" name="Freeform 1214">
                <a:extLst>
                  <a:ext uri="{FF2B5EF4-FFF2-40B4-BE49-F238E27FC236}">
                    <a16:creationId xmlns:a16="http://schemas.microsoft.com/office/drawing/2014/main" id="{356816B1-4C4F-4111-B971-72011D0C2284}"/>
                  </a:ext>
                </a:extLst>
              </p:cNvPr>
              <p:cNvSpPr>
                <a:spLocks/>
              </p:cNvSpPr>
              <p:nvPr/>
            </p:nvSpPr>
            <p:spPr bwMode="auto">
              <a:xfrm>
                <a:off x="2195" y="979"/>
                <a:ext cx="10" cy="6"/>
              </a:xfrm>
              <a:custGeom>
                <a:avLst/>
                <a:gdLst>
                  <a:gd name="T0" fmla="*/ 0 w 10"/>
                  <a:gd name="T1" fmla="*/ 1 h 6"/>
                  <a:gd name="T2" fmla="*/ 2 w 10"/>
                  <a:gd name="T3" fmla="*/ 0 h 6"/>
                  <a:gd name="T4" fmla="*/ 10 w 10"/>
                  <a:gd name="T5" fmla="*/ 4 h 6"/>
                  <a:gd name="T6" fmla="*/ 9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2" y="0"/>
                    </a:lnTo>
                    <a:lnTo>
                      <a:pt x="10"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3" name="Freeform 1215">
                <a:extLst>
                  <a:ext uri="{FF2B5EF4-FFF2-40B4-BE49-F238E27FC236}">
                    <a16:creationId xmlns:a16="http://schemas.microsoft.com/office/drawing/2014/main" id="{946AC71F-72C4-4AF7-BF36-81F1C8D789BC}"/>
                  </a:ext>
                </a:extLst>
              </p:cNvPr>
              <p:cNvSpPr>
                <a:spLocks/>
              </p:cNvSpPr>
              <p:nvPr/>
            </p:nvSpPr>
            <p:spPr bwMode="auto">
              <a:xfrm>
                <a:off x="2187" y="986"/>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4" name="Line 1216">
                <a:extLst>
                  <a:ext uri="{FF2B5EF4-FFF2-40B4-BE49-F238E27FC236}">
                    <a16:creationId xmlns:a16="http://schemas.microsoft.com/office/drawing/2014/main" id="{AC868EBD-2F71-4C8D-9664-E73D85F04179}"/>
                  </a:ext>
                </a:extLst>
              </p:cNvPr>
              <p:cNvSpPr>
                <a:spLocks noChangeShapeType="1"/>
              </p:cNvSpPr>
              <p:nvPr/>
            </p:nvSpPr>
            <p:spPr bwMode="auto">
              <a:xfrm>
                <a:off x="2187" y="986"/>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5" name="Freeform 1217">
                <a:extLst>
                  <a:ext uri="{FF2B5EF4-FFF2-40B4-BE49-F238E27FC236}">
                    <a16:creationId xmlns:a16="http://schemas.microsoft.com/office/drawing/2014/main" id="{6AFEB435-8B12-41ED-9F9E-719D597B2436}"/>
                  </a:ext>
                </a:extLst>
              </p:cNvPr>
              <p:cNvSpPr>
                <a:spLocks/>
              </p:cNvSpPr>
              <p:nvPr/>
            </p:nvSpPr>
            <p:spPr bwMode="auto">
              <a:xfrm>
                <a:off x="2185" y="985"/>
                <a:ext cx="10" cy="5"/>
              </a:xfrm>
              <a:custGeom>
                <a:avLst/>
                <a:gdLst>
                  <a:gd name="T0" fmla="*/ 0 w 10"/>
                  <a:gd name="T1" fmla="*/ 1 h 5"/>
                  <a:gd name="T2" fmla="*/ 2 w 10"/>
                  <a:gd name="T3" fmla="*/ 0 h 5"/>
                  <a:gd name="T4" fmla="*/ 10 w 10"/>
                  <a:gd name="T5" fmla="*/ 4 h 5"/>
                  <a:gd name="T6" fmla="*/ 9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2" y="0"/>
                    </a:lnTo>
                    <a:lnTo>
                      <a:pt x="10" y="4"/>
                    </a:lnTo>
                    <a:lnTo>
                      <a:pt x="9"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6" name="Freeform 1218">
                <a:extLst>
                  <a:ext uri="{FF2B5EF4-FFF2-40B4-BE49-F238E27FC236}">
                    <a16:creationId xmlns:a16="http://schemas.microsoft.com/office/drawing/2014/main" id="{6C514E6F-64D1-46D6-96BE-59D148B96689}"/>
                  </a:ext>
                </a:extLst>
              </p:cNvPr>
              <p:cNvSpPr>
                <a:spLocks/>
              </p:cNvSpPr>
              <p:nvPr/>
            </p:nvSpPr>
            <p:spPr bwMode="auto">
              <a:xfrm>
                <a:off x="2178" y="992"/>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7" name="Line 1219">
                <a:extLst>
                  <a:ext uri="{FF2B5EF4-FFF2-40B4-BE49-F238E27FC236}">
                    <a16:creationId xmlns:a16="http://schemas.microsoft.com/office/drawing/2014/main" id="{3755C106-01DF-42F7-97DD-3CE0A3A054EF}"/>
                  </a:ext>
                </a:extLst>
              </p:cNvPr>
              <p:cNvSpPr>
                <a:spLocks noChangeShapeType="1"/>
              </p:cNvSpPr>
              <p:nvPr/>
            </p:nvSpPr>
            <p:spPr bwMode="auto">
              <a:xfrm>
                <a:off x="2178" y="992"/>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8" name="Freeform 1220">
                <a:extLst>
                  <a:ext uri="{FF2B5EF4-FFF2-40B4-BE49-F238E27FC236}">
                    <a16:creationId xmlns:a16="http://schemas.microsoft.com/office/drawing/2014/main" id="{E6FDCCC0-BC86-48CA-AFEB-068BFF950D54}"/>
                  </a:ext>
                </a:extLst>
              </p:cNvPr>
              <p:cNvSpPr>
                <a:spLocks/>
              </p:cNvSpPr>
              <p:nvPr/>
            </p:nvSpPr>
            <p:spPr bwMode="auto">
              <a:xfrm>
                <a:off x="2175" y="990"/>
                <a:ext cx="10" cy="6"/>
              </a:xfrm>
              <a:custGeom>
                <a:avLst/>
                <a:gdLst>
                  <a:gd name="T0" fmla="*/ 0 w 10"/>
                  <a:gd name="T1" fmla="*/ 2 h 6"/>
                  <a:gd name="T2" fmla="*/ 2 w 10"/>
                  <a:gd name="T3" fmla="*/ 0 h 6"/>
                  <a:gd name="T4" fmla="*/ 10 w 10"/>
                  <a:gd name="T5" fmla="*/ 5 h 6"/>
                  <a:gd name="T6" fmla="*/ 9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2" y="0"/>
                    </a:lnTo>
                    <a:lnTo>
                      <a:pt x="10"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09" name="Freeform 1221">
                <a:extLst>
                  <a:ext uri="{FF2B5EF4-FFF2-40B4-BE49-F238E27FC236}">
                    <a16:creationId xmlns:a16="http://schemas.microsoft.com/office/drawing/2014/main" id="{8C6F4CE3-B46D-4E4E-B9D8-0F5A6D7B0611}"/>
                  </a:ext>
                </a:extLst>
              </p:cNvPr>
              <p:cNvSpPr>
                <a:spLocks/>
              </p:cNvSpPr>
              <p:nvPr/>
            </p:nvSpPr>
            <p:spPr bwMode="auto">
              <a:xfrm>
                <a:off x="2168" y="999"/>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0" name="Line 1222">
                <a:extLst>
                  <a:ext uri="{FF2B5EF4-FFF2-40B4-BE49-F238E27FC236}">
                    <a16:creationId xmlns:a16="http://schemas.microsoft.com/office/drawing/2014/main" id="{AB140F0E-05A7-4823-A872-B0EB38184860}"/>
                  </a:ext>
                </a:extLst>
              </p:cNvPr>
              <p:cNvSpPr>
                <a:spLocks noChangeShapeType="1"/>
              </p:cNvSpPr>
              <p:nvPr/>
            </p:nvSpPr>
            <p:spPr bwMode="auto">
              <a:xfrm>
                <a:off x="2168" y="999"/>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1" name="Freeform 1223">
                <a:extLst>
                  <a:ext uri="{FF2B5EF4-FFF2-40B4-BE49-F238E27FC236}">
                    <a16:creationId xmlns:a16="http://schemas.microsoft.com/office/drawing/2014/main" id="{A3387FED-69EF-4C76-930B-F62023F72613}"/>
                  </a:ext>
                </a:extLst>
              </p:cNvPr>
              <p:cNvSpPr>
                <a:spLocks/>
              </p:cNvSpPr>
              <p:nvPr/>
            </p:nvSpPr>
            <p:spPr bwMode="auto">
              <a:xfrm>
                <a:off x="2166" y="996"/>
                <a:ext cx="9" cy="7"/>
              </a:xfrm>
              <a:custGeom>
                <a:avLst/>
                <a:gdLst>
                  <a:gd name="T0" fmla="*/ 0 w 9"/>
                  <a:gd name="T1" fmla="*/ 1 h 7"/>
                  <a:gd name="T2" fmla="*/ 1 w 9"/>
                  <a:gd name="T3" fmla="*/ 0 h 7"/>
                  <a:gd name="T4" fmla="*/ 9 w 9"/>
                  <a:gd name="T5" fmla="*/ 4 h 7"/>
                  <a:gd name="T6" fmla="*/ 8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1" y="0"/>
                    </a:lnTo>
                    <a:lnTo>
                      <a:pt x="9"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2" name="Freeform 1224">
                <a:extLst>
                  <a:ext uri="{FF2B5EF4-FFF2-40B4-BE49-F238E27FC236}">
                    <a16:creationId xmlns:a16="http://schemas.microsoft.com/office/drawing/2014/main" id="{8D5D4599-D188-444C-A994-00D5B743E7FE}"/>
                  </a:ext>
                </a:extLst>
              </p:cNvPr>
              <p:cNvSpPr>
                <a:spLocks/>
              </p:cNvSpPr>
              <p:nvPr/>
            </p:nvSpPr>
            <p:spPr bwMode="auto">
              <a:xfrm>
                <a:off x="2160" y="1004"/>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lnTo>
                      <a:pt x="1"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3" name="Line 1225">
                <a:extLst>
                  <a:ext uri="{FF2B5EF4-FFF2-40B4-BE49-F238E27FC236}">
                    <a16:creationId xmlns:a16="http://schemas.microsoft.com/office/drawing/2014/main" id="{AF4E9F20-641F-4937-B3F0-605143026496}"/>
                  </a:ext>
                </a:extLst>
              </p:cNvPr>
              <p:cNvSpPr>
                <a:spLocks noChangeShapeType="1"/>
              </p:cNvSpPr>
              <p:nvPr/>
            </p:nvSpPr>
            <p:spPr bwMode="auto">
              <a:xfrm>
                <a:off x="2160" y="1004"/>
                <a:ext cx="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4" name="Freeform 1226">
                <a:extLst>
                  <a:ext uri="{FF2B5EF4-FFF2-40B4-BE49-F238E27FC236}">
                    <a16:creationId xmlns:a16="http://schemas.microsoft.com/office/drawing/2014/main" id="{21817DB6-7D01-4BC9-92B6-3E4CADF1F219}"/>
                  </a:ext>
                </a:extLst>
              </p:cNvPr>
              <p:cNvSpPr>
                <a:spLocks/>
              </p:cNvSpPr>
              <p:nvPr/>
            </p:nvSpPr>
            <p:spPr bwMode="auto">
              <a:xfrm>
                <a:off x="2156" y="1002"/>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5" name="Line 1227">
                <a:extLst>
                  <a:ext uri="{FF2B5EF4-FFF2-40B4-BE49-F238E27FC236}">
                    <a16:creationId xmlns:a16="http://schemas.microsoft.com/office/drawing/2014/main" id="{C99C3F1E-4141-43E8-8B13-EFE4E8642FEA}"/>
                  </a:ext>
                </a:extLst>
              </p:cNvPr>
              <p:cNvSpPr>
                <a:spLocks noChangeShapeType="1"/>
              </p:cNvSpPr>
              <p:nvPr/>
            </p:nvSpPr>
            <p:spPr bwMode="auto">
              <a:xfrm>
                <a:off x="2150"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6" name="Line 1228">
                <a:extLst>
                  <a:ext uri="{FF2B5EF4-FFF2-40B4-BE49-F238E27FC236}">
                    <a16:creationId xmlns:a16="http://schemas.microsoft.com/office/drawing/2014/main" id="{FD6D42C6-5EE3-4799-86A8-EE4CA0AACD4D}"/>
                  </a:ext>
                </a:extLst>
              </p:cNvPr>
              <p:cNvSpPr>
                <a:spLocks noChangeShapeType="1"/>
              </p:cNvSpPr>
              <p:nvPr/>
            </p:nvSpPr>
            <p:spPr bwMode="auto">
              <a:xfrm>
                <a:off x="2150"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7" name="Freeform 1229">
                <a:extLst>
                  <a:ext uri="{FF2B5EF4-FFF2-40B4-BE49-F238E27FC236}">
                    <a16:creationId xmlns:a16="http://schemas.microsoft.com/office/drawing/2014/main" id="{D7313C41-A0EB-40D9-8DB2-38A6B9ACCF36}"/>
                  </a:ext>
                </a:extLst>
              </p:cNvPr>
              <p:cNvSpPr>
                <a:spLocks/>
              </p:cNvSpPr>
              <p:nvPr/>
            </p:nvSpPr>
            <p:spPr bwMode="auto">
              <a:xfrm>
                <a:off x="2146" y="1007"/>
                <a:ext cx="10" cy="7"/>
              </a:xfrm>
              <a:custGeom>
                <a:avLst/>
                <a:gdLst>
                  <a:gd name="T0" fmla="*/ 0 w 10"/>
                  <a:gd name="T1" fmla="*/ 2 h 7"/>
                  <a:gd name="T2" fmla="*/ 0 w 10"/>
                  <a:gd name="T3" fmla="*/ 0 h 7"/>
                  <a:gd name="T4" fmla="*/ 10 w 10"/>
                  <a:gd name="T5" fmla="*/ 5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0" y="0"/>
                    </a:lnTo>
                    <a:lnTo>
                      <a:pt x="10" y="5"/>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8" name="Freeform 1230">
                <a:extLst>
                  <a:ext uri="{FF2B5EF4-FFF2-40B4-BE49-F238E27FC236}">
                    <a16:creationId xmlns:a16="http://schemas.microsoft.com/office/drawing/2014/main" id="{2FC99602-9A79-41B5-A7D9-87E8944F5A72}"/>
                  </a:ext>
                </a:extLst>
              </p:cNvPr>
              <p:cNvSpPr>
                <a:spLocks/>
              </p:cNvSpPr>
              <p:nvPr/>
            </p:nvSpPr>
            <p:spPr bwMode="auto">
              <a:xfrm>
                <a:off x="2140" y="101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19" name="Line 1231">
                <a:extLst>
                  <a:ext uri="{FF2B5EF4-FFF2-40B4-BE49-F238E27FC236}">
                    <a16:creationId xmlns:a16="http://schemas.microsoft.com/office/drawing/2014/main" id="{A3196540-DB2E-46FA-9670-5C04EF3E0CC2}"/>
                  </a:ext>
                </a:extLst>
              </p:cNvPr>
              <p:cNvSpPr>
                <a:spLocks noChangeShapeType="1"/>
              </p:cNvSpPr>
              <p:nvPr/>
            </p:nvSpPr>
            <p:spPr bwMode="auto">
              <a:xfrm flipH="1" flipV="1">
                <a:off x="2140" y="101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0" name="Freeform 1232">
                <a:extLst>
                  <a:ext uri="{FF2B5EF4-FFF2-40B4-BE49-F238E27FC236}">
                    <a16:creationId xmlns:a16="http://schemas.microsoft.com/office/drawing/2014/main" id="{4B9B0AF9-C7A8-447D-81EC-BE306F92C13C}"/>
                  </a:ext>
                </a:extLst>
              </p:cNvPr>
              <p:cNvSpPr>
                <a:spLocks/>
              </p:cNvSpPr>
              <p:nvPr/>
            </p:nvSpPr>
            <p:spPr bwMode="auto">
              <a:xfrm>
                <a:off x="2136" y="1013"/>
                <a:ext cx="8" cy="7"/>
              </a:xfrm>
              <a:custGeom>
                <a:avLst/>
                <a:gdLst>
                  <a:gd name="T0" fmla="*/ 0 w 8"/>
                  <a:gd name="T1" fmla="*/ 1 h 7"/>
                  <a:gd name="T2" fmla="*/ 0 w 8"/>
                  <a:gd name="T3" fmla="*/ 0 h 7"/>
                  <a:gd name="T4" fmla="*/ 8 w 8"/>
                  <a:gd name="T5" fmla="*/ 6 h 7"/>
                  <a:gd name="T6" fmla="*/ 8 w 8"/>
                  <a:gd name="T7" fmla="*/ 7 h 7"/>
                  <a:gd name="T8" fmla="*/ 0 w 8"/>
                  <a:gd name="T9" fmla="*/ 1 h 7"/>
                  <a:gd name="T10" fmla="*/ 0 w 8"/>
                  <a:gd name="T11" fmla="*/ 1 h 7"/>
                </a:gdLst>
                <a:ahLst/>
                <a:cxnLst>
                  <a:cxn ang="0">
                    <a:pos x="T0" y="T1"/>
                  </a:cxn>
                  <a:cxn ang="0">
                    <a:pos x="T2" y="T3"/>
                  </a:cxn>
                  <a:cxn ang="0">
                    <a:pos x="T4" y="T5"/>
                  </a:cxn>
                  <a:cxn ang="0">
                    <a:pos x="T6" y="T7"/>
                  </a:cxn>
                  <a:cxn ang="0">
                    <a:pos x="T8" y="T9"/>
                  </a:cxn>
                  <a:cxn ang="0">
                    <a:pos x="T10" y="T11"/>
                  </a:cxn>
                </a:cxnLst>
                <a:rect l="0" t="0" r="r" b="b"/>
                <a:pathLst>
                  <a:path w="8" h="7">
                    <a:moveTo>
                      <a:pt x="0" y="1"/>
                    </a:moveTo>
                    <a:lnTo>
                      <a:pt x="0" y="0"/>
                    </a:lnTo>
                    <a:lnTo>
                      <a:pt x="8" y="6"/>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1" name="Freeform 1233">
                <a:extLst>
                  <a:ext uri="{FF2B5EF4-FFF2-40B4-BE49-F238E27FC236}">
                    <a16:creationId xmlns:a16="http://schemas.microsoft.com/office/drawing/2014/main" id="{76F4BA9E-B324-46E7-9146-4EC0E3094C8E}"/>
                  </a:ext>
                </a:extLst>
              </p:cNvPr>
              <p:cNvSpPr>
                <a:spLocks/>
              </p:cNvSpPr>
              <p:nvPr/>
            </p:nvSpPr>
            <p:spPr bwMode="auto">
              <a:xfrm>
                <a:off x="2129" y="102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2" name="Line 1234">
                <a:extLst>
                  <a:ext uri="{FF2B5EF4-FFF2-40B4-BE49-F238E27FC236}">
                    <a16:creationId xmlns:a16="http://schemas.microsoft.com/office/drawing/2014/main" id="{DD25E80B-F555-4897-BA88-6CF83C4C96A7}"/>
                  </a:ext>
                </a:extLst>
              </p:cNvPr>
              <p:cNvSpPr>
                <a:spLocks noChangeShapeType="1"/>
              </p:cNvSpPr>
              <p:nvPr/>
            </p:nvSpPr>
            <p:spPr bwMode="auto">
              <a:xfrm flipH="1" flipV="1">
                <a:off x="2129" y="102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3" name="Freeform 1235">
                <a:extLst>
                  <a:ext uri="{FF2B5EF4-FFF2-40B4-BE49-F238E27FC236}">
                    <a16:creationId xmlns:a16="http://schemas.microsoft.com/office/drawing/2014/main" id="{51F4D083-9ED4-4AA9-81CB-3AA3A0805825}"/>
                  </a:ext>
                </a:extLst>
              </p:cNvPr>
              <p:cNvSpPr>
                <a:spLocks/>
              </p:cNvSpPr>
              <p:nvPr/>
            </p:nvSpPr>
            <p:spPr bwMode="auto">
              <a:xfrm>
                <a:off x="2126" y="1019"/>
                <a:ext cx="8" cy="7"/>
              </a:xfrm>
              <a:custGeom>
                <a:avLst/>
                <a:gdLst>
                  <a:gd name="T0" fmla="*/ 0 w 8"/>
                  <a:gd name="T1" fmla="*/ 1 h 7"/>
                  <a:gd name="T2" fmla="*/ 0 w 8"/>
                  <a:gd name="T3" fmla="*/ 0 h 7"/>
                  <a:gd name="T4" fmla="*/ 8 w 8"/>
                  <a:gd name="T5" fmla="*/ 5 h 7"/>
                  <a:gd name="T6" fmla="*/ 8 w 8"/>
                  <a:gd name="T7" fmla="*/ 7 h 7"/>
                  <a:gd name="T8" fmla="*/ 0 w 8"/>
                  <a:gd name="T9" fmla="*/ 1 h 7"/>
                  <a:gd name="T10" fmla="*/ 0 w 8"/>
                  <a:gd name="T11" fmla="*/ 1 h 7"/>
                </a:gdLst>
                <a:ahLst/>
                <a:cxnLst>
                  <a:cxn ang="0">
                    <a:pos x="T0" y="T1"/>
                  </a:cxn>
                  <a:cxn ang="0">
                    <a:pos x="T2" y="T3"/>
                  </a:cxn>
                  <a:cxn ang="0">
                    <a:pos x="T4" y="T5"/>
                  </a:cxn>
                  <a:cxn ang="0">
                    <a:pos x="T6" y="T7"/>
                  </a:cxn>
                  <a:cxn ang="0">
                    <a:pos x="T8" y="T9"/>
                  </a:cxn>
                  <a:cxn ang="0">
                    <a:pos x="T10" y="T11"/>
                  </a:cxn>
                </a:cxnLst>
                <a:rect l="0" t="0" r="r" b="b"/>
                <a:pathLst>
                  <a:path w="8" h="7">
                    <a:moveTo>
                      <a:pt x="0" y="1"/>
                    </a:moveTo>
                    <a:lnTo>
                      <a:pt x="0" y="0"/>
                    </a:lnTo>
                    <a:lnTo>
                      <a:pt x="8" y="5"/>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4" name="Freeform 1236">
                <a:extLst>
                  <a:ext uri="{FF2B5EF4-FFF2-40B4-BE49-F238E27FC236}">
                    <a16:creationId xmlns:a16="http://schemas.microsoft.com/office/drawing/2014/main" id="{3046E2E6-92D7-4CCE-882A-E4E48EB4560A}"/>
                  </a:ext>
                </a:extLst>
              </p:cNvPr>
              <p:cNvSpPr>
                <a:spLocks/>
              </p:cNvSpPr>
              <p:nvPr/>
            </p:nvSpPr>
            <p:spPr bwMode="auto">
              <a:xfrm>
                <a:off x="2117" y="1027"/>
                <a:ext cx="5" cy="2"/>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lnTo>
                      <a:pt x="0" y="0"/>
                    </a:lnTo>
                    <a:lnTo>
                      <a:pt x="5"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5" name="Line 1237">
                <a:extLst>
                  <a:ext uri="{FF2B5EF4-FFF2-40B4-BE49-F238E27FC236}">
                    <a16:creationId xmlns:a16="http://schemas.microsoft.com/office/drawing/2014/main" id="{3B58FAB9-190D-4C90-A7EF-161EDDCE80E6}"/>
                  </a:ext>
                </a:extLst>
              </p:cNvPr>
              <p:cNvSpPr>
                <a:spLocks noChangeShapeType="1"/>
              </p:cNvSpPr>
              <p:nvPr/>
            </p:nvSpPr>
            <p:spPr bwMode="auto">
              <a:xfrm flipH="1" flipV="1">
                <a:off x="2117" y="1027"/>
                <a:ext cx="5"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6" name="Freeform 1238">
                <a:extLst>
                  <a:ext uri="{FF2B5EF4-FFF2-40B4-BE49-F238E27FC236}">
                    <a16:creationId xmlns:a16="http://schemas.microsoft.com/office/drawing/2014/main" id="{F1016708-D486-4B87-8BA0-209B66A711B2}"/>
                  </a:ext>
                </a:extLst>
              </p:cNvPr>
              <p:cNvSpPr>
                <a:spLocks/>
              </p:cNvSpPr>
              <p:nvPr/>
            </p:nvSpPr>
            <p:spPr bwMode="auto">
              <a:xfrm>
                <a:off x="2116" y="1024"/>
                <a:ext cx="8" cy="7"/>
              </a:xfrm>
              <a:custGeom>
                <a:avLst/>
                <a:gdLst>
                  <a:gd name="T0" fmla="*/ 0 w 8"/>
                  <a:gd name="T1" fmla="*/ 2 h 7"/>
                  <a:gd name="T2" fmla="*/ 0 w 8"/>
                  <a:gd name="T3" fmla="*/ 0 h 7"/>
                  <a:gd name="T4" fmla="*/ 8 w 8"/>
                  <a:gd name="T5" fmla="*/ 6 h 7"/>
                  <a:gd name="T6" fmla="*/ 8 w 8"/>
                  <a:gd name="T7" fmla="*/ 7 h 7"/>
                  <a:gd name="T8" fmla="*/ 0 w 8"/>
                  <a:gd name="T9" fmla="*/ 2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0" y="0"/>
                    </a:lnTo>
                    <a:lnTo>
                      <a:pt x="8"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7" name="Freeform 1239">
                <a:extLst>
                  <a:ext uri="{FF2B5EF4-FFF2-40B4-BE49-F238E27FC236}">
                    <a16:creationId xmlns:a16="http://schemas.microsoft.com/office/drawing/2014/main" id="{78309F67-F298-4BEE-ABA0-66E8C89233F8}"/>
                  </a:ext>
                </a:extLst>
              </p:cNvPr>
              <p:cNvSpPr>
                <a:spLocks/>
              </p:cNvSpPr>
              <p:nvPr/>
            </p:nvSpPr>
            <p:spPr bwMode="auto">
              <a:xfrm>
                <a:off x="2107" y="1031"/>
                <a:ext cx="6" cy="5"/>
              </a:xfrm>
              <a:custGeom>
                <a:avLst/>
                <a:gdLst>
                  <a:gd name="T0" fmla="*/ 6 w 6"/>
                  <a:gd name="T1" fmla="*/ 5 h 5"/>
                  <a:gd name="T2" fmla="*/ 0 w 6"/>
                  <a:gd name="T3" fmla="*/ 0 h 5"/>
                  <a:gd name="T4" fmla="*/ 6 w 6"/>
                  <a:gd name="T5" fmla="*/ 5 h 5"/>
                </a:gdLst>
                <a:ahLst/>
                <a:cxnLst>
                  <a:cxn ang="0">
                    <a:pos x="T0" y="T1"/>
                  </a:cxn>
                  <a:cxn ang="0">
                    <a:pos x="T2" y="T3"/>
                  </a:cxn>
                  <a:cxn ang="0">
                    <a:pos x="T4" y="T5"/>
                  </a:cxn>
                </a:cxnLst>
                <a:rect l="0" t="0" r="r" b="b"/>
                <a:pathLst>
                  <a:path w="6" h="5">
                    <a:moveTo>
                      <a:pt x="6" y="5"/>
                    </a:moveTo>
                    <a:lnTo>
                      <a:pt x="0" y="0"/>
                    </a:lnTo>
                    <a:lnTo>
                      <a:pt x="6"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8" name="Line 1240">
                <a:extLst>
                  <a:ext uri="{FF2B5EF4-FFF2-40B4-BE49-F238E27FC236}">
                    <a16:creationId xmlns:a16="http://schemas.microsoft.com/office/drawing/2014/main" id="{23B3FF71-6261-4FC3-B692-7FBDDE1BEAA8}"/>
                  </a:ext>
                </a:extLst>
              </p:cNvPr>
              <p:cNvSpPr>
                <a:spLocks noChangeShapeType="1"/>
              </p:cNvSpPr>
              <p:nvPr/>
            </p:nvSpPr>
            <p:spPr bwMode="auto">
              <a:xfrm flipH="1" flipV="1">
                <a:off x="2107" y="1031"/>
                <a:ext cx="6"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29" name="Freeform 1241">
                <a:extLst>
                  <a:ext uri="{FF2B5EF4-FFF2-40B4-BE49-F238E27FC236}">
                    <a16:creationId xmlns:a16="http://schemas.microsoft.com/office/drawing/2014/main" id="{F986A839-6DFD-4CF2-884B-FFD1499035C5}"/>
                  </a:ext>
                </a:extLst>
              </p:cNvPr>
              <p:cNvSpPr>
                <a:spLocks/>
              </p:cNvSpPr>
              <p:nvPr/>
            </p:nvSpPr>
            <p:spPr bwMode="auto">
              <a:xfrm>
                <a:off x="2106" y="1030"/>
                <a:ext cx="9" cy="7"/>
              </a:xfrm>
              <a:custGeom>
                <a:avLst/>
                <a:gdLst>
                  <a:gd name="T0" fmla="*/ 0 w 9"/>
                  <a:gd name="T1" fmla="*/ 1 h 7"/>
                  <a:gd name="T2" fmla="*/ 0 w 9"/>
                  <a:gd name="T3" fmla="*/ 0 h 7"/>
                  <a:gd name="T4" fmla="*/ 9 w 9"/>
                  <a:gd name="T5" fmla="*/ 6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0" name="Freeform 1242">
                <a:extLst>
                  <a:ext uri="{FF2B5EF4-FFF2-40B4-BE49-F238E27FC236}">
                    <a16:creationId xmlns:a16="http://schemas.microsoft.com/office/drawing/2014/main" id="{96834E71-2ADF-4C6C-9155-81F5A9509A24}"/>
                  </a:ext>
                </a:extLst>
              </p:cNvPr>
              <p:cNvSpPr>
                <a:spLocks/>
              </p:cNvSpPr>
              <p:nvPr/>
            </p:nvSpPr>
            <p:spPr bwMode="auto">
              <a:xfrm>
                <a:off x="2096" y="1037"/>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1" name="Line 1243">
                <a:extLst>
                  <a:ext uri="{FF2B5EF4-FFF2-40B4-BE49-F238E27FC236}">
                    <a16:creationId xmlns:a16="http://schemas.microsoft.com/office/drawing/2014/main" id="{01AA19D1-7FB6-4802-AD10-53BAEDF422EA}"/>
                  </a:ext>
                </a:extLst>
              </p:cNvPr>
              <p:cNvSpPr>
                <a:spLocks noChangeShapeType="1"/>
              </p:cNvSpPr>
              <p:nvPr/>
            </p:nvSpPr>
            <p:spPr bwMode="auto">
              <a:xfrm flipH="1" flipV="1">
                <a:off x="2096" y="1037"/>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2" name="Freeform 1244">
                <a:extLst>
                  <a:ext uri="{FF2B5EF4-FFF2-40B4-BE49-F238E27FC236}">
                    <a16:creationId xmlns:a16="http://schemas.microsoft.com/office/drawing/2014/main" id="{D91B437D-C415-4BD0-9674-CCA2135F5C3E}"/>
                  </a:ext>
                </a:extLst>
              </p:cNvPr>
              <p:cNvSpPr>
                <a:spLocks/>
              </p:cNvSpPr>
              <p:nvPr/>
            </p:nvSpPr>
            <p:spPr bwMode="auto">
              <a:xfrm>
                <a:off x="2095" y="1036"/>
                <a:ext cx="10" cy="7"/>
              </a:xfrm>
              <a:custGeom>
                <a:avLst/>
                <a:gdLst>
                  <a:gd name="T0" fmla="*/ 0 w 10"/>
                  <a:gd name="T1" fmla="*/ 2 h 7"/>
                  <a:gd name="T2" fmla="*/ 1 w 10"/>
                  <a:gd name="T3" fmla="*/ 0 h 7"/>
                  <a:gd name="T4" fmla="*/ 10 w 10"/>
                  <a:gd name="T5" fmla="*/ 5 h 7"/>
                  <a:gd name="T6" fmla="*/ 10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5"/>
                    </a:lnTo>
                    <a:lnTo>
                      <a:pt x="10"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3" name="Freeform 1245">
                <a:extLst>
                  <a:ext uri="{FF2B5EF4-FFF2-40B4-BE49-F238E27FC236}">
                    <a16:creationId xmlns:a16="http://schemas.microsoft.com/office/drawing/2014/main" id="{1C6D56D5-D9C9-4C90-BCF2-D4774859575B}"/>
                  </a:ext>
                </a:extLst>
              </p:cNvPr>
              <p:cNvSpPr>
                <a:spLocks/>
              </p:cNvSpPr>
              <p:nvPr/>
            </p:nvSpPr>
            <p:spPr bwMode="auto">
              <a:xfrm>
                <a:off x="2086" y="1043"/>
                <a:ext cx="9" cy="5"/>
              </a:xfrm>
              <a:custGeom>
                <a:avLst/>
                <a:gdLst>
                  <a:gd name="T0" fmla="*/ 9 w 9"/>
                  <a:gd name="T1" fmla="*/ 5 h 5"/>
                  <a:gd name="T2" fmla="*/ 0 w 9"/>
                  <a:gd name="T3" fmla="*/ 0 h 5"/>
                  <a:gd name="T4" fmla="*/ 9 w 9"/>
                  <a:gd name="T5" fmla="*/ 5 h 5"/>
                </a:gdLst>
                <a:ahLst/>
                <a:cxnLst>
                  <a:cxn ang="0">
                    <a:pos x="T0" y="T1"/>
                  </a:cxn>
                  <a:cxn ang="0">
                    <a:pos x="T2" y="T3"/>
                  </a:cxn>
                  <a:cxn ang="0">
                    <a:pos x="T4" y="T5"/>
                  </a:cxn>
                </a:cxnLst>
                <a:rect l="0" t="0" r="r" b="b"/>
                <a:pathLst>
                  <a:path w="9" h="5">
                    <a:moveTo>
                      <a:pt x="9" y="5"/>
                    </a:moveTo>
                    <a:lnTo>
                      <a:pt x="0" y="0"/>
                    </a:lnTo>
                    <a:lnTo>
                      <a:pt x="9"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4" name="Line 1246">
                <a:extLst>
                  <a:ext uri="{FF2B5EF4-FFF2-40B4-BE49-F238E27FC236}">
                    <a16:creationId xmlns:a16="http://schemas.microsoft.com/office/drawing/2014/main" id="{04E20122-140E-42FF-8E14-29295070166E}"/>
                  </a:ext>
                </a:extLst>
              </p:cNvPr>
              <p:cNvSpPr>
                <a:spLocks noChangeShapeType="1"/>
              </p:cNvSpPr>
              <p:nvPr/>
            </p:nvSpPr>
            <p:spPr bwMode="auto">
              <a:xfrm flipH="1" flipV="1">
                <a:off x="2086" y="1043"/>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5" name="Freeform 1247">
                <a:extLst>
                  <a:ext uri="{FF2B5EF4-FFF2-40B4-BE49-F238E27FC236}">
                    <a16:creationId xmlns:a16="http://schemas.microsoft.com/office/drawing/2014/main" id="{F1582CFF-98CC-418F-BC99-CE23DF0C779F}"/>
                  </a:ext>
                </a:extLst>
              </p:cNvPr>
              <p:cNvSpPr>
                <a:spLocks/>
              </p:cNvSpPr>
              <p:nvPr/>
            </p:nvSpPr>
            <p:spPr bwMode="auto">
              <a:xfrm>
                <a:off x="2085" y="1041"/>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6" name="Freeform 1248">
                <a:extLst>
                  <a:ext uri="{FF2B5EF4-FFF2-40B4-BE49-F238E27FC236}">
                    <a16:creationId xmlns:a16="http://schemas.microsoft.com/office/drawing/2014/main" id="{1629F19E-55BD-479B-8AB5-981FCF51B31F}"/>
                  </a:ext>
                </a:extLst>
              </p:cNvPr>
              <p:cNvSpPr>
                <a:spLocks/>
              </p:cNvSpPr>
              <p:nvPr/>
            </p:nvSpPr>
            <p:spPr bwMode="auto">
              <a:xfrm>
                <a:off x="2124" y="993"/>
                <a:ext cx="107" cy="62"/>
              </a:xfrm>
              <a:custGeom>
                <a:avLst/>
                <a:gdLst>
                  <a:gd name="T0" fmla="*/ 0 w 75"/>
                  <a:gd name="T1" fmla="*/ 41 h 44"/>
                  <a:gd name="T2" fmla="*/ 0 w 75"/>
                  <a:gd name="T3" fmla="*/ 40 h 44"/>
                  <a:gd name="T4" fmla="*/ 68 w 75"/>
                  <a:gd name="T5" fmla="*/ 0 h 44"/>
                  <a:gd name="T6" fmla="*/ 70 w 75"/>
                  <a:gd name="T7" fmla="*/ 0 h 44"/>
                  <a:gd name="T8" fmla="*/ 75 w 75"/>
                  <a:gd name="T9" fmla="*/ 3 h 44"/>
                  <a:gd name="T10" fmla="*/ 75 w 75"/>
                  <a:gd name="T11" fmla="*/ 4 h 44"/>
                  <a:gd name="T12" fmla="*/ 7 w 75"/>
                  <a:gd name="T13" fmla="*/ 43 h 44"/>
                  <a:gd name="T14" fmla="*/ 5 w 75"/>
                  <a:gd name="T15" fmla="*/ 43 h 44"/>
                  <a:gd name="T16" fmla="*/ 0 w 75"/>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4">
                    <a:moveTo>
                      <a:pt x="0" y="41"/>
                    </a:moveTo>
                    <a:cubicBezTo>
                      <a:pt x="0" y="41"/>
                      <a:pt x="0" y="40"/>
                      <a:pt x="0" y="40"/>
                    </a:cubicBezTo>
                    <a:cubicBezTo>
                      <a:pt x="68" y="0"/>
                      <a:pt x="68" y="0"/>
                      <a:pt x="68" y="0"/>
                    </a:cubicBezTo>
                    <a:cubicBezTo>
                      <a:pt x="69" y="0"/>
                      <a:pt x="70" y="0"/>
                      <a:pt x="70" y="0"/>
                    </a:cubicBezTo>
                    <a:cubicBezTo>
                      <a:pt x="75" y="3"/>
                      <a:pt x="75" y="3"/>
                      <a:pt x="75" y="3"/>
                    </a:cubicBezTo>
                    <a:cubicBezTo>
                      <a:pt x="75" y="3"/>
                      <a:pt x="75" y="4"/>
                      <a:pt x="75" y="4"/>
                    </a:cubicBezTo>
                    <a:cubicBezTo>
                      <a:pt x="7" y="43"/>
                      <a:pt x="7" y="43"/>
                      <a:pt x="7" y="43"/>
                    </a:cubicBezTo>
                    <a:cubicBezTo>
                      <a:pt x="6" y="44"/>
                      <a:pt x="5" y="44"/>
                      <a:pt x="5" y="43"/>
                    </a:cubicBezTo>
                    <a:lnTo>
                      <a:pt x="0" y="4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7" name="Freeform 1249">
                <a:extLst>
                  <a:ext uri="{FF2B5EF4-FFF2-40B4-BE49-F238E27FC236}">
                    <a16:creationId xmlns:a16="http://schemas.microsoft.com/office/drawing/2014/main" id="{5F2C5044-C4F1-438B-B3F7-FDFC1D6F1994}"/>
                  </a:ext>
                </a:extLst>
              </p:cNvPr>
              <p:cNvSpPr>
                <a:spLocks/>
              </p:cNvSpPr>
              <p:nvPr/>
            </p:nvSpPr>
            <p:spPr bwMode="auto">
              <a:xfrm>
                <a:off x="2123" y="992"/>
                <a:ext cx="109" cy="63"/>
              </a:xfrm>
              <a:custGeom>
                <a:avLst/>
                <a:gdLst>
                  <a:gd name="T0" fmla="*/ 5 w 77"/>
                  <a:gd name="T1" fmla="*/ 45 h 45"/>
                  <a:gd name="T2" fmla="*/ 1 w 77"/>
                  <a:gd name="T3" fmla="*/ 42 h 45"/>
                  <a:gd name="T4" fmla="*/ 1 w 77"/>
                  <a:gd name="T5" fmla="*/ 42 h 45"/>
                  <a:gd name="T6" fmla="*/ 2 w 77"/>
                  <a:gd name="T7" fmla="*/ 41 h 45"/>
                  <a:gd name="T8" fmla="*/ 6 w 77"/>
                  <a:gd name="T9" fmla="*/ 44 h 45"/>
                  <a:gd name="T10" fmla="*/ 7 w 77"/>
                  <a:gd name="T11" fmla="*/ 44 h 45"/>
                  <a:gd name="T12" fmla="*/ 7 w 77"/>
                  <a:gd name="T13" fmla="*/ 44 h 45"/>
                  <a:gd name="T14" fmla="*/ 8 w 77"/>
                  <a:gd name="T15" fmla="*/ 44 h 45"/>
                  <a:gd name="T16" fmla="*/ 8 w 77"/>
                  <a:gd name="T17" fmla="*/ 44 h 45"/>
                  <a:gd name="T18" fmla="*/ 75 w 77"/>
                  <a:gd name="T19" fmla="*/ 5 h 45"/>
                  <a:gd name="T20" fmla="*/ 75 w 77"/>
                  <a:gd name="T21" fmla="*/ 5 h 45"/>
                  <a:gd name="T22" fmla="*/ 75 w 77"/>
                  <a:gd name="T23" fmla="*/ 5 h 45"/>
                  <a:gd name="T24" fmla="*/ 75 w 77"/>
                  <a:gd name="T25" fmla="*/ 5 h 45"/>
                  <a:gd name="T26" fmla="*/ 71 w 77"/>
                  <a:gd name="T27" fmla="*/ 2 h 45"/>
                  <a:gd name="T28" fmla="*/ 70 w 77"/>
                  <a:gd name="T29" fmla="*/ 2 h 45"/>
                  <a:gd name="T30" fmla="*/ 70 w 77"/>
                  <a:gd name="T31" fmla="*/ 2 h 45"/>
                  <a:gd name="T32" fmla="*/ 70 w 77"/>
                  <a:gd name="T33" fmla="*/ 2 h 45"/>
                  <a:gd name="T34" fmla="*/ 70 w 77"/>
                  <a:gd name="T35" fmla="*/ 2 h 45"/>
                  <a:gd name="T36" fmla="*/ 2 w 77"/>
                  <a:gd name="T37" fmla="*/ 41 h 45"/>
                  <a:gd name="T38" fmla="*/ 2 w 77"/>
                  <a:gd name="T39" fmla="*/ 41 h 45"/>
                  <a:gd name="T40" fmla="*/ 1 w 77"/>
                  <a:gd name="T41" fmla="*/ 42 h 45"/>
                  <a:gd name="T42" fmla="*/ 1 w 77"/>
                  <a:gd name="T43" fmla="*/ 42 h 45"/>
                  <a:gd name="T44" fmla="*/ 0 w 77"/>
                  <a:gd name="T45" fmla="*/ 41 h 45"/>
                  <a:gd name="T46" fmla="*/ 0 w 77"/>
                  <a:gd name="T47" fmla="*/ 41 h 45"/>
                  <a:gd name="T48" fmla="*/ 1 w 77"/>
                  <a:gd name="T49" fmla="*/ 40 h 45"/>
                  <a:gd name="T50" fmla="*/ 1 w 77"/>
                  <a:gd name="T51" fmla="*/ 40 h 45"/>
                  <a:gd name="T52" fmla="*/ 69 w 77"/>
                  <a:gd name="T53" fmla="*/ 1 h 45"/>
                  <a:gd name="T54" fmla="*/ 70 w 77"/>
                  <a:gd name="T55" fmla="*/ 0 h 45"/>
                  <a:gd name="T56" fmla="*/ 70 w 77"/>
                  <a:gd name="T57" fmla="*/ 0 h 45"/>
                  <a:gd name="T58" fmla="*/ 72 w 77"/>
                  <a:gd name="T59" fmla="*/ 1 h 45"/>
                  <a:gd name="T60" fmla="*/ 72 w 77"/>
                  <a:gd name="T61" fmla="*/ 1 h 45"/>
                  <a:gd name="T62" fmla="*/ 76 w 77"/>
                  <a:gd name="T63" fmla="*/ 3 h 45"/>
                  <a:gd name="T64" fmla="*/ 77 w 77"/>
                  <a:gd name="T65" fmla="*/ 5 h 45"/>
                  <a:gd name="T66" fmla="*/ 77 w 77"/>
                  <a:gd name="T67" fmla="*/ 5 h 45"/>
                  <a:gd name="T68" fmla="*/ 76 w 77"/>
                  <a:gd name="T69" fmla="*/ 6 h 45"/>
                  <a:gd name="T70" fmla="*/ 76 w 77"/>
                  <a:gd name="T71" fmla="*/ 6 h 45"/>
                  <a:gd name="T72" fmla="*/ 8 w 77"/>
                  <a:gd name="T73" fmla="*/ 45 h 45"/>
                  <a:gd name="T74" fmla="*/ 7 w 77"/>
                  <a:gd name="T75" fmla="*/ 45 h 45"/>
                  <a:gd name="T76" fmla="*/ 7 w 77"/>
                  <a:gd name="T77" fmla="*/ 45 h 45"/>
                  <a:gd name="T78" fmla="*/ 5 w 77"/>
                  <a:gd name="T7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45">
                    <a:moveTo>
                      <a:pt x="5" y="45"/>
                    </a:moveTo>
                    <a:cubicBezTo>
                      <a:pt x="1" y="42"/>
                      <a:pt x="1" y="42"/>
                      <a:pt x="1" y="42"/>
                    </a:cubicBezTo>
                    <a:cubicBezTo>
                      <a:pt x="1" y="42"/>
                      <a:pt x="1" y="42"/>
                      <a:pt x="1" y="42"/>
                    </a:cubicBezTo>
                    <a:cubicBezTo>
                      <a:pt x="2" y="41"/>
                      <a:pt x="2" y="41"/>
                      <a:pt x="2" y="41"/>
                    </a:cubicBezTo>
                    <a:cubicBezTo>
                      <a:pt x="6" y="44"/>
                      <a:pt x="6" y="44"/>
                      <a:pt x="6" y="44"/>
                    </a:cubicBezTo>
                    <a:cubicBezTo>
                      <a:pt x="6" y="44"/>
                      <a:pt x="7" y="44"/>
                      <a:pt x="7" y="44"/>
                    </a:cubicBezTo>
                    <a:cubicBezTo>
                      <a:pt x="7" y="44"/>
                      <a:pt x="7" y="44"/>
                      <a:pt x="7" y="44"/>
                    </a:cubicBezTo>
                    <a:cubicBezTo>
                      <a:pt x="7" y="44"/>
                      <a:pt x="7" y="44"/>
                      <a:pt x="8" y="44"/>
                    </a:cubicBezTo>
                    <a:cubicBezTo>
                      <a:pt x="8" y="44"/>
                      <a:pt x="8" y="44"/>
                      <a:pt x="8" y="44"/>
                    </a:cubicBezTo>
                    <a:cubicBezTo>
                      <a:pt x="75" y="5"/>
                      <a:pt x="75" y="5"/>
                      <a:pt x="75" y="5"/>
                    </a:cubicBezTo>
                    <a:cubicBezTo>
                      <a:pt x="75" y="5"/>
                      <a:pt x="75" y="5"/>
                      <a:pt x="75" y="5"/>
                    </a:cubicBezTo>
                    <a:cubicBezTo>
                      <a:pt x="75" y="5"/>
                      <a:pt x="75" y="5"/>
                      <a:pt x="75" y="5"/>
                    </a:cubicBezTo>
                    <a:cubicBezTo>
                      <a:pt x="75" y="5"/>
                      <a:pt x="75" y="5"/>
                      <a:pt x="75" y="5"/>
                    </a:cubicBezTo>
                    <a:cubicBezTo>
                      <a:pt x="71" y="2"/>
                      <a:pt x="71" y="2"/>
                      <a:pt x="71" y="2"/>
                    </a:cubicBezTo>
                    <a:cubicBezTo>
                      <a:pt x="71" y="2"/>
                      <a:pt x="71" y="2"/>
                      <a:pt x="70" y="2"/>
                    </a:cubicBezTo>
                    <a:cubicBezTo>
                      <a:pt x="70" y="2"/>
                      <a:pt x="70" y="2"/>
                      <a:pt x="70" y="2"/>
                    </a:cubicBezTo>
                    <a:cubicBezTo>
                      <a:pt x="70" y="2"/>
                      <a:pt x="70" y="2"/>
                      <a:pt x="70" y="2"/>
                    </a:cubicBezTo>
                    <a:cubicBezTo>
                      <a:pt x="70" y="2"/>
                      <a:pt x="70" y="2"/>
                      <a:pt x="70" y="2"/>
                    </a:cubicBezTo>
                    <a:cubicBezTo>
                      <a:pt x="2" y="41"/>
                      <a:pt x="2" y="41"/>
                      <a:pt x="2" y="41"/>
                    </a:cubicBezTo>
                    <a:cubicBezTo>
                      <a:pt x="2" y="41"/>
                      <a:pt x="2" y="41"/>
                      <a:pt x="2" y="41"/>
                    </a:cubicBezTo>
                    <a:cubicBezTo>
                      <a:pt x="1" y="42"/>
                      <a:pt x="1" y="42"/>
                      <a:pt x="1" y="42"/>
                    </a:cubicBezTo>
                    <a:cubicBezTo>
                      <a:pt x="1" y="42"/>
                      <a:pt x="1" y="42"/>
                      <a:pt x="1" y="42"/>
                    </a:cubicBezTo>
                    <a:cubicBezTo>
                      <a:pt x="1" y="42"/>
                      <a:pt x="0" y="42"/>
                      <a:pt x="0" y="41"/>
                    </a:cubicBezTo>
                    <a:cubicBezTo>
                      <a:pt x="0" y="41"/>
                      <a:pt x="0" y="41"/>
                      <a:pt x="0" y="41"/>
                    </a:cubicBezTo>
                    <a:cubicBezTo>
                      <a:pt x="0" y="41"/>
                      <a:pt x="1" y="40"/>
                      <a:pt x="1" y="40"/>
                    </a:cubicBezTo>
                    <a:cubicBezTo>
                      <a:pt x="1" y="40"/>
                      <a:pt x="1" y="40"/>
                      <a:pt x="1" y="40"/>
                    </a:cubicBezTo>
                    <a:cubicBezTo>
                      <a:pt x="69" y="1"/>
                      <a:pt x="69" y="1"/>
                      <a:pt x="69" y="1"/>
                    </a:cubicBezTo>
                    <a:cubicBezTo>
                      <a:pt x="69" y="1"/>
                      <a:pt x="70" y="0"/>
                      <a:pt x="70" y="0"/>
                    </a:cubicBezTo>
                    <a:cubicBezTo>
                      <a:pt x="70" y="0"/>
                      <a:pt x="70" y="0"/>
                      <a:pt x="70" y="0"/>
                    </a:cubicBezTo>
                    <a:cubicBezTo>
                      <a:pt x="71" y="0"/>
                      <a:pt x="71" y="1"/>
                      <a:pt x="72" y="1"/>
                    </a:cubicBezTo>
                    <a:cubicBezTo>
                      <a:pt x="72" y="1"/>
                      <a:pt x="72" y="1"/>
                      <a:pt x="72" y="1"/>
                    </a:cubicBezTo>
                    <a:cubicBezTo>
                      <a:pt x="76" y="3"/>
                      <a:pt x="76" y="3"/>
                      <a:pt x="76" y="3"/>
                    </a:cubicBezTo>
                    <a:cubicBezTo>
                      <a:pt x="77" y="4"/>
                      <a:pt x="77" y="4"/>
                      <a:pt x="77" y="5"/>
                    </a:cubicBezTo>
                    <a:cubicBezTo>
                      <a:pt x="77" y="5"/>
                      <a:pt x="77" y="5"/>
                      <a:pt x="77" y="5"/>
                    </a:cubicBezTo>
                    <a:cubicBezTo>
                      <a:pt x="77" y="5"/>
                      <a:pt x="77" y="6"/>
                      <a:pt x="76" y="6"/>
                    </a:cubicBezTo>
                    <a:cubicBezTo>
                      <a:pt x="76" y="6"/>
                      <a:pt x="76" y="6"/>
                      <a:pt x="76" y="6"/>
                    </a:cubicBezTo>
                    <a:cubicBezTo>
                      <a:pt x="8" y="45"/>
                      <a:pt x="8" y="45"/>
                      <a:pt x="8" y="45"/>
                    </a:cubicBezTo>
                    <a:cubicBezTo>
                      <a:pt x="8" y="45"/>
                      <a:pt x="7" y="45"/>
                      <a:pt x="7" y="45"/>
                    </a:cubicBezTo>
                    <a:cubicBezTo>
                      <a:pt x="7" y="45"/>
                      <a:pt x="7" y="45"/>
                      <a:pt x="7" y="45"/>
                    </a:cubicBezTo>
                    <a:cubicBezTo>
                      <a:pt x="6" y="45"/>
                      <a:pt x="6" y="45"/>
                      <a:pt x="5" y="4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8" name="Freeform 1250">
                <a:extLst>
                  <a:ext uri="{FF2B5EF4-FFF2-40B4-BE49-F238E27FC236}">
                    <a16:creationId xmlns:a16="http://schemas.microsoft.com/office/drawing/2014/main" id="{2622E78F-3D3C-443B-893E-9DC72CFE48C7}"/>
                  </a:ext>
                </a:extLst>
              </p:cNvPr>
              <p:cNvSpPr>
                <a:spLocks/>
              </p:cNvSpPr>
              <p:nvPr/>
            </p:nvSpPr>
            <p:spPr bwMode="auto">
              <a:xfrm>
                <a:off x="2137" y="1007"/>
                <a:ext cx="97" cy="57"/>
              </a:xfrm>
              <a:custGeom>
                <a:avLst/>
                <a:gdLst>
                  <a:gd name="T0" fmla="*/ 1 w 68"/>
                  <a:gd name="T1" fmla="*/ 37 h 40"/>
                  <a:gd name="T2" fmla="*/ 1 w 68"/>
                  <a:gd name="T3" fmla="*/ 36 h 40"/>
                  <a:gd name="T4" fmla="*/ 61 w 68"/>
                  <a:gd name="T5" fmla="*/ 1 h 40"/>
                  <a:gd name="T6" fmla="*/ 64 w 68"/>
                  <a:gd name="T7" fmla="*/ 1 h 40"/>
                  <a:gd name="T8" fmla="*/ 68 w 68"/>
                  <a:gd name="T9" fmla="*/ 3 h 40"/>
                  <a:gd name="T10" fmla="*/ 68 w 68"/>
                  <a:gd name="T11" fmla="*/ 4 h 40"/>
                  <a:gd name="T12" fmla="*/ 7 w 68"/>
                  <a:gd name="T13" fmla="*/ 39 h 40"/>
                  <a:gd name="T14" fmla="*/ 5 w 68"/>
                  <a:gd name="T15" fmla="*/ 39 h 40"/>
                  <a:gd name="T16" fmla="*/ 1 w 68"/>
                  <a:gd name="T17"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0">
                    <a:moveTo>
                      <a:pt x="1" y="37"/>
                    </a:moveTo>
                    <a:cubicBezTo>
                      <a:pt x="0" y="37"/>
                      <a:pt x="0" y="36"/>
                      <a:pt x="1" y="36"/>
                    </a:cubicBezTo>
                    <a:cubicBezTo>
                      <a:pt x="61" y="1"/>
                      <a:pt x="61" y="1"/>
                      <a:pt x="61" y="1"/>
                    </a:cubicBezTo>
                    <a:cubicBezTo>
                      <a:pt x="62" y="0"/>
                      <a:pt x="63" y="0"/>
                      <a:pt x="64" y="1"/>
                    </a:cubicBezTo>
                    <a:cubicBezTo>
                      <a:pt x="68" y="3"/>
                      <a:pt x="68" y="3"/>
                      <a:pt x="68" y="3"/>
                    </a:cubicBezTo>
                    <a:cubicBezTo>
                      <a:pt x="68" y="3"/>
                      <a:pt x="68" y="4"/>
                      <a:pt x="68" y="4"/>
                    </a:cubicBezTo>
                    <a:cubicBezTo>
                      <a:pt x="7" y="39"/>
                      <a:pt x="7" y="39"/>
                      <a:pt x="7" y="39"/>
                    </a:cubicBezTo>
                    <a:cubicBezTo>
                      <a:pt x="6" y="40"/>
                      <a:pt x="5" y="40"/>
                      <a:pt x="5" y="39"/>
                    </a:cubicBezTo>
                    <a:lnTo>
                      <a:pt x="1" y="3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39" name="Freeform 1251">
                <a:extLst>
                  <a:ext uri="{FF2B5EF4-FFF2-40B4-BE49-F238E27FC236}">
                    <a16:creationId xmlns:a16="http://schemas.microsoft.com/office/drawing/2014/main" id="{32616A5E-CC1C-4849-8384-6C5B87C5A185}"/>
                  </a:ext>
                </a:extLst>
              </p:cNvPr>
              <p:cNvSpPr>
                <a:spLocks noEditPoints="1"/>
              </p:cNvSpPr>
              <p:nvPr/>
            </p:nvSpPr>
            <p:spPr bwMode="auto">
              <a:xfrm>
                <a:off x="2136" y="1007"/>
                <a:ext cx="99" cy="57"/>
              </a:xfrm>
              <a:custGeom>
                <a:avLst/>
                <a:gdLst>
                  <a:gd name="T0" fmla="*/ 5 w 70"/>
                  <a:gd name="T1" fmla="*/ 40 h 40"/>
                  <a:gd name="T2" fmla="*/ 1 w 70"/>
                  <a:gd name="T3" fmla="*/ 38 h 40"/>
                  <a:gd name="T4" fmla="*/ 2 w 70"/>
                  <a:gd name="T5" fmla="*/ 37 h 40"/>
                  <a:gd name="T6" fmla="*/ 1 w 70"/>
                  <a:gd name="T7" fmla="*/ 38 h 40"/>
                  <a:gd name="T8" fmla="*/ 0 w 70"/>
                  <a:gd name="T9" fmla="*/ 36 h 40"/>
                  <a:gd name="T10" fmla="*/ 0 w 70"/>
                  <a:gd name="T11" fmla="*/ 36 h 40"/>
                  <a:gd name="T12" fmla="*/ 1 w 70"/>
                  <a:gd name="T13" fmla="*/ 35 h 40"/>
                  <a:gd name="T14" fmla="*/ 1 w 70"/>
                  <a:gd name="T15" fmla="*/ 35 h 40"/>
                  <a:gd name="T16" fmla="*/ 62 w 70"/>
                  <a:gd name="T17" fmla="*/ 0 h 40"/>
                  <a:gd name="T18" fmla="*/ 64 w 70"/>
                  <a:gd name="T19" fmla="*/ 0 h 40"/>
                  <a:gd name="T20" fmla="*/ 64 w 70"/>
                  <a:gd name="T21" fmla="*/ 0 h 40"/>
                  <a:gd name="T22" fmla="*/ 65 w 70"/>
                  <a:gd name="T23" fmla="*/ 0 h 40"/>
                  <a:gd name="T24" fmla="*/ 65 w 70"/>
                  <a:gd name="T25" fmla="*/ 0 h 40"/>
                  <a:gd name="T26" fmla="*/ 69 w 70"/>
                  <a:gd name="T27" fmla="*/ 2 h 40"/>
                  <a:gd name="T28" fmla="*/ 70 w 70"/>
                  <a:gd name="T29" fmla="*/ 3 h 40"/>
                  <a:gd name="T30" fmla="*/ 70 w 70"/>
                  <a:gd name="T31" fmla="*/ 3 h 40"/>
                  <a:gd name="T32" fmla="*/ 69 w 70"/>
                  <a:gd name="T33" fmla="*/ 5 h 40"/>
                  <a:gd name="T34" fmla="*/ 69 w 70"/>
                  <a:gd name="T35" fmla="*/ 5 h 40"/>
                  <a:gd name="T36" fmla="*/ 8 w 70"/>
                  <a:gd name="T37" fmla="*/ 40 h 40"/>
                  <a:gd name="T38" fmla="*/ 7 w 70"/>
                  <a:gd name="T39" fmla="*/ 40 h 40"/>
                  <a:gd name="T40" fmla="*/ 7 w 70"/>
                  <a:gd name="T41" fmla="*/ 40 h 40"/>
                  <a:gd name="T42" fmla="*/ 5 w 70"/>
                  <a:gd name="T43" fmla="*/ 40 h 40"/>
                  <a:gd name="T44" fmla="*/ 6 w 70"/>
                  <a:gd name="T45" fmla="*/ 39 h 40"/>
                  <a:gd name="T46" fmla="*/ 7 w 70"/>
                  <a:gd name="T47" fmla="*/ 39 h 40"/>
                  <a:gd name="T48" fmla="*/ 7 w 70"/>
                  <a:gd name="T49" fmla="*/ 39 h 40"/>
                  <a:gd name="T50" fmla="*/ 8 w 70"/>
                  <a:gd name="T51" fmla="*/ 39 h 40"/>
                  <a:gd name="T52" fmla="*/ 8 w 70"/>
                  <a:gd name="T53" fmla="*/ 39 h 40"/>
                  <a:gd name="T54" fmla="*/ 68 w 70"/>
                  <a:gd name="T55" fmla="*/ 4 h 40"/>
                  <a:gd name="T56" fmla="*/ 68 w 70"/>
                  <a:gd name="T57" fmla="*/ 3 h 40"/>
                  <a:gd name="T58" fmla="*/ 68 w 70"/>
                  <a:gd name="T59" fmla="*/ 3 h 40"/>
                  <a:gd name="T60" fmla="*/ 68 w 70"/>
                  <a:gd name="T61" fmla="*/ 3 h 40"/>
                  <a:gd name="T62" fmla="*/ 64 w 70"/>
                  <a:gd name="T63" fmla="*/ 1 h 40"/>
                  <a:gd name="T64" fmla="*/ 64 w 70"/>
                  <a:gd name="T65" fmla="*/ 1 h 40"/>
                  <a:gd name="T66" fmla="*/ 64 w 70"/>
                  <a:gd name="T67" fmla="*/ 1 h 40"/>
                  <a:gd name="T68" fmla="*/ 63 w 70"/>
                  <a:gd name="T69" fmla="*/ 1 h 40"/>
                  <a:gd name="T70" fmla="*/ 63 w 70"/>
                  <a:gd name="T71" fmla="*/ 1 h 40"/>
                  <a:gd name="T72" fmla="*/ 2 w 70"/>
                  <a:gd name="T73" fmla="*/ 36 h 40"/>
                  <a:gd name="T74" fmla="*/ 2 w 70"/>
                  <a:gd name="T75" fmla="*/ 36 h 40"/>
                  <a:gd name="T76" fmla="*/ 2 w 70"/>
                  <a:gd name="T77" fmla="*/ 36 h 40"/>
                  <a:gd name="T78" fmla="*/ 6 w 70"/>
                  <a:gd name="T7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40">
                    <a:moveTo>
                      <a:pt x="5" y="40"/>
                    </a:moveTo>
                    <a:cubicBezTo>
                      <a:pt x="1" y="38"/>
                      <a:pt x="1" y="38"/>
                      <a:pt x="1" y="38"/>
                    </a:cubicBezTo>
                    <a:cubicBezTo>
                      <a:pt x="2" y="37"/>
                      <a:pt x="2" y="37"/>
                      <a:pt x="2" y="37"/>
                    </a:cubicBezTo>
                    <a:cubicBezTo>
                      <a:pt x="1" y="38"/>
                      <a:pt x="1" y="38"/>
                      <a:pt x="1" y="38"/>
                    </a:cubicBezTo>
                    <a:cubicBezTo>
                      <a:pt x="1" y="37"/>
                      <a:pt x="0" y="37"/>
                      <a:pt x="0" y="36"/>
                    </a:cubicBezTo>
                    <a:cubicBezTo>
                      <a:pt x="0" y="36"/>
                      <a:pt x="0" y="36"/>
                      <a:pt x="0" y="36"/>
                    </a:cubicBezTo>
                    <a:cubicBezTo>
                      <a:pt x="0" y="36"/>
                      <a:pt x="1" y="35"/>
                      <a:pt x="1" y="35"/>
                    </a:cubicBezTo>
                    <a:cubicBezTo>
                      <a:pt x="1" y="35"/>
                      <a:pt x="1" y="35"/>
                      <a:pt x="1" y="35"/>
                    </a:cubicBezTo>
                    <a:cubicBezTo>
                      <a:pt x="62" y="0"/>
                      <a:pt x="62" y="0"/>
                      <a:pt x="62" y="0"/>
                    </a:cubicBezTo>
                    <a:cubicBezTo>
                      <a:pt x="62" y="0"/>
                      <a:pt x="63" y="0"/>
                      <a:pt x="64" y="0"/>
                    </a:cubicBezTo>
                    <a:cubicBezTo>
                      <a:pt x="64" y="0"/>
                      <a:pt x="64" y="0"/>
                      <a:pt x="64" y="0"/>
                    </a:cubicBezTo>
                    <a:cubicBezTo>
                      <a:pt x="64" y="0"/>
                      <a:pt x="65" y="0"/>
                      <a:pt x="65" y="0"/>
                    </a:cubicBezTo>
                    <a:cubicBezTo>
                      <a:pt x="65" y="0"/>
                      <a:pt x="65" y="0"/>
                      <a:pt x="65" y="0"/>
                    </a:cubicBezTo>
                    <a:cubicBezTo>
                      <a:pt x="69" y="2"/>
                      <a:pt x="69" y="2"/>
                      <a:pt x="69" y="2"/>
                    </a:cubicBezTo>
                    <a:cubicBezTo>
                      <a:pt x="69" y="2"/>
                      <a:pt x="70" y="3"/>
                      <a:pt x="70" y="3"/>
                    </a:cubicBezTo>
                    <a:cubicBezTo>
                      <a:pt x="70" y="3"/>
                      <a:pt x="70" y="3"/>
                      <a:pt x="70" y="3"/>
                    </a:cubicBezTo>
                    <a:cubicBezTo>
                      <a:pt x="70" y="4"/>
                      <a:pt x="69" y="4"/>
                      <a:pt x="69" y="5"/>
                    </a:cubicBezTo>
                    <a:cubicBezTo>
                      <a:pt x="69" y="5"/>
                      <a:pt x="69" y="5"/>
                      <a:pt x="69" y="5"/>
                    </a:cubicBezTo>
                    <a:cubicBezTo>
                      <a:pt x="8" y="40"/>
                      <a:pt x="8" y="40"/>
                      <a:pt x="8" y="40"/>
                    </a:cubicBezTo>
                    <a:cubicBezTo>
                      <a:pt x="8" y="40"/>
                      <a:pt x="7" y="40"/>
                      <a:pt x="7" y="40"/>
                    </a:cubicBezTo>
                    <a:cubicBezTo>
                      <a:pt x="7" y="40"/>
                      <a:pt x="7" y="40"/>
                      <a:pt x="7" y="40"/>
                    </a:cubicBezTo>
                    <a:cubicBezTo>
                      <a:pt x="6" y="40"/>
                      <a:pt x="6" y="40"/>
                      <a:pt x="5" y="40"/>
                    </a:cubicBezTo>
                    <a:close/>
                    <a:moveTo>
                      <a:pt x="6" y="39"/>
                    </a:moveTo>
                    <a:cubicBezTo>
                      <a:pt x="6" y="39"/>
                      <a:pt x="7" y="39"/>
                      <a:pt x="7" y="39"/>
                    </a:cubicBezTo>
                    <a:cubicBezTo>
                      <a:pt x="7" y="39"/>
                      <a:pt x="7" y="39"/>
                      <a:pt x="7" y="39"/>
                    </a:cubicBezTo>
                    <a:cubicBezTo>
                      <a:pt x="7" y="39"/>
                      <a:pt x="7" y="39"/>
                      <a:pt x="8" y="39"/>
                    </a:cubicBezTo>
                    <a:cubicBezTo>
                      <a:pt x="8" y="39"/>
                      <a:pt x="8" y="39"/>
                      <a:pt x="8" y="39"/>
                    </a:cubicBezTo>
                    <a:cubicBezTo>
                      <a:pt x="68" y="4"/>
                      <a:pt x="68" y="4"/>
                      <a:pt x="68" y="4"/>
                    </a:cubicBezTo>
                    <a:cubicBezTo>
                      <a:pt x="68" y="3"/>
                      <a:pt x="68" y="3"/>
                      <a:pt x="68" y="3"/>
                    </a:cubicBezTo>
                    <a:cubicBezTo>
                      <a:pt x="68" y="3"/>
                      <a:pt x="68" y="3"/>
                      <a:pt x="68" y="3"/>
                    </a:cubicBezTo>
                    <a:cubicBezTo>
                      <a:pt x="68" y="3"/>
                      <a:pt x="68" y="3"/>
                      <a:pt x="68" y="3"/>
                    </a:cubicBezTo>
                    <a:cubicBezTo>
                      <a:pt x="64" y="1"/>
                      <a:pt x="64" y="1"/>
                      <a:pt x="64" y="1"/>
                    </a:cubicBezTo>
                    <a:cubicBezTo>
                      <a:pt x="64" y="1"/>
                      <a:pt x="64" y="1"/>
                      <a:pt x="64" y="1"/>
                    </a:cubicBezTo>
                    <a:cubicBezTo>
                      <a:pt x="64" y="1"/>
                      <a:pt x="64" y="1"/>
                      <a:pt x="64" y="1"/>
                    </a:cubicBezTo>
                    <a:cubicBezTo>
                      <a:pt x="63" y="1"/>
                      <a:pt x="63" y="1"/>
                      <a:pt x="63" y="1"/>
                    </a:cubicBezTo>
                    <a:cubicBezTo>
                      <a:pt x="63" y="1"/>
                      <a:pt x="63" y="1"/>
                      <a:pt x="63" y="1"/>
                    </a:cubicBezTo>
                    <a:cubicBezTo>
                      <a:pt x="2" y="36"/>
                      <a:pt x="2" y="36"/>
                      <a:pt x="2" y="36"/>
                    </a:cubicBezTo>
                    <a:cubicBezTo>
                      <a:pt x="2" y="36"/>
                      <a:pt x="2" y="36"/>
                      <a:pt x="2" y="36"/>
                    </a:cubicBezTo>
                    <a:cubicBezTo>
                      <a:pt x="2" y="36"/>
                      <a:pt x="2" y="36"/>
                      <a:pt x="2" y="36"/>
                    </a:cubicBezTo>
                    <a:cubicBezTo>
                      <a:pt x="6" y="39"/>
                      <a:pt x="6" y="39"/>
                      <a:pt x="6" y="3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0" name="Freeform 1252">
                <a:extLst>
                  <a:ext uri="{FF2B5EF4-FFF2-40B4-BE49-F238E27FC236}">
                    <a16:creationId xmlns:a16="http://schemas.microsoft.com/office/drawing/2014/main" id="{961C74F8-A3A9-4171-AAD7-2F3DCE3FC399}"/>
                  </a:ext>
                </a:extLst>
              </p:cNvPr>
              <p:cNvSpPr>
                <a:spLocks/>
              </p:cNvSpPr>
              <p:nvPr/>
            </p:nvSpPr>
            <p:spPr bwMode="auto">
              <a:xfrm>
                <a:off x="2224" y="993"/>
                <a:ext cx="8" cy="6"/>
              </a:xfrm>
              <a:custGeom>
                <a:avLst/>
                <a:gdLst>
                  <a:gd name="T0" fmla="*/ 0 w 8"/>
                  <a:gd name="T1" fmla="*/ 0 h 6"/>
                  <a:gd name="T2" fmla="*/ 8 w 8"/>
                  <a:gd name="T3" fmla="*/ 6 h 6"/>
                  <a:gd name="T4" fmla="*/ 0 w 8"/>
                  <a:gd name="T5" fmla="*/ 0 h 6"/>
                </a:gdLst>
                <a:ahLst/>
                <a:cxnLst>
                  <a:cxn ang="0">
                    <a:pos x="T0" y="T1"/>
                  </a:cxn>
                  <a:cxn ang="0">
                    <a:pos x="T2" y="T3"/>
                  </a:cxn>
                  <a:cxn ang="0">
                    <a:pos x="T4" y="T5"/>
                  </a:cxn>
                </a:cxnLst>
                <a:rect l="0" t="0" r="r" b="b"/>
                <a:pathLst>
                  <a:path w="8" h="6">
                    <a:moveTo>
                      <a:pt x="0" y="0"/>
                    </a:moveTo>
                    <a:lnTo>
                      <a:pt x="8"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1" name="Line 1253">
                <a:extLst>
                  <a:ext uri="{FF2B5EF4-FFF2-40B4-BE49-F238E27FC236}">
                    <a16:creationId xmlns:a16="http://schemas.microsoft.com/office/drawing/2014/main" id="{A5B95102-6CD5-4C74-BE90-EB3BBB6A1C2B}"/>
                  </a:ext>
                </a:extLst>
              </p:cNvPr>
              <p:cNvSpPr>
                <a:spLocks noChangeShapeType="1"/>
              </p:cNvSpPr>
              <p:nvPr/>
            </p:nvSpPr>
            <p:spPr bwMode="auto">
              <a:xfrm>
                <a:off x="2224" y="993"/>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2" name="Freeform 1254">
                <a:extLst>
                  <a:ext uri="{FF2B5EF4-FFF2-40B4-BE49-F238E27FC236}">
                    <a16:creationId xmlns:a16="http://schemas.microsoft.com/office/drawing/2014/main" id="{12E24D43-805D-4658-A59F-E6F793842B6D}"/>
                  </a:ext>
                </a:extLst>
              </p:cNvPr>
              <p:cNvSpPr>
                <a:spLocks/>
              </p:cNvSpPr>
              <p:nvPr/>
            </p:nvSpPr>
            <p:spPr bwMode="auto">
              <a:xfrm>
                <a:off x="2222" y="992"/>
                <a:ext cx="10" cy="7"/>
              </a:xfrm>
              <a:custGeom>
                <a:avLst/>
                <a:gdLst>
                  <a:gd name="T0" fmla="*/ 0 w 10"/>
                  <a:gd name="T1" fmla="*/ 3 h 7"/>
                  <a:gd name="T2" fmla="*/ 2 w 10"/>
                  <a:gd name="T3" fmla="*/ 0 h 7"/>
                  <a:gd name="T4" fmla="*/ 10 w 10"/>
                  <a:gd name="T5" fmla="*/ 5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5"/>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3" name="Freeform 1255">
                <a:extLst>
                  <a:ext uri="{FF2B5EF4-FFF2-40B4-BE49-F238E27FC236}">
                    <a16:creationId xmlns:a16="http://schemas.microsoft.com/office/drawing/2014/main" id="{1A0ED7AD-0737-4A1F-A3F0-FB639E5D4C74}"/>
                  </a:ext>
                </a:extLst>
              </p:cNvPr>
              <p:cNvSpPr>
                <a:spLocks/>
              </p:cNvSpPr>
              <p:nvPr/>
            </p:nvSpPr>
            <p:spPr bwMode="auto">
              <a:xfrm>
                <a:off x="2215" y="99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4" name="Line 1256">
                <a:extLst>
                  <a:ext uri="{FF2B5EF4-FFF2-40B4-BE49-F238E27FC236}">
                    <a16:creationId xmlns:a16="http://schemas.microsoft.com/office/drawing/2014/main" id="{9039FE8B-7B40-485F-8026-A65F78082B25}"/>
                  </a:ext>
                </a:extLst>
              </p:cNvPr>
              <p:cNvSpPr>
                <a:spLocks noChangeShapeType="1"/>
              </p:cNvSpPr>
              <p:nvPr/>
            </p:nvSpPr>
            <p:spPr bwMode="auto">
              <a:xfrm>
                <a:off x="2215" y="99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5" name="Freeform 1257">
                <a:extLst>
                  <a:ext uri="{FF2B5EF4-FFF2-40B4-BE49-F238E27FC236}">
                    <a16:creationId xmlns:a16="http://schemas.microsoft.com/office/drawing/2014/main" id="{E04B2800-B008-4A45-A7FC-C82F533F3F59}"/>
                  </a:ext>
                </a:extLst>
              </p:cNvPr>
              <p:cNvSpPr>
                <a:spLocks/>
              </p:cNvSpPr>
              <p:nvPr/>
            </p:nvSpPr>
            <p:spPr bwMode="auto">
              <a:xfrm>
                <a:off x="2214" y="997"/>
                <a:ext cx="10" cy="7"/>
              </a:xfrm>
              <a:custGeom>
                <a:avLst/>
                <a:gdLst>
                  <a:gd name="T0" fmla="*/ 0 w 10"/>
                  <a:gd name="T1" fmla="*/ 2 h 7"/>
                  <a:gd name="T2" fmla="*/ 1 w 10"/>
                  <a:gd name="T3" fmla="*/ 0 h 7"/>
                  <a:gd name="T4" fmla="*/ 10 w 10"/>
                  <a:gd name="T5" fmla="*/ 6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6" name="Freeform 1258">
                <a:extLst>
                  <a:ext uri="{FF2B5EF4-FFF2-40B4-BE49-F238E27FC236}">
                    <a16:creationId xmlns:a16="http://schemas.microsoft.com/office/drawing/2014/main" id="{016B9684-FB6F-407A-93E9-D6840BF6844B}"/>
                  </a:ext>
                </a:extLst>
              </p:cNvPr>
              <p:cNvSpPr>
                <a:spLocks/>
              </p:cNvSpPr>
              <p:nvPr/>
            </p:nvSpPr>
            <p:spPr bwMode="auto">
              <a:xfrm>
                <a:off x="2207" y="1004"/>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7" name="Line 1259">
                <a:extLst>
                  <a:ext uri="{FF2B5EF4-FFF2-40B4-BE49-F238E27FC236}">
                    <a16:creationId xmlns:a16="http://schemas.microsoft.com/office/drawing/2014/main" id="{20D8B9E6-7CB2-4D0C-85CA-0CDAE43F13DB}"/>
                  </a:ext>
                </a:extLst>
              </p:cNvPr>
              <p:cNvSpPr>
                <a:spLocks noChangeShapeType="1"/>
              </p:cNvSpPr>
              <p:nvPr/>
            </p:nvSpPr>
            <p:spPr bwMode="auto">
              <a:xfrm>
                <a:off x="2207" y="1004"/>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8" name="Freeform 1260">
                <a:extLst>
                  <a:ext uri="{FF2B5EF4-FFF2-40B4-BE49-F238E27FC236}">
                    <a16:creationId xmlns:a16="http://schemas.microsoft.com/office/drawing/2014/main" id="{5754EF9B-765A-479B-AF09-3BF35E8AD0AD}"/>
                  </a:ext>
                </a:extLst>
              </p:cNvPr>
              <p:cNvSpPr>
                <a:spLocks/>
              </p:cNvSpPr>
              <p:nvPr/>
            </p:nvSpPr>
            <p:spPr bwMode="auto">
              <a:xfrm>
                <a:off x="2205" y="1003"/>
                <a:ext cx="9" cy="7"/>
              </a:xfrm>
              <a:custGeom>
                <a:avLst/>
                <a:gdLst>
                  <a:gd name="T0" fmla="*/ 0 w 9"/>
                  <a:gd name="T1" fmla="*/ 1 h 7"/>
                  <a:gd name="T2" fmla="*/ 0 w 9"/>
                  <a:gd name="T3" fmla="*/ 0 h 7"/>
                  <a:gd name="T4" fmla="*/ 9 w 9"/>
                  <a:gd name="T5" fmla="*/ 4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49" name="Freeform 1261">
                <a:extLst>
                  <a:ext uri="{FF2B5EF4-FFF2-40B4-BE49-F238E27FC236}">
                    <a16:creationId xmlns:a16="http://schemas.microsoft.com/office/drawing/2014/main" id="{F3682674-9FE0-4D75-B4A7-CA3FD0085E68}"/>
                  </a:ext>
                </a:extLst>
              </p:cNvPr>
              <p:cNvSpPr>
                <a:spLocks/>
              </p:cNvSpPr>
              <p:nvPr/>
            </p:nvSpPr>
            <p:spPr bwMode="auto">
              <a:xfrm>
                <a:off x="2198" y="1010"/>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0" name="Line 1262">
                <a:extLst>
                  <a:ext uri="{FF2B5EF4-FFF2-40B4-BE49-F238E27FC236}">
                    <a16:creationId xmlns:a16="http://schemas.microsoft.com/office/drawing/2014/main" id="{3CB3FAC5-38BD-43B9-87FF-70B5D90AE901}"/>
                  </a:ext>
                </a:extLst>
              </p:cNvPr>
              <p:cNvSpPr>
                <a:spLocks noChangeShapeType="1"/>
              </p:cNvSpPr>
              <p:nvPr/>
            </p:nvSpPr>
            <p:spPr bwMode="auto">
              <a:xfrm>
                <a:off x="2198" y="1010"/>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1" name="Freeform 1263">
                <a:extLst>
                  <a:ext uri="{FF2B5EF4-FFF2-40B4-BE49-F238E27FC236}">
                    <a16:creationId xmlns:a16="http://schemas.microsoft.com/office/drawing/2014/main" id="{5541CA8E-EAA5-4625-AB60-EFBC82AEF53C}"/>
                  </a:ext>
                </a:extLst>
              </p:cNvPr>
              <p:cNvSpPr>
                <a:spLocks/>
              </p:cNvSpPr>
              <p:nvPr/>
            </p:nvSpPr>
            <p:spPr bwMode="auto">
              <a:xfrm>
                <a:off x="2195" y="1007"/>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2" name="Freeform 1264">
                <a:extLst>
                  <a:ext uri="{FF2B5EF4-FFF2-40B4-BE49-F238E27FC236}">
                    <a16:creationId xmlns:a16="http://schemas.microsoft.com/office/drawing/2014/main" id="{4881B05E-2032-42B4-8A57-96E8209D7044}"/>
                  </a:ext>
                </a:extLst>
              </p:cNvPr>
              <p:cNvSpPr>
                <a:spLocks/>
              </p:cNvSpPr>
              <p:nvPr/>
            </p:nvSpPr>
            <p:spPr bwMode="auto">
              <a:xfrm>
                <a:off x="2191" y="101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3" name="Line 1265">
                <a:extLst>
                  <a:ext uri="{FF2B5EF4-FFF2-40B4-BE49-F238E27FC236}">
                    <a16:creationId xmlns:a16="http://schemas.microsoft.com/office/drawing/2014/main" id="{38A79CE5-4C3A-4C5E-BCA3-3361BD04902B}"/>
                  </a:ext>
                </a:extLst>
              </p:cNvPr>
              <p:cNvSpPr>
                <a:spLocks noChangeShapeType="1"/>
              </p:cNvSpPr>
              <p:nvPr/>
            </p:nvSpPr>
            <p:spPr bwMode="auto">
              <a:xfrm>
                <a:off x="2191" y="101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4" name="Freeform 1266">
                <a:extLst>
                  <a:ext uri="{FF2B5EF4-FFF2-40B4-BE49-F238E27FC236}">
                    <a16:creationId xmlns:a16="http://schemas.microsoft.com/office/drawing/2014/main" id="{CB7C457A-0DBD-40DF-B09A-26449E59D3C1}"/>
                  </a:ext>
                </a:extLst>
              </p:cNvPr>
              <p:cNvSpPr>
                <a:spLocks/>
              </p:cNvSpPr>
              <p:nvPr/>
            </p:nvSpPr>
            <p:spPr bwMode="auto">
              <a:xfrm>
                <a:off x="2187" y="1013"/>
                <a:ext cx="10" cy="7"/>
              </a:xfrm>
              <a:custGeom>
                <a:avLst/>
                <a:gdLst>
                  <a:gd name="T0" fmla="*/ 0 w 10"/>
                  <a:gd name="T1" fmla="*/ 1 h 7"/>
                  <a:gd name="T2" fmla="*/ 1 w 10"/>
                  <a:gd name="T3" fmla="*/ 0 h 7"/>
                  <a:gd name="T4" fmla="*/ 10 w 10"/>
                  <a:gd name="T5" fmla="*/ 6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6"/>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5" name="Line 1267">
                <a:extLst>
                  <a:ext uri="{FF2B5EF4-FFF2-40B4-BE49-F238E27FC236}">
                    <a16:creationId xmlns:a16="http://schemas.microsoft.com/office/drawing/2014/main" id="{DEB5F101-0B4E-45D0-B5EA-24D17DE529DC}"/>
                  </a:ext>
                </a:extLst>
              </p:cNvPr>
              <p:cNvSpPr>
                <a:spLocks noChangeShapeType="1"/>
              </p:cNvSpPr>
              <p:nvPr/>
            </p:nvSpPr>
            <p:spPr bwMode="auto">
              <a:xfrm>
                <a:off x="2183" y="102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6" name="Line 1268">
                <a:extLst>
                  <a:ext uri="{FF2B5EF4-FFF2-40B4-BE49-F238E27FC236}">
                    <a16:creationId xmlns:a16="http://schemas.microsoft.com/office/drawing/2014/main" id="{7FB5D499-4454-492C-96B2-C347629AACB4}"/>
                  </a:ext>
                </a:extLst>
              </p:cNvPr>
              <p:cNvSpPr>
                <a:spLocks noChangeShapeType="1"/>
              </p:cNvSpPr>
              <p:nvPr/>
            </p:nvSpPr>
            <p:spPr bwMode="auto">
              <a:xfrm>
                <a:off x="2183" y="102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7" name="Freeform 1269">
                <a:extLst>
                  <a:ext uri="{FF2B5EF4-FFF2-40B4-BE49-F238E27FC236}">
                    <a16:creationId xmlns:a16="http://schemas.microsoft.com/office/drawing/2014/main" id="{CEA2E0D9-4FD6-43D4-A026-ADE4A4E13E87}"/>
                  </a:ext>
                </a:extLst>
              </p:cNvPr>
              <p:cNvSpPr>
                <a:spLocks/>
              </p:cNvSpPr>
              <p:nvPr/>
            </p:nvSpPr>
            <p:spPr bwMode="auto">
              <a:xfrm>
                <a:off x="2178" y="1019"/>
                <a:ext cx="9" cy="7"/>
              </a:xfrm>
              <a:custGeom>
                <a:avLst/>
                <a:gdLst>
                  <a:gd name="T0" fmla="*/ 0 w 9"/>
                  <a:gd name="T1" fmla="*/ 1 h 7"/>
                  <a:gd name="T2" fmla="*/ 0 w 9"/>
                  <a:gd name="T3" fmla="*/ 0 h 7"/>
                  <a:gd name="T4" fmla="*/ 9 w 9"/>
                  <a:gd name="T5" fmla="*/ 4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8" name="Freeform 1270">
                <a:extLst>
                  <a:ext uri="{FF2B5EF4-FFF2-40B4-BE49-F238E27FC236}">
                    <a16:creationId xmlns:a16="http://schemas.microsoft.com/office/drawing/2014/main" id="{91F45803-09AE-4121-AB3D-0DE4A3D2A4F5}"/>
                  </a:ext>
                </a:extLst>
              </p:cNvPr>
              <p:cNvSpPr>
                <a:spLocks/>
              </p:cNvSpPr>
              <p:nvPr/>
            </p:nvSpPr>
            <p:spPr bwMode="auto">
              <a:xfrm>
                <a:off x="2173" y="1027"/>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59" name="Line 1271">
                <a:extLst>
                  <a:ext uri="{FF2B5EF4-FFF2-40B4-BE49-F238E27FC236}">
                    <a16:creationId xmlns:a16="http://schemas.microsoft.com/office/drawing/2014/main" id="{FA738AE4-B4E1-4F90-B13C-5989867442AE}"/>
                  </a:ext>
                </a:extLst>
              </p:cNvPr>
              <p:cNvSpPr>
                <a:spLocks noChangeShapeType="1"/>
              </p:cNvSpPr>
              <p:nvPr/>
            </p:nvSpPr>
            <p:spPr bwMode="auto">
              <a:xfrm flipH="1">
                <a:off x="2173" y="1027"/>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0" name="Freeform 1272">
                <a:extLst>
                  <a:ext uri="{FF2B5EF4-FFF2-40B4-BE49-F238E27FC236}">
                    <a16:creationId xmlns:a16="http://schemas.microsoft.com/office/drawing/2014/main" id="{F6A7D5C7-63F8-4F0A-B025-3AA2A6529D83}"/>
                  </a:ext>
                </a:extLst>
              </p:cNvPr>
              <p:cNvSpPr>
                <a:spLocks/>
              </p:cNvSpPr>
              <p:nvPr/>
            </p:nvSpPr>
            <p:spPr bwMode="auto">
              <a:xfrm>
                <a:off x="2168" y="1023"/>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1" name="Freeform 1273">
                <a:extLst>
                  <a:ext uri="{FF2B5EF4-FFF2-40B4-BE49-F238E27FC236}">
                    <a16:creationId xmlns:a16="http://schemas.microsoft.com/office/drawing/2014/main" id="{FAEB8EA3-C52D-4CFD-A7F7-C124EC9CD512}"/>
                  </a:ext>
                </a:extLst>
              </p:cNvPr>
              <p:cNvSpPr>
                <a:spLocks/>
              </p:cNvSpPr>
              <p:nvPr/>
            </p:nvSpPr>
            <p:spPr bwMode="auto">
              <a:xfrm>
                <a:off x="2163" y="103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2" name="Line 1274">
                <a:extLst>
                  <a:ext uri="{FF2B5EF4-FFF2-40B4-BE49-F238E27FC236}">
                    <a16:creationId xmlns:a16="http://schemas.microsoft.com/office/drawing/2014/main" id="{9E7516D3-A46F-412B-874A-8B3A5475413C}"/>
                  </a:ext>
                </a:extLst>
              </p:cNvPr>
              <p:cNvSpPr>
                <a:spLocks noChangeShapeType="1"/>
              </p:cNvSpPr>
              <p:nvPr/>
            </p:nvSpPr>
            <p:spPr bwMode="auto">
              <a:xfrm flipH="1" flipV="1">
                <a:off x="2163" y="103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3" name="Freeform 1275">
                <a:extLst>
                  <a:ext uri="{FF2B5EF4-FFF2-40B4-BE49-F238E27FC236}">
                    <a16:creationId xmlns:a16="http://schemas.microsoft.com/office/drawing/2014/main" id="{F89C98EB-7061-45B8-825D-6EC2DE3502A1}"/>
                  </a:ext>
                </a:extLst>
              </p:cNvPr>
              <p:cNvSpPr>
                <a:spLocks/>
              </p:cNvSpPr>
              <p:nvPr/>
            </p:nvSpPr>
            <p:spPr bwMode="auto">
              <a:xfrm>
                <a:off x="2160" y="1029"/>
                <a:ext cx="10" cy="7"/>
              </a:xfrm>
              <a:custGeom>
                <a:avLst/>
                <a:gdLst>
                  <a:gd name="T0" fmla="*/ 0 w 10"/>
                  <a:gd name="T1" fmla="*/ 1 h 7"/>
                  <a:gd name="T2" fmla="*/ 1 w 10"/>
                  <a:gd name="T3" fmla="*/ 0 h 7"/>
                  <a:gd name="T4" fmla="*/ 10 w 10"/>
                  <a:gd name="T5" fmla="*/ 5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5"/>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4" name="Freeform 1276">
                <a:extLst>
                  <a:ext uri="{FF2B5EF4-FFF2-40B4-BE49-F238E27FC236}">
                    <a16:creationId xmlns:a16="http://schemas.microsoft.com/office/drawing/2014/main" id="{0B06E47F-B3A4-4F04-98CE-D6845691B109}"/>
                  </a:ext>
                </a:extLst>
              </p:cNvPr>
              <p:cNvSpPr>
                <a:spLocks/>
              </p:cNvSpPr>
              <p:nvPr/>
            </p:nvSpPr>
            <p:spPr bwMode="auto">
              <a:xfrm>
                <a:off x="2154" y="1036"/>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5" name="Line 1277">
                <a:extLst>
                  <a:ext uri="{FF2B5EF4-FFF2-40B4-BE49-F238E27FC236}">
                    <a16:creationId xmlns:a16="http://schemas.microsoft.com/office/drawing/2014/main" id="{24F89496-CADD-4654-A094-33B5DBFAEB45}"/>
                  </a:ext>
                </a:extLst>
              </p:cNvPr>
              <p:cNvSpPr>
                <a:spLocks noChangeShapeType="1"/>
              </p:cNvSpPr>
              <p:nvPr/>
            </p:nvSpPr>
            <p:spPr bwMode="auto">
              <a:xfrm flipH="1" flipV="1">
                <a:off x="2154" y="1036"/>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6" name="Freeform 1278">
                <a:extLst>
                  <a:ext uri="{FF2B5EF4-FFF2-40B4-BE49-F238E27FC236}">
                    <a16:creationId xmlns:a16="http://schemas.microsoft.com/office/drawing/2014/main" id="{8C0731C1-26B9-443C-A93A-FE272F02AE6A}"/>
                  </a:ext>
                </a:extLst>
              </p:cNvPr>
              <p:cNvSpPr>
                <a:spLocks/>
              </p:cNvSpPr>
              <p:nvPr/>
            </p:nvSpPr>
            <p:spPr bwMode="auto">
              <a:xfrm>
                <a:off x="2150" y="1034"/>
                <a:ext cx="10" cy="7"/>
              </a:xfrm>
              <a:custGeom>
                <a:avLst/>
                <a:gdLst>
                  <a:gd name="T0" fmla="*/ 0 w 10"/>
                  <a:gd name="T1" fmla="*/ 2 h 7"/>
                  <a:gd name="T2" fmla="*/ 1 w 10"/>
                  <a:gd name="T3" fmla="*/ 0 h 7"/>
                  <a:gd name="T4" fmla="*/ 10 w 10"/>
                  <a:gd name="T5" fmla="*/ 4 h 7"/>
                  <a:gd name="T6" fmla="*/ 10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4"/>
                    </a:lnTo>
                    <a:lnTo>
                      <a:pt x="10"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7" name="Freeform 1279">
                <a:extLst>
                  <a:ext uri="{FF2B5EF4-FFF2-40B4-BE49-F238E27FC236}">
                    <a16:creationId xmlns:a16="http://schemas.microsoft.com/office/drawing/2014/main" id="{CEA37E9F-1B3C-4207-9380-725F32671328}"/>
                  </a:ext>
                </a:extLst>
              </p:cNvPr>
              <p:cNvSpPr>
                <a:spLocks/>
              </p:cNvSpPr>
              <p:nvPr/>
            </p:nvSpPr>
            <p:spPr bwMode="auto">
              <a:xfrm>
                <a:off x="2144" y="1041"/>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8" name="Line 1280">
                <a:extLst>
                  <a:ext uri="{FF2B5EF4-FFF2-40B4-BE49-F238E27FC236}">
                    <a16:creationId xmlns:a16="http://schemas.microsoft.com/office/drawing/2014/main" id="{1AEE7A73-1F26-4DFD-819E-779406BB1290}"/>
                  </a:ext>
                </a:extLst>
              </p:cNvPr>
              <p:cNvSpPr>
                <a:spLocks noChangeShapeType="1"/>
              </p:cNvSpPr>
              <p:nvPr/>
            </p:nvSpPr>
            <p:spPr bwMode="auto">
              <a:xfrm flipH="1" flipV="1">
                <a:off x="2144" y="1041"/>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69" name="Freeform 1281">
                <a:extLst>
                  <a:ext uri="{FF2B5EF4-FFF2-40B4-BE49-F238E27FC236}">
                    <a16:creationId xmlns:a16="http://schemas.microsoft.com/office/drawing/2014/main" id="{78B14C80-C479-4AF4-921D-D9881119DAEC}"/>
                  </a:ext>
                </a:extLst>
              </p:cNvPr>
              <p:cNvSpPr>
                <a:spLocks/>
              </p:cNvSpPr>
              <p:nvPr/>
            </p:nvSpPr>
            <p:spPr bwMode="auto">
              <a:xfrm>
                <a:off x="2141" y="1040"/>
                <a:ext cx="10" cy="6"/>
              </a:xfrm>
              <a:custGeom>
                <a:avLst/>
                <a:gdLst>
                  <a:gd name="T0" fmla="*/ 0 w 10"/>
                  <a:gd name="T1" fmla="*/ 1 h 6"/>
                  <a:gd name="T2" fmla="*/ 2 w 10"/>
                  <a:gd name="T3" fmla="*/ 0 h 6"/>
                  <a:gd name="T4" fmla="*/ 10 w 10"/>
                  <a:gd name="T5" fmla="*/ 4 h 6"/>
                  <a:gd name="T6" fmla="*/ 9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2" y="0"/>
                    </a:lnTo>
                    <a:lnTo>
                      <a:pt x="10"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0" name="Freeform 1282">
                <a:extLst>
                  <a:ext uri="{FF2B5EF4-FFF2-40B4-BE49-F238E27FC236}">
                    <a16:creationId xmlns:a16="http://schemas.microsoft.com/office/drawing/2014/main" id="{B9077238-4FFE-492C-805F-8F877EEF7E59}"/>
                  </a:ext>
                </a:extLst>
              </p:cNvPr>
              <p:cNvSpPr>
                <a:spLocks/>
              </p:cNvSpPr>
              <p:nvPr/>
            </p:nvSpPr>
            <p:spPr bwMode="auto">
              <a:xfrm>
                <a:off x="2134" y="1046"/>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1" name="Line 1283">
                <a:extLst>
                  <a:ext uri="{FF2B5EF4-FFF2-40B4-BE49-F238E27FC236}">
                    <a16:creationId xmlns:a16="http://schemas.microsoft.com/office/drawing/2014/main" id="{62C46BEC-2B64-4404-B783-2917A2E59FB9}"/>
                  </a:ext>
                </a:extLst>
              </p:cNvPr>
              <p:cNvSpPr>
                <a:spLocks noChangeShapeType="1"/>
              </p:cNvSpPr>
              <p:nvPr/>
            </p:nvSpPr>
            <p:spPr bwMode="auto">
              <a:xfrm flipH="1" flipV="1">
                <a:off x="2134" y="1046"/>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2" name="Freeform 1284">
                <a:extLst>
                  <a:ext uri="{FF2B5EF4-FFF2-40B4-BE49-F238E27FC236}">
                    <a16:creationId xmlns:a16="http://schemas.microsoft.com/office/drawing/2014/main" id="{5830482D-2E41-43DA-8D50-3916C96C8A98}"/>
                  </a:ext>
                </a:extLst>
              </p:cNvPr>
              <p:cNvSpPr>
                <a:spLocks/>
              </p:cNvSpPr>
              <p:nvPr/>
            </p:nvSpPr>
            <p:spPr bwMode="auto">
              <a:xfrm>
                <a:off x="2133" y="1044"/>
                <a:ext cx="10" cy="7"/>
              </a:xfrm>
              <a:custGeom>
                <a:avLst/>
                <a:gdLst>
                  <a:gd name="T0" fmla="*/ 0 w 10"/>
                  <a:gd name="T1" fmla="*/ 2 h 7"/>
                  <a:gd name="T2" fmla="*/ 0 w 10"/>
                  <a:gd name="T3" fmla="*/ 0 h 7"/>
                  <a:gd name="T4" fmla="*/ 10 w 10"/>
                  <a:gd name="T5" fmla="*/ 6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0" y="0"/>
                    </a:lnTo>
                    <a:lnTo>
                      <a:pt x="10" y="6"/>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3" name="Freeform 1285">
                <a:extLst>
                  <a:ext uri="{FF2B5EF4-FFF2-40B4-BE49-F238E27FC236}">
                    <a16:creationId xmlns:a16="http://schemas.microsoft.com/office/drawing/2014/main" id="{E11353BF-1E7E-4F1C-9A8F-1F6A8B3D7337}"/>
                  </a:ext>
                </a:extLst>
              </p:cNvPr>
              <p:cNvSpPr>
                <a:spLocks/>
              </p:cNvSpPr>
              <p:nvPr/>
            </p:nvSpPr>
            <p:spPr bwMode="auto">
              <a:xfrm>
                <a:off x="2124" y="1050"/>
                <a:ext cx="9" cy="5"/>
              </a:xfrm>
              <a:custGeom>
                <a:avLst/>
                <a:gdLst>
                  <a:gd name="T0" fmla="*/ 9 w 9"/>
                  <a:gd name="T1" fmla="*/ 5 h 5"/>
                  <a:gd name="T2" fmla="*/ 0 w 9"/>
                  <a:gd name="T3" fmla="*/ 0 h 5"/>
                  <a:gd name="T4" fmla="*/ 9 w 9"/>
                  <a:gd name="T5" fmla="*/ 5 h 5"/>
                </a:gdLst>
                <a:ahLst/>
                <a:cxnLst>
                  <a:cxn ang="0">
                    <a:pos x="T0" y="T1"/>
                  </a:cxn>
                  <a:cxn ang="0">
                    <a:pos x="T2" y="T3"/>
                  </a:cxn>
                  <a:cxn ang="0">
                    <a:pos x="T4" y="T5"/>
                  </a:cxn>
                </a:cxnLst>
                <a:rect l="0" t="0" r="r" b="b"/>
                <a:pathLst>
                  <a:path w="9" h="5">
                    <a:moveTo>
                      <a:pt x="9" y="5"/>
                    </a:moveTo>
                    <a:lnTo>
                      <a:pt x="0" y="0"/>
                    </a:lnTo>
                    <a:lnTo>
                      <a:pt x="9"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4" name="Line 1286">
                <a:extLst>
                  <a:ext uri="{FF2B5EF4-FFF2-40B4-BE49-F238E27FC236}">
                    <a16:creationId xmlns:a16="http://schemas.microsoft.com/office/drawing/2014/main" id="{A70B7942-953E-4212-9DA2-146B75FF43AA}"/>
                  </a:ext>
                </a:extLst>
              </p:cNvPr>
              <p:cNvSpPr>
                <a:spLocks noChangeShapeType="1"/>
              </p:cNvSpPr>
              <p:nvPr/>
            </p:nvSpPr>
            <p:spPr bwMode="auto">
              <a:xfrm flipH="1" flipV="1">
                <a:off x="2124" y="1050"/>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5" name="Freeform 1287">
                <a:extLst>
                  <a:ext uri="{FF2B5EF4-FFF2-40B4-BE49-F238E27FC236}">
                    <a16:creationId xmlns:a16="http://schemas.microsoft.com/office/drawing/2014/main" id="{DFFADD2C-657F-4681-B437-C0FC6CFE30B0}"/>
                  </a:ext>
                </a:extLst>
              </p:cNvPr>
              <p:cNvSpPr>
                <a:spLocks/>
              </p:cNvSpPr>
              <p:nvPr/>
            </p:nvSpPr>
            <p:spPr bwMode="auto">
              <a:xfrm>
                <a:off x="2123" y="1050"/>
                <a:ext cx="10" cy="7"/>
              </a:xfrm>
              <a:custGeom>
                <a:avLst/>
                <a:gdLst>
                  <a:gd name="T0" fmla="*/ 0 w 10"/>
                  <a:gd name="T1" fmla="*/ 1 h 7"/>
                  <a:gd name="T2" fmla="*/ 1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6" name="Freeform 1288">
                <a:extLst>
                  <a:ext uri="{FF2B5EF4-FFF2-40B4-BE49-F238E27FC236}">
                    <a16:creationId xmlns:a16="http://schemas.microsoft.com/office/drawing/2014/main" id="{D46EE093-A528-4BDE-831A-4A646F531B20}"/>
                  </a:ext>
                </a:extLst>
              </p:cNvPr>
              <p:cNvSpPr>
                <a:spLocks/>
              </p:cNvSpPr>
              <p:nvPr/>
            </p:nvSpPr>
            <p:spPr bwMode="auto">
              <a:xfrm>
                <a:off x="2226" y="1007"/>
                <a:ext cx="9" cy="5"/>
              </a:xfrm>
              <a:custGeom>
                <a:avLst/>
                <a:gdLst>
                  <a:gd name="T0" fmla="*/ 0 w 9"/>
                  <a:gd name="T1" fmla="*/ 0 h 5"/>
                  <a:gd name="T2" fmla="*/ 9 w 9"/>
                  <a:gd name="T3" fmla="*/ 5 h 5"/>
                  <a:gd name="T4" fmla="*/ 0 w 9"/>
                  <a:gd name="T5" fmla="*/ 0 h 5"/>
                </a:gdLst>
                <a:ahLst/>
                <a:cxnLst>
                  <a:cxn ang="0">
                    <a:pos x="T0" y="T1"/>
                  </a:cxn>
                  <a:cxn ang="0">
                    <a:pos x="T2" y="T3"/>
                  </a:cxn>
                  <a:cxn ang="0">
                    <a:pos x="T4" y="T5"/>
                  </a:cxn>
                </a:cxnLst>
                <a:rect l="0" t="0" r="r" b="b"/>
                <a:pathLst>
                  <a:path w="9" h="5">
                    <a:moveTo>
                      <a:pt x="0" y="0"/>
                    </a:moveTo>
                    <a:lnTo>
                      <a:pt x="9"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7" name="Line 1289">
                <a:extLst>
                  <a:ext uri="{FF2B5EF4-FFF2-40B4-BE49-F238E27FC236}">
                    <a16:creationId xmlns:a16="http://schemas.microsoft.com/office/drawing/2014/main" id="{E946F096-C682-46D5-BF76-CC2B3FAC39CE}"/>
                  </a:ext>
                </a:extLst>
              </p:cNvPr>
              <p:cNvSpPr>
                <a:spLocks noChangeShapeType="1"/>
              </p:cNvSpPr>
              <p:nvPr/>
            </p:nvSpPr>
            <p:spPr bwMode="auto">
              <a:xfrm>
                <a:off x="2226" y="1007"/>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8" name="Freeform 1290">
                <a:extLst>
                  <a:ext uri="{FF2B5EF4-FFF2-40B4-BE49-F238E27FC236}">
                    <a16:creationId xmlns:a16="http://schemas.microsoft.com/office/drawing/2014/main" id="{5ADE363F-153F-4BE1-8C38-CD6C6CF7DBCA}"/>
                  </a:ext>
                </a:extLst>
              </p:cNvPr>
              <p:cNvSpPr>
                <a:spLocks/>
              </p:cNvSpPr>
              <p:nvPr/>
            </p:nvSpPr>
            <p:spPr bwMode="auto">
              <a:xfrm>
                <a:off x="2225" y="1006"/>
                <a:ext cx="10" cy="7"/>
              </a:xfrm>
              <a:custGeom>
                <a:avLst/>
                <a:gdLst>
                  <a:gd name="T0" fmla="*/ 0 w 10"/>
                  <a:gd name="T1" fmla="*/ 3 h 7"/>
                  <a:gd name="T2" fmla="*/ 1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79" name="Freeform 1291">
                <a:extLst>
                  <a:ext uri="{FF2B5EF4-FFF2-40B4-BE49-F238E27FC236}">
                    <a16:creationId xmlns:a16="http://schemas.microsoft.com/office/drawing/2014/main" id="{04A94643-B3DE-470D-B7D1-427EDAC60C0D}"/>
                  </a:ext>
                </a:extLst>
              </p:cNvPr>
              <p:cNvSpPr>
                <a:spLocks/>
              </p:cNvSpPr>
              <p:nvPr/>
            </p:nvSpPr>
            <p:spPr bwMode="auto">
              <a:xfrm>
                <a:off x="2217" y="101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0" name="Line 1292">
                <a:extLst>
                  <a:ext uri="{FF2B5EF4-FFF2-40B4-BE49-F238E27FC236}">
                    <a16:creationId xmlns:a16="http://schemas.microsoft.com/office/drawing/2014/main" id="{8A9DCA93-EF35-4804-A07F-AAAA78F95C72}"/>
                  </a:ext>
                </a:extLst>
              </p:cNvPr>
              <p:cNvSpPr>
                <a:spLocks noChangeShapeType="1"/>
              </p:cNvSpPr>
              <p:nvPr/>
            </p:nvSpPr>
            <p:spPr bwMode="auto">
              <a:xfrm>
                <a:off x="2217" y="101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1" name="Freeform 1293">
                <a:extLst>
                  <a:ext uri="{FF2B5EF4-FFF2-40B4-BE49-F238E27FC236}">
                    <a16:creationId xmlns:a16="http://schemas.microsoft.com/office/drawing/2014/main" id="{056D2BD1-F265-41FC-B499-479BB947A37D}"/>
                  </a:ext>
                </a:extLst>
              </p:cNvPr>
              <p:cNvSpPr>
                <a:spLocks/>
              </p:cNvSpPr>
              <p:nvPr/>
            </p:nvSpPr>
            <p:spPr bwMode="auto">
              <a:xfrm>
                <a:off x="2215" y="1012"/>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2" name="Freeform 1294">
                <a:extLst>
                  <a:ext uri="{FF2B5EF4-FFF2-40B4-BE49-F238E27FC236}">
                    <a16:creationId xmlns:a16="http://schemas.microsoft.com/office/drawing/2014/main" id="{7F1C0C65-92B1-46D6-AAA5-89AD5D53AD54}"/>
                  </a:ext>
                </a:extLst>
              </p:cNvPr>
              <p:cNvSpPr>
                <a:spLocks/>
              </p:cNvSpPr>
              <p:nvPr/>
            </p:nvSpPr>
            <p:spPr bwMode="auto">
              <a:xfrm>
                <a:off x="2208" y="1020"/>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3" name="Line 1295">
                <a:extLst>
                  <a:ext uri="{FF2B5EF4-FFF2-40B4-BE49-F238E27FC236}">
                    <a16:creationId xmlns:a16="http://schemas.microsoft.com/office/drawing/2014/main" id="{D6CC72A0-D8C4-4953-AF9D-E500B92A8E84}"/>
                  </a:ext>
                </a:extLst>
              </p:cNvPr>
              <p:cNvSpPr>
                <a:spLocks noChangeShapeType="1"/>
              </p:cNvSpPr>
              <p:nvPr/>
            </p:nvSpPr>
            <p:spPr bwMode="auto">
              <a:xfrm>
                <a:off x="2208" y="1020"/>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4" name="Freeform 1296">
                <a:extLst>
                  <a:ext uri="{FF2B5EF4-FFF2-40B4-BE49-F238E27FC236}">
                    <a16:creationId xmlns:a16="http://schemas.microsoft.com/office/drawing/2014/main" id="{8F79F27A-CAC7-4106-836D-C0098586E578}"/>
                  </a:ext>
                </a:extLst>
              </p:cNvPr>
              <p:cNvSpPr>
                <a:spLocks/>
              </p:cNvSpPr>
              <p:nvPr/>
            </p:nvSpPr>
            <p:spPr bwMode="auto">
              <a:xfrm>
                <a:off x="2205" y="1017"/>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5" name="Freeform 1297">
                <a:extLst>
                  <a:ext uri="{FF2B5EF4-FFF2-40B4-BE49-F238E27FC236}">
                    <a16:creationId xmlns:a16="http://schemas.microsoft.com/office/drawing/2014/main" id="{FE11F3D2-799E-4629-AF1D-E1BB76499C82}"/>
                  </a:ext>
                </a:extLst>
              </p:cNvPr>
              <p:cNvSpPr>
                <a:spLocks/>
              </p:cNvSpPr>
              <p:nvPr/>
            </p:nvSpPr>
            <p:spPr bwMode="auto">
              <a:xfrm>
                <a:off x="2200" y="102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lnTo>
                      <a:pt x="2"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6" name="Line 1298">
                <a:extLst>
                  <a:ext uri="{FF2B5EF4-FFF2-40B4-BE49-F238E27FC236}">
                    <a16:creationId xmlns:a16="http://schemas.microsoft.com/office/drawing/2014/main" id="{81CFFC7A-4979-4D0E-AD07-BF9D72BE52D4}"/>
                  </a:ext>
                </a:extLst>
              </p:cNvPr>
              <p:cNvSpPr>
                <a:spLocks noChangeShapeType="1"/>
              </p:cNvSpPr>
              <p:nvPr/>
            </p:nvSpPr>
            <p:spPr bwMode="auto">
              <a:xfrm>
                <a:off x="2200" y="1026"/>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7" name="Freeform 1299">
                <a:extLst>
                  <a:ext uri="{FF2B5EF4-FFF2-40B4-BE49-F238E27FC236}">
                    <a16:creationId xmlns:a16="http://schemas.microsoft.com/office/drawing/2014/main" id="{2591B62F-DF0B-4019-8C8E-7F78A7852080}"/>
                  </a:ext>
                </a:extLst>
              </p:cNvPr>
              <p:cNvSpPr>
                <a:spLocks/>
              </p:cNvSpPr>
              <p:nvPr/>
            </p:nvSpPr>
            <p:spPr bwMode="auto">
              <a:xfrm>
                <a:off x="2195" y="1023"/>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8" name="Freeform 1300">
                <a:extLst>
                  <a:ext uri="{FF2B5EF4-FFF2-40B4-BE49-F238E27FC236}">
                    <a16:creationId xmlns:a16="http://schemas.microsoft.com/office/drawing/2014/main" id="{7AAD90EB-3CC3-4A41-9B26-A4560151D538}"/>
                  </a:ext>
                </a:extLst>
              </p:cNvPr>
              <p:cNvSpPr>
                <a:spLocks/>
              </p:cNvSpPr>
              <p:nvPr/>
            </p:nvSpPr>
            <p:spPr bwMode="auto">
              <a:xfrm>
                <a:off x="2190" y="1033"/>
                <a:ext cx="1" cy="1"/>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89" name="Line 1301">
                <a:extLst>
                  <a:ext uri="{FF2B5EF4-FFF2-40B4-BE49-F238E27FC236}">
                    <a16:creationId xmlns:a16="http://schemas.microsoft.com/office/drawing/2014/main" id="{21C5DEF4-7A79-47EC-8566-BCFCFF8FCCE3}"/>
                  </a:ext>
                </a:extLst>
              </p:cNvPr>
              <p:cNvSpPr>
                <a:spLocks noChangeShapeType="1"/>
              </p:cNvSpPr>
              <p:nvPr/>
            </p:nvSpPr>
            <p:spPr bwMode="auto">
              <a:xfrm>
                <a:off x="2190" y="103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0" name="Freeform 1302">
                <a:extLst>
                  <a:ext uri="{FF2B5EF4-FFF2-40B4-BE49-F238E27FC236}">
                    <a16:creationId xmlns:a16="http://schemas.microsoft.com/office/drawing/2014/main" id="{198BF8FC-498C-4CC7-B5EC-72133FFED3EE}"/>
                  </a:ext>
                </a:extLst>
              </p:cNvPr>
              <p:cNvSpPr>
                <a:spLocks/>
              </p:cNvSpPr>
              <p:nvPr/>
            </p:nvSpPr>
            <p:spPr bwMode="auto">
              <a:xfrm>
                <a:off x="2185" y="1029"/>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1" name="Freeform 1303">
                <a:extLst>
                  <a:ext uri="{FF2B5EF4-FFF2-40B4-BE49-F238E27FC236}">
                    <a16:creationId xmlns:a16="http://schemas.microsoft.com/office/drawing/2014/main" id="{DC5C8830-D38A-495D-B53A-C4BAB783C7E9}"/>
                  </a:ext>
                </a:extLst>
              </p:cNvPr>
              <p:cNvSpPr>
                <a:spLocks/>
              </p:cNvSpPr>
              <p:nvPr/>
            </p:nvSpPr>
            <p:spPr bwMode="auto">
              <a:xfrm>
                <a:off x="2180" y="1038"/>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2" name="Line 1304">
                <a:extLst>
                  <a:ext uri="{FF2B5EF4-FFF2-40B4-BE49-F238E27FC236}">
                    <a16:creationId xmlns:a16="http://schemas.microsoft.com/office/drawing/2014/main" id="{24CBF9BB-AC3D-43AF-B281-AB21336971F9}"/>
                  </a:ext>
                </a:extLst>
              </p:cNvPr>
              <p:cNvSpPr>
                <a:spLocks noChangeShapeType="1"/>
              </p:cNvSpPr>
              <p:nvPr/>
            </p:nvSpPr>
            <p:spPr bwMode="auto">
              <a:xfrm flipH="1">
                <a:off x="2180" y="1038"/>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3" name="Freeform 1305">
                <a:extLst>
                  <a:ext uri="{FF2B5EF4-FFF2-40B4-BE49-F238E27FC236}">
                    <a16:creationId xmlns:a16="http://schemas.microsoft.com/office/drawing/2014/main" id="{A2D64ECA-B413-403C-B114-19DB6B94E2EC}"/>
                  </a:ext>
                </a:extLst>
              </p:cNvPr>
              <p:cNvSpPr>
                <a:spLocks/>
              </p:cNvSpPr>
              <p:nvPr/>
            </p:nvSpPr>
            <p:spPr bwMode="auto">
              <a:xfrm>
                <a:off x="2175" y="1036"/>
                <a:ext cx="10" cy="5"/>
              </a:xfrm>
              <a:custGeom>
                <a:avLst/>
                <a:gdLst>
                  <a:gd name="T0" fmla="*/ 0 w 10"/>
                  <a:gd name="T1" fmla="*/ 1 h 5"/>
                  <a:gd name="T2" fmla="*/ 2 w 10"/>
                  <a:gd name="T3" fmla="*/ 0 h 5"/>
                  <a:gd name="T4" fmla="*/ 10 w 10"/>
                  <a:gd name="T5" fmla="*/ 4 h 5"/>
                  <a:gd name="T6" fmla="*/ 9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2" y="0"/>
                    </a:lnTo>
                    <a:lnTo>
                      <a:pt x="10" y="4"/>
                    </a:lnTo>
                    <a:lnTo>
                      <a:pt x="9"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4" name="Freeform 1306">
                <a:extLst>
                  <a:ext uri="{FF2B5EF4-FFF2-40B4-BE49-F238E27FC236}">
                    <a16:creationId xmlns:a16="http://schemas.microsoft.com/office/drawing/2014/main" id="{62A27B6C-BFBF-4194-8F44-417C46D447F3}"/>
                  </a:ext>
                </a:extLst>
              </p:cNvPr>
              <p:cNvSpPr>
                <a:spLocks/>
              </p:cNvSpPr>
              <p:nvPr/>
            </p:nvSpPr>
            <p:spPr bwMode="auto">
              <a:xfrm>
                <a:off x="2170" y="1043"/>
                <a:ext cx="3" cy="3"/>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lnTo>
                      <a:pt x="0" y="0"/>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5" name="Line 1307">
                <a:extLst>
                  <a:ext uri="{FF2B5EF4-FFF2-40B4-BE49-F238E27FC236}">
                    <a16:creationId xmlns:a16="http://schemas.microsoft.com/office/drawing/2014/main" id="{3A8B588E-CAF4-49DB-A0FC-6B79DCCE3038}"/>
                  </a:ext>
                </a:extLst>
              </p:cNvPr>
              <p:cNvSpPr>
                <a:spLocks noChangeShapeType="1"/>
              </p:cNvSpPr>
              <p:nvPr/>
            </p:nvSpPr>
            <p:spPr bwMode="auto">
              <a:xfrm flipH="1" flipV="1">
                <a:off x="2170" y="1043"/>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6" name="Freeform 1308">
                <a:extLst>
                  <a:ext uri="{FF2B5EF4-FFF2-40B4-BE49-F238E27FC236}">
                    <a16:creationId xmlns:a16="http://schemas.microsoft.com/office/drawing/2014/main" id="{85499963-E3A2-4431-A5AE-688EE9835AEF}"/>
                  </a:ext>
                </a:extLst>
              </p:cNvPr>
              <p:cNvSpPr>
                <a:spLocks/>
              </p:cNvSpPr>
              <p:nvPr/>
            </p:nvSpPr>
            <p:spPr bwMode="auto">
              <a:xfrm>
                <a:off x="2166" y="1041"/>
                <a:ext cx="9" cy="6"/>
              </a:xfrm>
              <a:custGeom>
                <a:avLst/>
                <a:gdLst>
                  <a:gd name="T0" fmla="*/ 0 w 9"/>
                  <a:gd name="T1" fmla="*/ 2 h 6"/>
                  <a:gd name="T2" fmla="*/ 1 w 9"/>
                  <a:gd name="T3" fmla="*/ 0 h 6"/>
                  <a:gd name="T4" fmla="*/ 9 w 9"/>
                  <a:gd name="T5" fmla="*/ 5 h 6"/>
                  <a:gd name="T6" fmla="*/ 8 w 9"/>
                  <a:gd name="T7" fmla="*/ 6 h 6"/>
                  <a:gd name="T8" fmla="*/ 0 w 9"/>
                  <a:gd name="T9" fmla="*/ 2 h 6"/>
                  <a:gd name="T10" fmla="*/ 0 w 9"/>
                  <a:gd name="T11" fmla="*/ 2 h 6"/>
                </a:gdLst>
                <a:ahLst/>
                <a:cxnLst>
                  <a:cxn ang="0">
                    <a:pos x="T0" y="T1"/>
                  </a:cxn>
                  <a:cxn ang="0">
                    <a:pos x="T2" y="T3"/>
                  </a:cxn>
                  <a:cxn ang="0">
                    <a:pos x="T4" y="T5"/>
                  </a:cxn>
                  <a:cxn ang="0">
                    <a:pos x="T6" y="T7"/>
                  </a:cxn>
                  <a:cxn ang="0">
                    <a:pos x="T8" y="T9"/>
                  </a:cxn>
                  <a:cxn ang="0">
                    <a:pos x="T10" y="T11"/>
                  </a:cxn>
                </a:cxnLst>
                <a:rect l="0" t="0" r="r" b="b"/>
                <a:pathLst>
                  <a:path w="9" h="6">
                    <a:moveTo>
                      <a:pt x="0" y="2"/>
                    </a:moveTo>
                    <a:lnTo>
                      <a:pt x="1" y="0"/>
                    </a:lnTo>
                    <a:lnTo>
                      <a:pt x="9"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7" name="Freeform 1309">
                <a:extLst>
                  <a:ext uri="{FF2B5EF4-FFF2-40B4-BE49-F238E27FC236}">
                    <a16:creationId xmlns:a16="http://schemas.microsoft.com/office/drawing/2014/main" id="{D5FA925B-4AA6-4AD8-94EE-671896E8C4E0}"/>
                  </a:ext>
                </a:extLst>
              </p:cNvPr>
              <p:cNvSpPr>
                <a:spLocks/>
              </p:cNvSpPr>
              <p:nvPr/>
            </p:nvSpPr>
            <p:spPr bwMode="auto">
              <a:xfrm>
                <a:off x="2158" y="1048"/>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8" name="Line 1310">
                <a:extLst>
                  <a:ext uri="{FF2B5EF4-FFF2-40B4-BE49-F238E27FC236}">
                    <a16:creationId xmlns:a16="http://schemas.microsoft.com/office/drawing/2014/main" id="{B2CD4B5A-E056-4083-A467-0EE7EFDE3F47}"/>
                  </a:ext>
                </a:extLst>
              </p:cNvPr>
              <p:cNvSpPr>
                <a:spLocks noChangeShapeType="1"/>
              </p:cNvSpPr>
              <p:nvPr/>
            </p:nvSpPr>
            <p:spPr bwMode="auto">
              <a:xfrm flipH="1" flipV="1">
                <a:off x="2158" y="1048"/>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999" name="Freeform 1311">
                <a:extLst>
                  <a:ext uri="{FF2B5EF4-FFF2-40B4-BE49-F238E27FC236}">
                    <a16:creationId xmlns:a16="http://schemas.microsoft.com/office/drawing/2014/main" id="{6A3D8C68-9EDA-4DA2-BB71-AD3073B61475}"/>
                  </a:ext>
                </a:extLst>
              </p:cNvPr>
              <p:cNvSpPr>
                <a:spLocks/>
              </p:cNvSpPr>
              <p:nvPr/>
            </p:nvSpPr>
            <p:spPr bwMode="auto">
              <a:xfrm>
                <a:off x="2156" y="1047"/>
                <a:ext cx="10" cy="6"/>
              </a:xfrm>
              <a:custGeom>
                <a:avLst/>
                <a:gdLst>
                  <a:gd name="T0" fmla="*/ 0 w 10"/>
                  <a:gd name="T1" fmla="*/ 1 h 6"/>
                  <a:gd name="T2" fmla="*/ 1 w 10"/>
                  <a:gd name="T3" fmla="*/ 0 h 6"/>
                  <a:gd name="T4" fmla="*/ 10 w 10"/>
                  <a:gd name="T5" fmla="*/ 4 h 6"/>
                  <a:gd name="T6" fmla="*/ 8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0" name="Freeform 1312">
                <a:extLst>
                  <a:ext uri="{FF2B5EF4-FFF2-40B4-BE49-F238E27FC236}">
                    <a16:creationId xmlns:a16="http://schemas.microsoft.com/office/drawing/2014/main" id="{A11D1C4D-D81B-4C07-900D-C25214EAF009}"/>
                  </a:ext>
                </a:extLst>
              </p:cNvPr>
              <p:cNvSpPr>
                <a:spLocks/>
              </p:cNvSpPr>
              <p:nvPr/>
            </p:nvSpPr>
            <p:spPr bwMode="auto">
              <a:xfrm>
                <a:off x="2147" y="1054"/>
                <a:ext cx="7" cy="3"/>
              </a:xfrm>
              <a:custGeom>
                <a:avLst/>
                <a:gdLst>
                  <a:gd name="T0" fmla="*/ 7 w 7"/>
                  <a:gd name="T1" fmla="*/ 3 h 3"/>
                  <a:gd name="T2" fmla="*/ 0 w 7"/>
                  <a:gd name="T3" fmla="*/ 0 h 3"/>
                  <a:gd name="T4" fmla="*/ 7 w 7"/>
                  <a:gd name="T5" fmla="*/ 3 h 3"/>
                </a:gdLst>
                <a:ahLst/>
                <a:cxnLst>
                  <a:cxn ang="0">
                    <a:pos x="T0" y="T1"/>
                  </a:cxn>
                  <a:cxn ang="0">
                    <a:pos x="T2" y="T3"/>
                  </a:cxn>
                  <a:cxn ang="0">
                    <a:pos x="T4" y="T5"/>
                  </a:cxn>
                </a:cxnLst>
                <a:rect l="0" t="0" r="r" b="b"/>
                <a:pathLst>
                  <a:path w="7" h="3">
                    <a:moveTo>
                      <a:pt x="7" y="3"/>
                    </a:moveTo>
                    <a:lnTo>
                      <a:pt x="0" y="0"/>
                    </a:lnTo>
                    <a:lnTo>
                      <a:pt x="7"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1" name="Line 1313">
                <a:extLst>
                  <a:ext uri="{FF2B5EF4-FFF2-40B4-BE49-F238E27FC236}">
                    <a16:creationId xmlns:a16="http://schemas.microsoft.com/office/drawing/2014/main" id="{3BBA056C-DF53-4873-9699-C555F46AFEBD}"/>
                  </a:ext>
                </a:extLst>
              </p:cNvPr>
              <p:cNvSpPr>
                <a:spLocks noChangeShapeType="1"/>
              </p:cNvSpPr>
              <p:nvPr/>
            </p:nvSpPr>
            <p:spPr bwMode="auto">
              <a:xfrm flipH="1" flipV="1">
                <a:off x="2147" y="1054"/>
                <a:ext cx="7"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2" name="Freeform 1314">
                <a:extLst>
                  <a:ext uri="{FF2B5EF4-FFF2-40B4-BE49-F238E27FC236}">
                    <a16:creationId xmlns:a16="http://schemas.microsoft.com/office/drawing/2014/main" id="{52B4C65D-A55F-4BFC-B60D-2090E4DD3DC5}"/>
                  </a:ext>
                </a:extLst>
              </p:cNvPr>
              <p:cNvSpPr>
                <a:spLocks/>
              </p:cNvSpPr>
              <p:nvPr/>
            </p:nvSpPr>
            <p:spPr bwMode="auto">
              <a:xfrm>
                <a:off x="2146" y="1053"/>
                <a:ext cx="10" cy="5"/>
              </a:xfrm>
              <a:custGeom>
                <a:avLst/>
                <a:gdLst>
                  <a:gd name="T0" fmla="*/ 0 w 10"/>
                  <a:gd name="T1" fmla="*/ 1 h 5"/>
                  <a:gd name="T2" fmla="*/ 1 w 10"/>
                  <a:gd name="T3" fmla="*/ 0 h 5"/>
                  <a:gd name="T4" fmla="*/ 10 w 10"/>
                  <a:gd name="T5" fmla="*/ 4 h 5"/>
                  <a:gd name="T6" fmla="*/ 8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1" y="0"/>
                    </a:lnTo>
                    <a:lnTo>
                      <a:pt x="10" y="4"/>
                    </a:lnTo>
                    <a:lnTo>
                      <a:pt x="8"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3" name="Freeform 1315">
                <a:extLst>
                  <a:ext uri="{FF2B5EF4-FFF2-40B4-BE49-F238E27FC236}">
                    <a16:creationId xmlns:a16="http://schemas.microsoft.com/office/drawing/2014/main" id="{DC96A1A6-9C80-4CB1-AA1F-E724D50D215C}"/>
                  </a:ext>
                </a:extLst>
              </p:cNvPr>
              <p:cNvSpPr>
                <a:spLocks/>
              </p:cNvSpPr>
              <p:nvPr/>
            </p:nvSpPr>
            <p:spPr bwMode="auto">
              <a:xfrm>
                <a:off x="2137" y="1058"/>
                <a:ext cx="9" cy="6"/>
              </a:xfrm>
              <a:custGeom>
                <a:avLst/>
                <a:gdLst>
                  <a:gd name="T0" fmla="*/ 9 w 9"/>
                  <a:gd name="T1" fmla="*/ 6 h 6"/>
                  <a:gd name="T2" fmla="*/ 0 w 9"/>
                  <a:gd name="T3" fmla="*/ 0 h 6"/>
                  <a:gd name="T4" fmla="*/ 9 w 9"/>
                  <a:gd name="T5" fmla="*/ 6 h 6"/>
                </a:gdLst>
                <a:ahLst/>
                <a:cxnLst>
                  <a:cxn ang="0">
                    <a:pos x="T0" y="T1"/>
                  </a:cxn>
                  <a:cxn ang="0">
                    <a:pos x="T2" y="T3"/>
                  </a:cxn>
                  <a:cxn ang="0">
                    <a:pos x="T4" y="T5"/>
                  </a:cxn>
                </a:cxnLst>
                <a:rect l="0" t="0" r="r" b="b"/>
                <a:pathLst>
                  <a:path w="9" h="6">
                    <a:moveTo>
                      <a:pt x="9" y="6"/>
                    </a:moveTo>
                    <a:lnTo>
                      <a:pt x="0" y="0"/>
                    </a:lnTo>
                    <a:lnTo>
                      <a:pt x="9"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4" name="Line 1316">
                <a:extLst>
                  <a:ext uri="{FF2B5EF4-FFF2-40B4-BE49-F238E27FC236}">
                    <a16:creationId xmlns:a16="http://schemas.microsoft.com/office/drawing/2014/main" id="{94650866-B683-4083-9C56-66D216BF5986}"/>
                  </a:ext>
                </a:extLst>
              </p:cNvPr>
              <p:cNvSpPr>
                <a:spLocks noChangeShapeType="1"/>
              </p:cNvSpPr>
              <p:nvPr/>
            </p:nvSpPr>
            <p:spPr bwMode="auto">
              <a:xfrm flipH="1" flipV="1">
                <a:off x="2137" y="1058"/>
                <a:ext cx="9"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5" name="Freeform 1317">
                <a:extLst>
                  <a:ext uri="{FF2B5EF4-FFF2-40B4-BE49-F238E27FC236}">
                    <a16:creationId xmlns:a16="http://schemas.microsoft.com/office/drawing/2014/main" id="{B96D9467-5F3D-4A33-99B0-66993BEF1F39}"/>
                  </a:ext>
                </a:extLst>
              </p:cNvPr>
              <p:cNvSpPr>
                <a:spLocks/>
              </p:cNvSpPr>
              <p:nvPr/>
            </p:nvSpPr>
            <p:spPr bwMode="auto">
              <a:xfrm>
                <a:off x="2136" y="1058"/>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8006" name="Group 1318">
              <a:extLst>
                <a:ext uri="{FF2B5EF4-FFF2-40B4-BE49-F238E27FC236}">
                  <a16:creationId xmlns:a16="http://schemas.microsoft.com/office/drawing/2014/main" id="{5348334A-EAC8-4515-8487-191131A6B6B1}"/>
                </a:ext>
              </a:extLst>
            </p:cNvPr>
            <p:cNvGrpSpPr>
              <a:grpSpLocks/>
            </p:cNvGrpSpPr>
            <p:nvPr/>
          </p:nvGrpSpPr>
          <p:grpSpPr bwMode="auto">
            <a:xfrm>
              <a:off x="2003" y="833"/>
              <a:ext cx="2083" cy="292"/>
              <a:chOff x="2003" y="833"/>
              <a:chExt cx="2083" cy="292"/>
            </a:xfrm>
          </p:grpSpPr>
          <p:sp>
            <p:nvSpPr>
              <p:cNvPr id="628007" name="Freeform 1319">
                <a:extLst>
                  <a:ext uri="{FF2B5EF4-FFF2-40B4-BE49-F238E27FC236}">
                    <a16:creationId xmlns:a16="http://schemas.microsoft.com/office/drawing/2014/main" id="{81E10126-7889-49EC-8EB8-A86CC61CFCAF}"/>
                  </a:ext>
                </a:extLst>
              </p:cNvPr>
              <p:cNvSpPr>
                <a:spLocks/>
              </p:cNvSpPr>
              <p:nvPr/>
            </p:nvSpPr>
            <p:spPr bwMode="auto">
              <a:xfrm>
                <a:off x="2166" y="1020"/>
                <a:ext cx="72" cy="41"/>
              </a:xfrm>
              <a:custGeom>
                <a:avLst/>
                <a:gdLst>
                  <a:gd name="T0" fmla="*/ 1 w 51"/>
                  <a:gd name="T1" fmla="*/ 27 h 29"/>
                  <a:gd name="T2" fmla="*/ 1 w 51"/>
                  <a:gd name="T3" fmla="*/ 26 h 29"/>
                  <a:gd name="T4" fmla="*/ 44 w 51"/>
                  <a:gd name="T5" fmla="*/ 0 h 29"/>
                  <a:gd name="T6" fmla="*/ 47 w 51"/>
                  <a:gd name="T7" fmla="*/ 0 h 29"/>
                  <a:gd name="T8" fmla="*/ 51 w 51"/>
                  <a:gd name="T9" fmla="*/ 3 h 29"/>
                  <a:gd name="T10" fmla="*/ 51 w 51"/>
                  <a:gd name="T11" fmla="*/ 4 h 29"/>
                  <a:gd name="T12" fmla="*/ 7 w 51"/>
                  <a:gd name="T13" fmla="*/ 29 h 29"/>
                  <a:gd name="T14" fmla="*/ 5 w 51"/>
                  <a:gd name="T15" fmla="*/ 29 h 29"/>
                  <a:gd name="T16" fmla="*/ 1 w 5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1" y="27"/>
                    </a:moveTo>
                    <a:cubicBezTo>
                      <a:pt x="0" y="26"/>
                      <a:pt x="0" y="26"/>
                      <a:pt x="1" y="26"/>
                    </a:cubicBezTo>
                    <a:cubicBezTo>
                      <a:pt x="44" y="0"/>
                      <a:pt x="44" y="0"/>
                      <a:pt x="44" y="0"/>
                    </a:cubicBezTo>
                    <a:cubicBezTo>
                      <a:pt x="45" y="0"/>
                      <a:pt x="46" y="0"/>
                      <a:pt x="47" y="0"/>
                    </a:cubicBezTo>
                    <a:cubicBezTo>
                      <a:pt x="51" y="3"/>
                      <a:pt x="51" y="3"/>
                      <a:pt x="51" y="3"/>
                    </a:cubicBezTo>
                    <a:cubicBezTo>
                      <a:pt x="51" y="3"/>
                      <a:pt x="51" y="3"/>
                      <a:pt x="51" y="4"/>
                    </a:cubicBezTo>
                    <a:cubicBezTo>
                      <a:pt x="7" y="29"/>
                      <a:pt x="7" y="29"/>
                      <a:pt x="7" y="29"/>
                    </a:cubicBezTo>
                    <a:cubicBezTo>
                      <a:pt x="6" y="29"/>
                      <a:pt x="5" y="29"/>
                      <a:pt x="5" y="29"/>
                    </a:cubicBezTo>
                    <a:lnTo>
                      <a:pt x="1" y="2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8" name="Freeform 1320">
                <a:extLst>
                  <a:ext uri="{FF2B5EF4-FFF2-40B4-BE49-F238E27FC236}">
                    <a16:creationId xmlns:a16="http://schemas.microsoft.com/office/drawing/2014/main" id="{05C9C50C-C8BA-453D-8626-F89CFAF697B0}"/>
                  </a:ext>
                </a:extLst>
              </p:cNvPr>
              <p:cNvSpPr>
                <a:spLocks/>
              </p:cNvSpPr>
              <p:nvPr/>
            </p:nvSpPr>
            <p:spPr bwMode="auto">
              <a:xfrm>
                <a:off x="2166" y="1019"/>
                <a:ext cx="73" cy="44"/>
              </a:xfrm>
              <a:custGeom>
                <a:avLst/>
                <a:gdLst>
                  <a:gd name="T0" fmla="*/ 4 w 52"/>
                  <a:gd name="T1" fmla="*/ 31 h 31"/>
                  <a:gd name="T2" fmla="*/ 0 w 52"/>
                  <a:gd name="T3" fmla="*/ 28 h 31"/>
                  <a:gd name="T4" fmla="*/ 1 w 52"/>
                  <a:gd name="T5" fmla="*/ 28 h 31"/>
                  <a:gd name="T6" fmla="*/ 1 w 52"/>
                  <a:gd name="T7" fmla="*/ 27 h 31"/>
                  <a:gd name="T8" fmla="*/ 5 w 52"/>
                  <a:gd name="T9" fmla="*/ 29 h 31"/>
                  <a:gd name="T10" fmla="*/ 6 w 52"/>
                  <a:gd name="T11" fmla="*/ 30 h 31"/>
                  <a:gd name="T12" fmla="*/ 6 w 52"/>
                  <a:gd name="T13" fmla="*/ 30 h 31"/>
                  <a:gd name="T14" fmla="*/ 7 w 52"/>
                  <a:gd name="T15" fmla="*/ 29 h 31"/>
                  <a:gd name="T16" fmla="*/ 7 w 52"/>
                  <a:gd name="T17" fmla="*/ 29 h 31"/>
                  <a:gd name="T18" fmla="*/ 50 w 52"/>
                  <a:gd name="T19" fmla="*/ 4 h 31"/>
                  <a:gd name="T20" fmla="*/ 50 w 52"/>
                  <a:gd name="T21" fmla="*/ 4 h 31"/>
                  <a:gd name="T22" fmla="*/ 50 w 52"/>
                  <a:gd name="T23" fmla="*/ 4 h 31"/>
                  <a:gd name="T24" fmla="*/ 50 w 52"/>
                  <a:gd name="T25" fmla="*/ 4 h 31"/>
                  <a:gd name="T26" fmla="*/ 46 w 52"/>
                  <a:gd name="T27" fmla="*/ 2 h 31"/>
                  <a:gd name="T28" fmla="*/ 45 w 52"/>
                  <a:gd name="T29" fmla="*/ 2 h 31"/>
                  <a:gd name="T30" fmla="*/ 45 w 52"/>
                  <a:gd name="T31" fmla="*/ 2 h 31"/>
                  <a:gd name="T32" fmla="*/ 45 w 52"/>
                  <a:gd name="T33" fmla="*/ 2 h 31"/>
                  <a:gd name="T34" fmla="*/ 45 w 52"/>
                  <a:gd name="T35" fmla="*/ 2 h 31"/>
                  <a:gd name="T36" fmla="*/ 1 w 52"/>
                  <a:gd name="T37" fmla="*/ 27 h 31"/>
                  <a:gd name="T38" fmla="*/ 1 w 52"/>
                  <a:gd name="T39" fmla="*/ 27 h 31"/>
                  <a:gd name="T40" fmla="*/ 1 w 52"/>
                  <a:gd name="T41" fmla="*/ 27 h 31"/>
                  <a:gd name="T42" fmla="*/ 1 w 52"/>
                  <a:gd name="T43" fmla="*/ 28 h 31"/>
                  <a:gd name="T44" fmla="*/ 0 w 52"/>
                  <a:gd name="T45" fmla="*/ 28 h 31"/>
                  <a:gd name="T46" fmla="*/ 0 w 52"/>
                  <a:gd name="T47" fmla="*/ 27 h 31"/>
                  <a:gd name="T48" fmla="*/ 0 w 52"/>
                  <a:gd name="T49" fmla="*/ 27 h 31"/>
                  <a:gd name="T50" fmla="*/ 0 w 52"/>
                  <a:gd name="T51" fmla="*/ 26 h 31"/>
                  <a:gd name="T52" fmla="*/ 0 w 52"/>
                  <a:gd name="T53" fmla="*/ 26 h 31"/>
                  <a:gd name="T54" fmla="*/ 44 w 52"/>
                  <a:gd name="T55" fmla="*/ 1 h 31"/>
                  <a:gd name="T56" fmla="*/ 45 w 52"/>
                  <a:gd name="T57" fmla="*/ 0 h 31"/>
                  <a:gd name="T58" fmla="*/ 45 w 52"/>
                  <a:gd name="T59" fmla="*/ 0 h 31"/>
                  <a:gd name="T60" fmla="*/ 47 w 52"/>
                  <a:gd name="T61" fmla="*/ 1 h 31"/>
                  <a:gd name="T62" fmla="*/ 47 w 52"/>
                  <a:gd name="T63" fmla="*/ 1 h 31"/>
                  <a:gd name="T64" fmla="*/ 51 w 52"/>
                  <a:gd name="T65" fmla="*/ 3 h 31"/>
                  <a:gd name="T66" fmla="*/ 52 w 52"/>
                  <a:gd name="T67" fmla="*/ 4 h 31"/>
                  <a:gd name="T68" fmla="*/ 52 w 52"/>
                  <a:gd name="T69" fmla="*/ 4 h 31"/>
                  <a:gd name="T70" fmla="*/ 51 w 52"/>
                  <a:gd name="T71" fmla="*/ 5 h 31"/>
                  <a:gd name="T72" fmla="*/ 51 w 52"/>
                  <a:gd name="T73" fmla="*/ 5 h 31"/>
                  <a:gd name="T74" fmla="*/ 7 w 52"/>
                  <a:gd name="T75" fmla="*/ 31 h 31"/>
                  <a:gd name="T76" fmla="*/ 6 w 52"/>
                  <a:gd name="T77" fmla="*/ 31 h 31"/>
                  <a:gd name="T78" fmla="*/ 6 w 52"/>
                  <a:gd name="T79" fmla="*/ 31 h 31"/>
                  <a:gd name="T80" fmla="*/ 4 w 52"/>
                  <a:gd name="T8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31">
                    <a:moveTo>
                      <a:pt x="4" y="31"/>
                    </a:moveTo>
                    <a:cubicBezTo>
                      <a:pt x="0" y="28"/>
                      <a:pt x="0" y="28"/>
                      <a:pt x="0" y="28"/>
                    </a:cubicBezTo>
                    <a:cubicBezTo>
                      <a:pt x="1" y="28"/>
                      <a:pt x="1" y="28"/>
                      <a:pt x="1" y="28"/>
                    </a:cubicBezTo>
                    <a:cubicBezTo>
                      <a:pt x="1" y="27"/>
                      <a:pt x="1" y="27"/>
                      <a:pt x="1" y="27"/>
                    </a:cubicBezTo>
                    <a:cubicBezTo>
                      <a:pt x="5" y="29"/>
                      <a:pt x="5" y="29"/>
                      <a:pt x="5" y="29"/>
                    </a:cubicBezTo>
                    <a:cubicBezTo>
                      <a:pt x="5" y="29"/>
                      <a:pt x="6" y="30"/>
                      <a:pt x="6" y="30"/>
                    </a:cubicBezTo>
                    <a:cubicBezTo>
                      <a:pt x="6" y="30"/>
                      <a:pt x="6" y="30"/>
                      <a:pt x="6" y="30"/>
                    </a:cubicBezTo>
                    <a:cubicBezTo>
                      <a:pt x="6" y="30"/>
                      <a:pt x="6" y="30"/>
                      <a:pt x="7" y="29"/>
                    </a:cubicBezTo>
                    <a:cubicBezTo>
                      <a:pt x="7" y="29"/>
                      <a:pt x="7" y="29"/>
                      <a:pt x="7" y="29"/>
                    </a:cubicBezTo>
                    <a:cubicBezTo>
                      <a:pt x="50" y="4"/>
                      <a:pt x="50" y="4"/>
                      <a:pt x="50" y="4"/>
                    </a:cubicBezTo>
                    <a:cubicBezTo>
                      <a:pt x="50" y="4"/>
                      <a:pt x="50" y="4"/>
                      <a:pt x="50" y="4"/>
                    </a:cubicBezTo>
                    <a:cubicBezTo>
                      <a:pt x="50" y="4"/>
                      <a:pt x="50" y="4"/>
                      <a:pt x="50" y="4"/>
                    </a:cubicBezTo>
                    <a:cubicBezTo>
                      <a:pt x="50" y="4"/>
                      <a:pt x="50" y="4"/>
                      <a:pt x="50" y="4"/>
                    </a:cubicBezTo>
                    <a:cubicBezTo>
                      <a:pt x="46" y="2"/>
                      <a:pt x="46" y="2"/>
                      <a:pt x="46" y="2"/>
                    </a:cubicBezTo>
                    <a:cubicBezTo>
                      <a:pt x="46" y="2"/>
                      <a:pt x="46" y="2"/>
                      <a:pt x="45" y="2"/>
                    </a:cubicBezTo>
                    <a:cubicBezTo>
                      <a:pt x="45" y="2"/>
                      <a:pt x="45" y="2"/>
                      <a:pt x="45" y="2"/>
                    </a:cubicBezTo>
                    <a:cubicBezTo>
                      <a:pt x="45" y="2"/>
                      <a:pt x="45" y="2"/>
                      <a:pt x="45" y="2"/>
                    </a:cubicBezTo>
                    <a:cubicBezTo>
                      <a:pt x="45" y="2"/>
                      <a:pt x="45" y="2"/>
                      <a:pt x="45" y="2"/>
                    </a:cubicBezTo>
                    <a:cubicBezTo>
                      <a:pt x="1" y="27"/>
                      <a:pt x="1" y="27"/>
                      <a:pt x="1" y="27"/>
                    </a:cubicBezTo>
                    <a:cubicBezTo>
                      <a:pt x="1" y="27"/>
                      <a:pt x="1" y="27"/>
                      <a:pt x="1" y="27"/>
                    </a:cubicBezTo>
                    <a:cubicBezTo>
                      <a:pt x="1" y="27"/>
                      <a:pt x="1" y="27"/>
                      <a:pt x="1" y="27"/>
                    </a:cubicBezTo>
                    <a:cubicBezTo>
                      <a:pt x="1" y="28"/>
                      <a:pt x="1" y="28"/>
                      <a:pt x="1" y="28"/>
                    </a:cubicBezTo>
                    <a:cubicBezTo>
                      <a:pt x="0" y="28"/>
                      <a:pt x="0" y="28"/>
                      <a:pt x="0" y="28"/>
                    </a:cubicBezTo>
                    <a:cubicBezTo>
                      <a:pt x="0" y="28"/>
                      <a:pt x="0" y="28"/>
                      <a:pt x="0" y="27"/>
                    </a:cubicBezTo>
                    <a:cubicBezTo>
                      <a:pt x="0" y="27"/>
                      <a:pt x="0" y="27"/>
                      <a:pt x="0" y="27"/>
                    </a:cubicBezTo>
                    <a:cubicBezTo>
                      <a:pt x="0" y="27"/>
                      <a:pt x="0" y="26"/>
                      <a:pt x="0" y="26"/>
                    </a:cubicBezTo>
                    <a:cubicBezTo>
                      <a:pt x="0" y="26"/>
                      <a:pt x="0" y="26"/>
                      <a:pt x="0" y="26"/>
                    </a:cubicBezTo>
                    <a:cubicBezTo>
                      <a:pt x="44" y="1"/>
                      <a:pt x="44" y="1"/>
                      <a:pt x="44" y="1"/>
                    </a:cubicBezTo>
                    <a:cubicBezTo>
                      <a:pt x="44" y="0"/>
                      <a:pt x="45" y="0"/>
                      <a:pt x="45" y="0"/>
                    </a:cubicBezTo>
                    <a:cubicBezTo>
                      <a:pt x="45" y="0"/>
                      <a:pt x="45" y="0"/>
                      <a:pt x="45" y="0"/>
                    </a:cubicBezTo>
                    <a:cubicBezTo>
                      <a:pt x="46" y="0"/>
                      <a:pt x="46" y="0"/>
                      <a:pt x="47" y="1"/>
                    </a:cubicBezTo>
                    <a:cubicBezTo>
                      <a:pt x="47" y="1"/>
                      <a:pt x="47" y="1"/>
                      <a:pt x="47" y="1"/>
                    </a:cubicBezTo>
                    <a:cubicBezTo>
                      <a:pt x="51" y="3"/>
                      <a:pt x="51" y="3"/>
                      <a:pt x="51" y="3"/>
                    </a:cubicBezTo>
                    <a:cubicBezTo>
                      <a:pt x="51" y="3"/>
                      <a:pt x="52" y="4"/>
                      <a:pt x="52" y="4"/>
                    </a:cubicBezTo>
                    <a:cubicBezTo>
                      <a:pt x="52" y="4"/>
                      <a:pt x="52" y="4"/>
                      <a:pt x="52" y="4"/>
                    </a:cubicBezTo>
                    <a:cubicBezTo>
                      <a:pt x="52" y="5"/>
                      <a:pt x="51" y="5"/>
                      <a:pt x="51" y="5"/>
                    </a:cubicBezTo>
                    <a:cubicBezTo>
                      <a:pt x="51" y="5"/>
                      <a:pt x="51" y="5"/>
                      <a:pt x="51" y="5"/>
                    </a:cubicBezTo>
                    <a:cubicBezTo>
                      <a:pt x="7" y="31"/>
                      <a:pt x="7" y="31"/>
                      <a:pt x="7" y="31"/>
                    </a:cubicBezTo>
                    <a:cubicBezTo>
                      <a:pt x="7" y="31"/>
                      <a:pt x="6" y="31"/>
                      <a:pt x="6" y="31"/>
                    </a:cubicBezTo>
                    <a:cubicBezTo>
                      <a:pt x="6" y="31"/>
                      <a:pt x="6" y="31"/>
                      <a:pt x="6" y="31"/>
                    </a:cubicBezTo>
                    <a:cubicBezTo>
                      <a:pt x="5" y="31"/>
                      <a:pt x="5" y="31"/>
                      <a:pt x="4" y="3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09" name="Freeform 1321">
                <a:extLst>
                  <a:ext uri="{FF2B5EF4-FFF2-40B4-BE49-F238E27FC236}">
                    <a16:creationId xmlns:a16="http://schemas.microsoft.com/office/drawing/2014/main" id="{740FC731-92FC-41AF-BF81-F8DEEA5C3ADA}"/>
                  </a:ext>
                </a:extLst>
              </p:cNvPr>
              <p:cNvSpPr>
                <a:spLocks/>
              </p:cNvSpPr>
              <p:nvPr/>
            </p:nvSpPr>
            <p:spPr bwMode="auto">
              <a:xfrm>
                <a:off x="2211" y="975"/>
                <a:ext cx="25" cy="15"/>
              </a:xfrm>
              <a:custGeom>
                <a:avLst/>
                <a:gdLst>
                  <a:gd name="T0" fmla="*/ 0 w 18"/>
                  <a:gd name="T1" fmla="*/ 8 h 11"/>
                  <a:gd name="T2" fmla="*/ 0 w 18"/>
                  <a:gd name="T3" fmla="*/ 7 h 11"/>
                  <a:gd name="T4" fmla="*/ 12 w 18"/>
                  <a:gd name="T5" fmla="*/ 0 h 11"/>
                  <a:gd name="T6" fmla="*/ 14 w 18"/>
                  <a:gd name="T7" fmla="*/ 0 h 11"/>
                  <a:gd name="T8" fmla="*/ 18 w 18"/>
                  <a:gd name="T9" fmla="*/ 3 h 11"/>
                  <a:gd name="T10" fmla="*/ 18 w 18"/>
                  <a:gd name="T11" fmla="*/ 4 h 11"/>
                  <a:gd name="T12" fmla="*/ 6 w 18"/>
                  <a:gd name="T13" fmla="*/ 10 h 11"/>
                  <a:gd name="T14" fmla="*/ 4 w 18"/>
                  <a:gd name="T15" fmla="*/ 10 h 11"/>
                  <a:gd name="T16" fmla="*/ 0 w 18"/>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0" y="8"/>
                    </a:moveTo>
                    <a:cubicBezTo>
                      <a:pt x="0" y="8"/>
                      <a:pt x="0" y="7"/>
                      <a:pt x="0" y="7"/>
                    </a:cubicBezTo>
                    <a:cubicBezTo>
                      <a:pt x="12" y="0"/>
                      <a:pt x="12" y="0"/>
                      <a:pt x="12" y="0"/>
                    </a:cubicBezTo>
                    <a:cubicBezTo>
                      <a:pt x="12" y="0"/>
                      <a:pt x="13" y="0"/>
                      <a:pt x="14" y="0"/>
                    </a:cubicBezTo>
                    <a:cubicBezTo>
                      <a:pt x="18" y="3"/>
                      <a:pt x="18" y="3"/>
                      <a:pt x="18" y="3"/>
                    </a:cubicBezTo>
                    <a:cubicBezTo>
                      <a:pt x="18" y="3"/>
                      <a:pt x="18" y="3"/>
                      <a:pt x="18" y="4"/>
                    </a:cubicBezTo>
                    <a:cubicBezTo>
                      <a:pt x="6" y="10"/>
                      <a:pt x="6" y="10"/>
                      <a:pt x="6" y="10"/>
                    </a:cubicBezTo>
                    <a:cubicBezTo>
                      <a:pt x="6" y="11"/>
                      <a:pt x="5" y="11"/>
                      <a:pt x="4" y="10"/>
                    </a:cubicBezTo>
                    <a:lnTo>
                      <a:pt x="0"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0" name="Freeform 1322">
                <a:extLst>
                  <a:ext uri="{FF2B5EF4-FFF2-40B4-BE49-F238E27FC236}">
                    <a16:creationId xmlns:a16="http://schemas.microsoft.com/office/drawing/2014/main" id="{7D48A35F-D361-4C12-98A2-105C8C9EC112}"/>
                  </a:ext>
                </a:extLst>
              </p:cNvPr>
              <p:cNvSpPr>
                <a:spLocks/>
              </p:cNvSpPr>
              <p:nvPr/>
            </p:nvSpPr>
            <p:spPr bwMode="auto">
              <a:xfrm>
                <a:off x="2209" y="973"/>
                <a:ext cx="29" cy="17"/>
              </a:xfrm>
              <a:custGeom>
                <a:avLst/>
                <a:gdLst>
                  <a:gd name="T0" fmla="*/ 5 w 20"/>
                  <a:gd name="T1" fmla="*/ 12 h 12"/>
                  <a:gd name="T2" fmla="*/ 1 w 20"/>
                  <a:gd name="T3" fmla="*/ 10 h 12"/>
                  <a:gd name="T4" fmla="*/ 1 w 20"/>
                  <a:gd name="T5" fmla="*/ 9 h 12"/>
                  <a:gd name="T6" fmla="*/ 2 w 20"/>
                  <a:gd name="T7" fmla="*/ 8 h 12"/>
                  <a:gd name="T8" fmla="*/ 6 w 20"/>
                  <a:gd name="T9" fmla="*/ 11 h 12"/>
                  <a:gd name="T10" fmla="*/ 6 w 20"/>
                  <a:gd name="T11" fmla="*/ 11 h 12"/>
                  <a:gd name="T12" fmla="*/ 6 w 20"/>
                  <a:gd name="T13" fmla="*/ 11 h 12"/>
                  <a:gd name="T14" fmla="*/ 7 w 20"/>
                  <a:gd name="T15" fmla="*/ 11 h 12"/>
                  <a:gd name="T16" fmla="*/ 7 w 20"/>
                  <a:gd name="T17" fmla="*/ 11 h 12"/>
                  <a:gd name="T18" fmla="*/ 18 w 20"/>
                  <a:gd name="T19" fmla="*/ 4 h 12"/>
                  <a:gd name="T20" fmla="*/ 18 w 20"/>
                  <a:gd name="T21" fmla="*/ 4 h 12"/>
                  <a:gd name="T22" fmla="*/ 18 w 20"/>
                  <a:gd name="T23" fmla="*/ 4 h 12"/>
                  <a:gd name="T24" fmla="*/ 15 w 20"/>
                  <a:gd name="T25" fmla="*/ 2 h 12"/>
                  <a:gd name="T26" fmla="*/ 14 w 20"/>
                  <a:gd name="T27" fmla="*/ 2 h 12"/>
                  <a:gd name="T28" fmla="*/ 14 w 20"/>
                  <a:gd name="T29" fmla="*/ 2 h 12"/>
                  <a:gd name="T30" fmla="*/ 13 w 20"/>
                  <a:gd name="T31" fmla="*/ 2 h 12"/>
                  <a:gd name="T32" fmla="*/ 13 w 20"/>
                  <a:gd name="T33" fmla="*/ 2 h 12"/>
                  <a:gd name="T34" fmla="*/ 2 w 20"/>
                  <a:gd name="T35" fmla="*/ 8 h 12"/>
                  <a:gd name="T36" fmla="*/ 2 w 20"/>
                  <a:gd name="T37" fmla="*/ 8 h 12"/>
                  <a:gd name="T38" fmla="*/ 1 w 20"/>
                  <a:gd name="T39" fmla="*/ 9 h 12"/>
                  <a:gd name="T40" fmla="*/ 1 w 20"/>
                  <a:gd name="T41" fmla="*/ 10 h 12"/>
                  <a:gd name="T42" fmla="*/ 0 w 20"/>
                  <a:gd name="T43" fmla="*/ 8 h 12"/>
                  <a:gd name="T44" fmla="*/ 0 w 20"/>
                  <a:gd name="T45" fmla="*/ 8 h 12"/>
                  <a:gd name="T46" fmla="*/ 1 w 20"/>
                  <a:gd name="T47" fmla="*/ 7 h 12"/>
                  <a:gd name="T48" fmla="*/ 1 w 20"/>
                  <a:gd name="T49" fmla="*/ 7 h 12"/>
                  <a:gd name="T50" fmla="*/ 12 w 20"/>
                  <a:gd name="T51" fmla="*/ 1 h 12"/>
                  <a:gd name="T52" fmla="*/ 14 w 20"/>
                  <a:gd name="T53" fmla="*/ 0 h 12"/>
                  <a:gd name="T54" fmla="*/ 14 w 20"/>
                  <a:gd name="T55" fmla="*/ 0 h 12"/>
                  <a:gd name="T56" fmla="*/ 15 w 20"/>
                  <a:gd name="T57" fmla="*/ 1 h 12"/>
                  <a:gd name="T58" fmla="*/ 15 w 20"/>
                  <a:gd name="T59" fmla="*/ 1 h 12"/>
                  <a:gd name="T60" fmla="*/ 19 w 20"/>
                  <a:gd name="T61" fmla="*/ 3 h 12"/>
                  <a:gd name="T62" fmla="*/ 20 w 20"/>
                  <a:gd name="T63" fmla="*/ 4 h 12"/>
                  <a:gd name="T64" fmla="*/ 20 w 20"/>
                  <a:gd name="T65" fmla="*/ 4 h 12"/>
                  <a:gd name="T66" fmla="*/ 19 w 20"/>
                  <a:gd name="T67" fmla="*/ 5 h 12"/>
                  <a:gd name="T68" fmla="*/ 19 w 20"/>
                  <a:gd name="T69" fmla="*/ 5 h 12"/>
                  <a:gd name="T70" fmla="*/ 8 w 20"/>
                  <a:gd name="T71" fmla="*/ 12 h 12"/>
                  <a:gd name="T72" fmla="*/ 6 w 20"/>
                  <a:gd name="T73" fmla="*/ 12 h 12"/>
                  <a:gd name="T74" fmla="*/ 6 w 20"/>
                  <a:gd name="T75" fmla="*/ 12 h 12"/>
                  <a:gd name="T76" fmla="*/ 5 w 20"/>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2">
                    <a:moveTo>
                      <a:pt x="5" y="12"/>
                    </a:moveTo>
                    <a:cubicBezTo>
                      <a:pt x="1" y="10"/>
                      <a:pt x="1" y="10"/>
                      <a:pt x="1" y="10"/>
                    </a:cubicBezTo>
                    <a:cubicBezTo>
                      <a:pt x="1" y="9"/>
                      <a:pt x="1" y="9"/>
                      <a:pt x="1" y="9"/>
                    </a:cubicBezTo>
                    <a:cubicBezTo>
                      <a:pt x="2" y="8"/>
                      <a:pt x="2" y="8"/>
                      <a:pt x="2" y="8"/>
                    </a:cubicBezTo>
                    <a:cubicBezTo>
                      <a:pt x="6" y="11"/>
                      <a:pt x="6" y="11"/>
                      <a:pt x="6" y="11"/>
                    </a:cubicBezTo>
                    <a:cubicBezTo>
                      <a:pt x="6" y="11"/>
                      <a:pt x="6" y="11"/>
                      <a:pt x="6" y="11"/>
                    </a:cubicBezTo>
                    <a:cubicBezTo>
                      <a:pt x="6" y="11"/>
                      <a:pt x="6" y="11"/>
                      <a:pt x="6" y="11"/>
                    </a:cubicBezTo>
                    <a:cubicBezTo>
                      <a:pt x="7" y="11"/>
                      <a:pt x="7" y="11"/>
                      <a:pt x="7" y="11"/>
                    </a:cubicBezTo>
                    <a:cubicBezTo>
                      <a:pt x="7" y="11"/>
                      <a:pt x="7" y="11"/>
                      <a:pt x="7" y="11"/>
                    </a:cubicBezTo>
                    <a:cubicBezTo>
                      <a:pt x="18" y="4"/>
                      <a:pt x="18" y="4"/>
                      <a:pt x="18" y="4"/>
                    </a:cubicBezTo>
                    <a:cubicBezTo>
                      <a:pt x="18" y="4"/>
                      <a:pt x="18" y="4"/>
                      <a:pt x="18" y="4"/>
                    </a:cubicBezTo>
                    <a:cubicBezTo>
                      <a:pt x="18" y="4"/>
                      <a:pt x="18" y="4"/>
                      <a:pt x="18" y="4"/>
                    </a:cubicBezTo>
                    <a:cubicBezTo>
                      <a:pt x="15" y="2"/>
                      <a:pt x="15" y="2"/>
                      <a:pt x="15" y="2"/>
                    </a:cubicBezTo>
                    <a:cubicBezTo>
                      <a:pt x="14" y="2"/>
                      <a:pt x="14" y="2"/>
                      <a:pt x="14" y="2"/>
                    </a:cubicBezTo>
                    <a:cubicBezTo>
                      <a:pt x="14" y="2"/>
                      <a:pt x="14" y="2"/>
                      <a:pt x="14" y="2"/>
                    </a:cubicBezTo>
                    <a:cubicBezTo>
                      <a:pt x="13" y="2"/>
                      <a:pt x="13" y="2"/>
                      <a:pt x="13" y="2"/>
                    </a:cubicBezTo>
                    <a:cubicBezTo>
                      <a:pt x="13" y="2"/>
                      <a:pt x="13" y="2"/>
                      <a:pt x="13" y="2"/>
                    </a:cubicBezTo>
                    <a:cubicBezTo>
                      <a:pt x="2" y="8"/>
                      <a:pt x="2" y="8"/>
                      <a:pt x="2" y="8"/>
                    </a:cubicBezTo>
                    <a:cubicBezTo>
                      <a:pt x="2" y="8"/>
                      <a:pt x="2" y="8"/>
                      <a:pt x="2" y="8"/>
                    </a:cubicBezTo>
                    <a:cubicBezTo>
                      <a:pt x="1" y="9"/>
                      <a:pt x="1" y="9"/>
                      <a:pt x="1" y="9"/>
                    </a:cubicBezTo>
                    <a:cubicBezTo>
                      <a:pt x="1" y="10"/>
                      <a:pt x="1" y="10"/>
                      <a:pt x="1" y="10"/>
                    </a:cubicBezTo>
                    <a:cubicBezTo>
                      <a:pt x="0" y="9"/>
                      <a:pt x="0" y="9"/>
                      <a:pt x="0" y="8"/>
                    </a:cubicBezTo>
                    <a:cubicBezTo>
                      <a:pt x="0" y="8"/>
                      <a:pt x="0" y="8"/>
                      <a:pt x="0" y="8"/>
                    </a:cubicBezTo>
                    <a:cubicBezTo>
                      <a:pt x="0" y="8"/>
                      <a:pt x="0" y="7"/>
                      <a:pt x="1" y="7"/>
                    </a:cubicBezTo>
                    <a:cubicBezTo>
                      <a:pt x="1" y="7"/>
                      <a:pt x="1" y="7"/>
                      <a:pt x="1" y="7"/>
                    </a:cubicBezTo>
                    <a:cubicBezTo>
                      <a:pt x="12" y="1"/>
                      <a:pt x="12" y="1"/>
                      <a:pt x="12" y="1"/>
                    </a:cubicBezTo>
                    <a:cubicBezTo>
                      <a:pt x="13" y="0"/>
                      <a:pt x="13" y="0"/>
                      <a:pt x="14" y="0"/>
                    </a:cubicBezTo>
                    <a:cubicBezTo>
                      <a:pt x="14" y="0"/>
                      <a:pt x="14" y="0"/>
                      <a:pt x="14" y="0"/>
                    </a:cubicBezTo>
                    <a:cubicBezTo>
                      <a:pt x="14" y="0"/>
                      <a:pt x="15" y="0"/>
                      <a:pt x="15" y="1"/>
                    </a:cubicBezTo>
                    <a:cubicBezTo>
                      <a:pt x="15" y="1"/>
                      <a:pt x="15" y="1"/>
                      <a:pt x="15" y="1"/>
                    </a:cubicBezTo>
                    <a:cubicBezTo>
                      <a:pt x="19" y="3"/>
                      <a:pt x="19" y="3"/>
                      <a:pt x="19" y="3"/>
                    </a:cubicBezTo>
                    <a:cubicBezTo>
                      <a:pt x="19" y="3"/>
                      <a:pt x="20" y="4"/>
                      <a:pt x="20" y="4"/>
                    </a:cubicBezTo>
                    <a:cubicBezTo>
                      <a:pt x="20" y="4"/>
                      <a:pt x="20" y="4"/>
                      <a:pt x="20" y="4"/>
                    </a:cubicBezTo>
                    <a:cubicBezTo>
                      <a:pt x="20" y="5"/>
                      <a:pt x="19" y="5"/>
                      <a:pt x="19" y="5"/>
                    </a:cubicBezTo>
                    <a:cubicBezTo>
                      <a:pt x="19" y="5"/>
                      <a:pt x="19" y="5"/>
                      <a:pt x="19" y="5"/>
                    </a:cubicBezTo>
                    <a:cubicBezTo>
                      <a:pt x="8" y="12"/>
                      <a:pt x="8" y="12"/>
                      <a:pt x="8" y="12"/>
                    </a:cubicBezTo>
                    <a:cubicBezTo>
                      <a:pt x="7" y="12"/>
                      <a:pt x="7" y="12"/>
                      <a:pt x="6" y="12"/>
                    </a:cubicBezTo>
                    <a:cubicBezTo>
                      <a:pt x="6" y="12"/>
                      <a:pt x="6" y="12"/>
                      <a:pt x="6" y="12"/>
                    </a:cubicBezTo>
                    <a:cubicBezTo>
                      <a:pt x="6" y="12"/>
                      <a:pt x="5"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1" name="Freeform 1323">
                <a:extLst>
                  <a:ext uri="{FF2B5EF4-FFF2-40B4-BE49-F238E27FC236}">
                    <a16:creationId xmlns:a16="http://schemas.microsoft.com/office/drawing/2014/main" id="{A5CF3D80-E2EE-4716-B945-6CE4A6AF947A}"/>
                  </a:ext>
                </a:extLst>
              </p:cNvPr>
              <p:cNvSpPr>
                <a:spLocks/>
              </p:cNvSpPr>
              <p:nvPr/>
            </p:nvSpPr>
            <p:spPr bwMode="auto">
              <a:xfrm>
                <a:off x="2226" y="982"/>
                <a:ext cx="25" cy="14"/>
              </a:xfrm>
              <a:custGeom>
                <a:avLst/>
                <a:gdLst>
                  <a:gd name="T0" fmla="*/ 1 w 17"/>
                  <a:gd name="T1" fmla="*/ 7 h 10"/>
                  <a:gd name="T2" fmla="*/ 1 w 17"/>
                  <a:gd name="T3" fmla="*/ 6 h 10"/>
                  <a:gd name="T4" fmla="*/ 10 w 17"/>
                  <a:gd name="T5" fmla="*/ 1 h 10"/>
                  <a:gd name="T6" fmla="*/ 12 w 17"/>
                  <a:gd name="T7" fmla="*/ 1 h 10"/>
                  <a:gd name="T8" fmla="*/ 16 w 17"/>
                  <a:gd name="T9" fmla="*/ 3 h 10"/>
                  <a:gd name="T10" fmla="*/ 16 w 17"/>
                  <a:gd name="T11" fmla="*/ 4 h 10"/>
                  <a:gd name="T12" fmla="*/ 8 w 17"/>
                  <a:gd name="T13" fmla="*/ 9 h 10"/>
                  <a:gd name="T14" fmla="*/ 5 w 17"/>
                  <a:gd name="T15" fmla="*/ 9 h 10"/>
                  <a:gd name="T16" fmla="*/ 1 w 17"/>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 y="7"/>
                    </a:moveTo>
                    <a:cubicBezTo>
                      <a:pt x="0" y="7"/>
                      <a:pt x="0" y="6"/>
                      <a:pt x="1" y="6"/>
                    </a:cubicBezTo>
                    <a:cubicBezTo>
                      <a:pt x="10" y="1"/>
                      <a:pt x="10" y="1"/>
                      <a:pt x="10" y="1"/>
                    </a:cubicBezTo>
                    <a:cubicBezTo>
                      <a:pt x="10" y="0"/>
                      <a:pt x="11" y="0"/>
                      <a:pt x="12" y="1"/>
                    </a:cubicBezTo>
                    <a:cubicBezTo>
                      <a:pt x="16" y="3"/>
                      <a:pt x="16" y="3"/>
                      <a:pt x="16" y="3"/>
                    </a:cubicBezTo>
                    <a:cubicBezTo>
                      <a:pt x="17" y="3"/>
                      <a:pt x="17" y="4"/>
                      <a:pt x="16" y="4"/>
                    </a:cubicBezTo>
                    <a:cubicBezTo>
                      <a:pt x="8" y="9"/>
                      <a:pt x="8" y="9"/>
                      <a:pt x="8" y="9"/>
                    </a:cubicBezTo>
                    <a:cubicBezTo>
                      <a:pt x="7" y="10"/>
                      <a:pt x="6" y="10"/>
                      <a:pt x="5" y="9"/>
                    </a:cubicBezTo>
                    <a:lnTo>
                      <a:pt x="1" y="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2" name="Freeform 1324">
                <a:extLst>
                  <a:ext uri="{FF2B5EF4-FFF2-40B4-BE49-F238E27FC236}">
                    <a16:creationId xmlns:a16="http://schemas.microsoft.com/office/drawing/2014/main" id="{52A98E11-E1BF-479D-BA37-E6E7124EA24E}"/>
                  </a:ext>
                </a:extLst>
              </p:cNvPr>
              <p:cNvSpPr>
                <a:spLocks/>
              </p:cNvSpPr>
              <p:nvPr/>
            </p:nvSpPr>
            <p:spPr bwMode="auto">
              <a:xfrm>
                <a:off x="2226" y="982"/>
                <a:ext cx="26" cy="14"/>
              </a:xfrm>
              <a:custGeom>
                <a:avLst/>
                <a:gdLst>
                  <a:gd name="T0" fmla="*/ 5 w 18"/>
                  <a:gd name="T1" fmla="*/ 10 h 10"/>
                  <a:gd name="T2" fmla="*/ 1 w 18"/>
                  <a:gd name="T3" fmla="*/ 8 h 10"/>
                  <a:gd name="T4" fmla="*/ 1 w 18"/>
                  <a:gd name="T5" fmla="*/ 7 h 10"/>
                  <a:gd name="T6" fmla="*/ 1 w 18"/>
                  <a:gd name="T7" fmla="*/ 6 h 10"/>
                  <a:gd name="T8" fmla="*/ 6 w 18"/>
                  <a:gd name="T9" fmla="*/ 9 h 10"/>
                  <a:gd name="T10" fmla="*/ 7 w 18"/>
                  <a:gd name="T11" fmla="*/ 9 h 10"/>
                  <a:gd name="T12" fmla="*/ 7 w 18"/>
                  <a:gd name="T13" fmla="*/ 9 h 10"/>
                  <a:gd name="T14" fmla="*/ 7 w 18"/>
                  <a:gd name="T15" fmla="*/ 9 h 10"/>
                  <a:gd name="T16" fmla="*/ 7 w 18"/>
                  <a:gd name="T17" fmla="*/ 9 h 10"/>
                  <a:gd name="T18" fmla="*/ 16 w 18"/>
                  <a:gd name="T19" fmla="*/ 4 h 10"/>
                  <a:gd name="T20" fmla="*/ 16 w 18"/>
                  <a:gd name="T21" fmla="*/ 4 h 10"/>
                  <a:gd name="T22" fmla="*/ 16 w 18"/>
                  <a:gd name="T23" fmla="*/ 4 h 10"/>
                  <a:gd name="T24" fmla="*/ 12 w 18"/>
                  <a:gd name="T25" fmla="*/ 1 h 10"/>
                  <a:gd name="T26" fmla="*/ 11 w 18"/>
                  <a:gd name="T27" fmla="*/ 1 h 10"/>
                  <a:gd name="T28" fmla="*/ 11 w 18"/>
                  <a:gd name="T29" fmla="*/ 1 h 10"/>
                  <a:gd name="T30" fmla="*/ 10 w 18"/>
                  <a:gd name="T31" fmla="*/ 1 h 10"/>
                  <a:gd name="T32" fmla="*/ 10 w 18"/>
                  <a:gd name="T33" fmla="*/ 1 h 10"/>
                  <a:gd name="T34" fmla="*/ 1 w 18"/>
                  <a:gd name="T35" fmla="*/ 6 h 10"/>
                  <a:gd name="T36" fmla="*/ 1 w 18"/>
                  <a:gd name="T37" fmla="*/ 6 h 10"/>
                  <a:gd name="T38" fmla="*/ 1 w 18"/>
                  <a:gd name="T39" fmla="*/ 7 h 10"/>
                  <a:gd name="T40" fmla="*/ 1 w 18"/>
                  <a:gd name="T41" fmla="*/ 8 h 10"/>
                  <a:gd name="T42" fmla="*/ 0 w 18"/>
                  <a:gd name="T43" fmla="*/ 6 h 10"/>
                  <a:gd name="T44" fmla="*/ 0 w 18"/>
                  <a:gd name="T45" fmla="*/ 6 h 10"/>
                  <a:gd name="T46" fmla="*/ 1 w 18"/>
                  <a:gd name="T47" fmla="*/ 5 h 10"/>
                  <a:gd name="T48" fmla="*/ 1 w 18"/>
                  <a:gd name="T49" fmla="*/ 5 h 10"/>
                  <a:gd name="T50" fmla="*/ 9 w 18"/>
                  <a:gd name="T51" fmla="*/ 0 h 10"/>
                  <a:gd name="T52" fmla="*/ 11 w 18"/>
                  <a:gd name="T53" fmla="*/ 0 h 10"/>
                  <a:gd name="T54" fmla="*/ 11 w 18"/>
                  <a:gd name="T55" fmla="*/ 0 h 10"/>
                  <a:gd name="T56" fmla="*/ 12 w 18"/>
                  <a:gd name="T57" fmla="*/ 0 h 10"/>
                  <a:gd name="T58" fmla="*/ 12 w 18"/>
                  <a:gd name="T59" fmla="*/ 0 h 10"/>
                  <a:gd name="T60" fmla="*/ 17 w 18"/>
                  <a:gd name="T61" fmla="*/ 2 h 10"/>
                  <a:gd name="T62" fmla="*/ 18 w 18"/>
                  <a:gd name="T63" fmla="*/ 4 h 10"/>
                  <a:gd name="T64" fmla="*/ 18 w 18"/>
                  <a:gd name="T65" fmla="*/ 4 h 10"/>
                  <a:gd name="T66" fmla="*/ 17 w 18"/>
                  <a:gd name="T67" fmla="*/ 5 h 10"/>
                  <a:gd name="T68" fmla="*/ 17 w 18"/>
                  <a:gd name="T69" fmla="*/ 5 h 10"/>
                  <a:gd name="T70" fmla="*/ 8 w 18"/>
                  <a:gd name="T71" fmla="*/ 10 h 10"/>
                  <a:gd name="T72" fmla="*/ 7 w 18"/>
                  <a:gd name="T73" fmla="*/ 10 h 10"/>
                  <a:gd name="T74" fmla="*/ 7 w 18"/>
                  <a:gd name="T75" fmla="*/ 10 h 10"/>
                  <a:gd name="T76" fmla="*/ 5 w 18"/>
                  <a:gd name="T7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0">
                    <a:moveTo>
                      <a:pt x="5" y="10"/>
                    </a:moveTo>
                    <a:cubicBezTo>
                      <a:pt x="1" y="8"/>
                      <a:pt x="1" y="8"/>
                      <a:pt x="1" y="8"/>
                    </a:cubicBezTo>
                    <a:cubicBezTo>
                      <a:pt x="1" y="7"/>
                      <a:pt x="1" y="7"/>
                      <a:pt x="1" y="7"/>
                    </a:cubicBezTo>
                    <a:cubicBezTo>
                      <a:pt x="1" y="6"/>
                      <a:pt x="1" y="6"/>
                      <a:pt x="1" y="6"/>
                    </a:cubicBezTo>
                    <a:cubicBezTo>
                      <a:pt x="6" y="9"/>
                      <a:pt x="6" y="9"/>
                      <a:pt x="6" y="9"/>
                    </a:cubicBezTo>
                    <a:cubicBezTo>
                      <a:pt x="6" y="9"/>
                      <a:pt x="6" y="9"/>
                      <a:pt x="7" y="9"/>
                    </a:cubicBezTo>
                    <a:cubicBezTo>
                      <a:pt x="7" y="9"/>
                      <a:pt x="7" y="9"/>
                      <a:pt x="7" y="9"/>
                    </a:cubicBezTo>
                    <a:cubicBezTo>
                      <a:pt x="7" y="9"/>
                      <a:pt x="7" y="9"/>
                      <a:pt x="7" y="9"/>
                    </a:cubicBezTo>
                    <a:cubicBezTo>
                      <a:pt x="7" y="9"/>
                      <a:pt x="7" y="9"/>
                      <a:pt x="7" y="9"/>
                    </a:cubicBezTo>
                    <a:cubicBezTo>
                      <a:pt x="16" y="4"/>
                      <a:pt x="16" y="4"/>
                      <a:pt x="16" y="4"/>
                    </a:cubicBezTo>
                    <a:cubicBezTo>
                      <a:pt x="16" y="4"/>
                      <a:pt x="16" y="4"/>
                      <a:pt x="16" y="4"/>
                    </a:cubicBezTo>
                    <a:cubicBezTo>
                      <a:pt x="16" y="4"/>
                      <a:pt x="16" y="4"/>
                      <a:pt x="16" y="4"/>
                    </a:cubicBezTo>
                    <a:cubicBezTo>
                      <a:pt x="12" y="1"/>
                      <a:pt x="12" y="1"/>
                      <a:pt x="12" y="1"/>
                    </a:cubicBezTo>
                    <a:cubicBezTo>
                      <a:pt x="11" y="1"/>
                      <a:pt x="11" y="1"/>
                      <a:pt x="11" y="1"/>
                    </a:cubicBezTo>
                    <a:cubicBezTo>
                      <a:pt x="11" y="1"/>
                      <a:pt x="11" y="1"/>
                      <a:pt x="11" y="1"/>
                    </a:cubicBezTo>
                    <a:cubicBezTo>
                      <a:pt x="11" y="1"/>
                      <a:pt x="10" y="1"/>
                      <a:pt x="10" y="1"/>
                    </a:cubicBezTo>
                    <a:cubicBezTo>
                      <a:pt x="10" y="1"/>
                      <a:pt x="10" y="1"/>
                      <a:pt x="10" y="1"/>
                    </a:cubicBezTo>
                    <a:cubicBezTo>
                      <a:pt x="1" y="6"/>
                      <a:pt x="1" y="6"/>
                      <a:pt x="1" y="6"/>
                    </a:cubicBezTo>
                    <a:cubicBezTo>
                      <a:pt x="1" y="6"/>
                      <a:pt x="1" y="6"/>
                      <a:pt x="1" y="6"/>
                    </a:cubicBezTo>
                    <a:cubicBezTo>
                      <a:pt x="1" y="7"/>
                      <a:pt x="1" y="7"/>
                      <a:pt x="1" y="7"/>
                    </a:cubicBezTo>
                    <a:cubicBezTo>
                      <a:pt x="1" y="8"/>
                      <a:pt x="1" y="8"/>
                      <a:pt x="1" y="8"/>
                    </a:cubicBezTo>
                    <a:cubicBezTo>
                      <a:pt x="0" y="7"/>
                      <a:pt x="0" y="7"/>
                      <a:pt x="0" y="6"/>
                    </a:cubicBezTo>
                    <a:cubicBezTo>
                      <a:pt x="0" y="6"/>
                      <a:pt x="0" y="6"/>
                      <a:pt x="0" y="6"/>
                    </a:cubicBezTo>
                    <a:cubicBezTo>
                      <a:pt x="0" y="6"/>
                      <a:pt x="0" y="5"/>
                      <a:pt x="1" y="5"/>
                    </a:cubicBezTo>
                    <a:cubicBezTo>
                      <a:pt x="1" y="5"/>
                      <a:pt x="1" y="5"/>
                      <a:pt x="1" y="5"/>
                    </a:cubicBezTo>
                    <a:cubicBezTo>
                      <a:pt x="9" y="0"/>
                      <a:pt x="9" y="0"/>
                      <a:pt x="9" y="0"/>
                    </a:cubicBezTo>
                    <a:cubicBezTo>
                      <a:pt x="10" y="0"/>
                      <a:pt x="10" y="0"/>
                      <a:pt x="11" y="0"/>
                    </a:cubicBezTo>
                    <a:cubicBezTo>
                      <a:pt x="11" y="0"/>
                      <a:pt x="11" y="0"/>
                      <a:pt x="11" y="0"/>
                    </a:cubicBezTo>
                    <a:cubicBezTo>
                      <a:pt x="11" y="0"/>
                      <a:pt x="12" y="0"/>
                      <a:pt x="12" y="0"/>
                    </a:cubicBezTo>
                    <a:cubicBezTo>
                      <a:pt x="12" y="0"/>
                      <a:pt x="12" y="0"/>
                      <a:pt x="12" y="0"/>
                    </a:cubicBezTo>
                    <a:cubicBezTo>
                      <a:pt x="17" y="2"/>
                      <a:pt x="17" y="2"/>
                      <a:pt x="17" y="2"/>
                    </a:cubicBezTo>
                    <a:cubicBezTo>
                      <a:pt x="17" y="3"/>
                      <a:pt x="18" y="3"/>
                      <a:pt x="18" y="4"/>
                    </a:cubicBezTo>
                    <a:cubicBezTo>
                      <a:pt x="18" y="4"/>
                      <a:pt x="18" y="4"/>
                      <a:pt x="18" y="4"/>
                    </a:cubicBezTo>
                    <a:cubicBezTo>
                      <a:pt x="18" y="4"/>
                      <a:pt x="17" y="5"/>
                      <a:pt x="17" y="5"/>
                    </a:cubicBezTo>
                    <a:cubicBezTo>
                      <a:pt x="17" y="5"/>
                      <a:pt x="17" y="5"/>
                      <a:pt x="17" y="5"/>
                    </a:cubicBezTo>
                    <a:cubicBezTo>
                      <a:pt x="8" y="10"/>
                      <a:pt x="8" y="10"/>
                      <a:pt x="8" y="10"/>
                    </a:cubicBezTo>
                    <a:cubicBezTo>
                      <a:pt x="8" y="10"/>
                      <a:pt x="7" y="10"/>
                      <a:pt x="7" y="10"/>
                    </a:cubicBezTo>
                    <a:cubicBezTo>
                      <a:pt x="7" y="10"/>
                      <a:pt x="7" y="10"/>
                      <a:pt x="7" y="10"/>
                    </a:cubicBezTo>
                    <a:cubicBezTo>
                      <a:pt x="6" y="10"/>
                      <a:pt x="6" y="10"/>
                      <a:pt x="5"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3" name="Freeform 1325">
                <a:extLst>
                  <a:ext uri="{FF2B5EF4-FFF2-40B4-BE49-F238E27FC236}">
                    <a16:creationId xmlns:a16="http://schemas.microsoft.com/office/drawing/2014/main" id="{9DED5452-7029-4065-857E-4339B734628F}"/>
                  </a:ext>
                </a:extLst>
              </p:cNvPr>
              <p:cNvSpPr>
                <a:spLocks/>
              </p:cNvSpPr>
              <p:nvPr/>
            </p:nvSpPr>
            <p:spPr bwMode="auto">
              <a:xfrm>
                <a:off x="2129" y="1072"/>
                <a:ext cx="18" cy="12"/>
              </a:xfrm>
              <a:custGeom>
                <a:avLst/>
                <a:gdLst>
                  <a:gd name="T0" fmla="*/ 0 w 13"/>
                  <a:gd name="T1" fmla="*/ 5 h 8"/>
                  <a:gd name="T2" fmla="*/ 0 w 13"/>
                  <a:gd name="T3" fmla="*/ 4 h 8"/>
                  <a:gd name="T4" fmla="*/ 6 w 13"/>
                  <a:gd name="T5" fmla="*/ 0 h 8"/>
                  <a:gd name="T6" fmla="*/ 9 w 13"/>
                  <a:gd name="T7" fmla="*/ 0 h 8"/>
                  <a:gd name="T8" fmla="*/ 12 w 13"/>
                  <a:gd name="T9" fmla="*/ 3 h 8"/>
                  <a:gd name="T10" fmla="*/ 12 w 13"/>
                  <a:gd name="T11" fmla="*/ 4 h 8"/>
                  <a:gd name="T12" fmla="*/ 6 w 13"/>
                  <a:gd name="T13" fmla="*/ 7 h 8"/>
                  <a:gd name="T14" fmla="*/ 4 w 13"/>
                  <a:gd name="T15" fmla="*/ 7 h 8"/>
                  <a:gd name="T16" fmla="*/ 0 w 13"/>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0" y="5"/>
                    </a:moveTo>
                    <a:cubicBezTo>
                      <a:pt x="0" y="5"/>
                      <a:pt x="0" y="4"/>
                      <a:pt x="0" y="4"/>
                    </a:cubicBezTo>
                    <a:cubicBezTo>
                      <a:pt x="6" y="0"/>
                      <a:pt x="6" y="0"/>
                      <a:pt x="6" y="0"/>
                    </a:cubicBezTo>
                    <a:cubicBezTo>
                      <a:pt x="7" y="0"/>
                      <a:pt x="8" y="0"/>
                      <a:pt x="9" y="0"/>
                    </a:cubicBezTo>
                    <a:cubicBezTo>
                      <a:pt x="12" y="3"/>
                      <a:pt x="12" y="3"/>
                      <a:pt x="12" y="3"/>
                    </a:cubicBezTo>
                    <a:cubicBezTo>
                      <a:pt x="13" y="3"/>
                      <a:pt x="13" y="4"/>
                      <a:pt x="12" y="4"/>
                    </a:cubicBezTo>
                    <a:cubicBezTo>
                      <a:pt x="6" y="7"/>
                      <a:pt x="6" y="7"/>
                      <a:pt x="6" y="7"/>
                    </a:cubicBezTo>
                    <a:cubicBezTo>
                      <a:pt x="6" y="8"/>
                      <a:pt x="5" y="8"/>
                      <a:pt x="4" y="7"/>
                    </a:cubicBezTo>
                    <a:lnTo>
                      <a:pt x="0"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4" name="Freeform 1326">
                <a:extLst>
                  <a:ext uri="{FF2B5EF4-FFF2-40B4-BE49-F238E27FC236}">
                    <a16:creationId xmlns:a16="http://schemas.microsoft.com/office/drawing/2014/main" id="{C38EC75D-6F1B-409C-B402-3760732FEABC}"/>
                  </a:ext>
                </a:extLst>
              </p:cNvPr>
              <p:cNvSpPr>
                <a:spLocks/>
              </p:cNvSpPr>
              <p:nvPr/>
            </p:nvSpPr>
            <p:spPr bwMode="auto">
              <a:xfrm>
                <a:off x="2127" y="1071"/>
                <a:ext cx="22" cy="13"/>
              </a:xfrm>
              <a:custGeom>
                <a:avLst/>
                <a:gdLst>
                  <a:gd name="T0" fmla="*/ 5 w 15"/>
                  <a:gd name="T1" fmla="*/ 9 h 9"/>
                  <a:gd name="T2" fmla="*/ 1 w 15"/>
                  <a:gd name="T3" fmla="*/ 7 h 9"/>
                  <a:gd name="T4" fmla="*/ 1 w 15"/>
                  <a:gd name="T5" fmla="*/ 6 h 9"/>
                  <a:gd name="T6" fmla="*/ 2 w 15"/>
                  <a:gd name="T7" fmla="*/ 5 h 9"/>
                  <a:gd name="T8" fmla="*/ 6 w 15"/>
                  <a:gd name="T9" fmla="*/ 8 h 9"/>
                  <a:gd name="T10" fmla="*/ 6 w 15"/>
                  <a:gd name="T11" fmla="*/ 8 h 9"/>
                  <a:gd name="T12" fmla="*/ 6 w 15"/>
                  <a:gd name="T13" fmla="*/ 8 h 9"/>
                  <a:gd name="T14" fmla="*/ 7 w 15"/>
                  <a:gd name="T15" fmla="*/ 8 h 9"/>
                  <a:gd name="T16" fmla="*/ 7 w 15"/>
                  <a:gd name="T17" fmla="*/ 8 h 9"/>
                  <a:gd name="T18" fmla="*/ 13 w 15"/>
                  <a:gd name="T19" fmla="*/ 4 h 9"/>
                  <a:gd name="T20" fmla="*/ 13 w 15"/>
                  <a:gd name="T21" fmla="*/ 4 h 9"/>
                  <a:gd name="T22" fmla="*/ 13 w 15"/>
                  <a:gd name="T23" fmla="*/ 4 h 9"/>
                  <a:gd name="T24" fmla="*/ 13 w 15"/>
                  <a:gd name="T25" fmla="*/ 4 h 9"/>
                  <a:gd name="T26" fmla="*/ 9 w 15"/>
                  <a:gd name="T27" fmla="*/ 2 h 9"/>
                  <a:gd name="T28" fmla="*/ 8 w 15"/>
                  <a:gd name="T29" fmla="*/ 2 h 9"/>
                  <a:gd name="T30" fmla="*/ 8 w 15"/>
                  <a:gd name="T31" fmla="*/ 2 h 9"/>
                  <a:gd name="T32" fmla="*/ 8 w 15"/>
                  <a:gd name="T33" fmla="*/ 2 h 9"/>
                  <a:gd name="T34" fmla="*/ 8 w 15"/>
                  <a:gd name="T35" fmla="*/ 2 h 9"/>
                  <a:gd name="T36" fmla="*/ 2 w 15"/>
                  <a:gd name="T37" fmla="*/ 5 h 9"/>
                  <a:gd name="T38" fmla="*/ 2 w 15"/>
                  <a:gd name="T39" fmla="*/ 5 h 9"/>
                  <a:gd name="T40" fmla="*/ 1 w 15"/>
                  <a:gd name="T41" fmla="*/ 6 h 9"/>
                  <a:gd name="T42" fmla="*/ 1 w 15"/>
                  <a:gd name="T43" fmla="*/ 7 h 9"/>
                  <a:gd name="T44" fmla="*/ 0 w 15"/>
                  <a:gd name="T45" fmla="*/ 5 h 9"/>
                  <a:gd name="T46" fmla="*/ 0 w 15"/>
                  <a:gd name="T47" fmla="*/ 5 h 9"/>
                  <a:gd name="T48" fmla="*/ 1 w 15"/>
                  <a:gd name="T49" fmla="*/ 4 h 9"/>
                  <a:gd name="T50" fmla="*/ 1 w 15"/>
                  <a:gd name="T51" fmla="*/ 4 h 9"/>
                  <a:gd name="T52" fmla="*/ 7 w 15"/>
                  <a:gd name="T53" fmla="*/ 1 h 9"/>
                  <a:gd name="T54" fmla="*/ 8 w 15"/>
                  <a:gd name="T55" fmla="*/ 0 h 9"/>
                  <a:gd name="T56" fmla="*/ 8 w 15"/>
                  <a:gd name="T57" fmla="*/ 0 h 9"/>
                  <a:gd name="T58" fmla="*/ 10 w 15"/>
                  <a:gd name="T59" fmla="*/ 1 h 9"/>
                  <a:gd name="T60" fmla="*/ 10 w 15"/>
                  <a:gd name="T61" fmla="*/ 1 h 9"/>
                  <a:gd name="T62" fmla="*/ 14 w 15"/>
                  <a:gd name="T63" fmla="*/ 3 h 9"/>
                  <a:gd name="T64" fmla="*/ 15 w 15"/>
                  <a:gd name="T65" fmla="*/ 4 h 9"/>
                  <a:gd name="T66" fmla="*/ 15 w 15"/>
                  <a:gd name="T67" fmla="*/ 4 h 9"/>
                  <a:gd name="T68" fmla="*/ 14 w 15"/>
                  <a:gd name="T69" fmla="*/ 6 h 9"/>
                  <a:gd name="T70" fmla="*/ 14 w 15"/>
                  <a:gd name="T71" fmla="*/ 6 h 9"/>
                  <a:gd name="T72" fmla="*/ 8 w 15"/>
                  <a:gd name="T73" fmla="*/ 9 h 9"/>
                  <a:gd name="T74" fmla="*/ 6 w 15"/>
                  <a:gd name="T75" fmla="*/ 9 h 9"/>
                  <a:gd name="T76" fmla="*/ 6 w 15"/>
                  <a:gd name="T77" fmla="*/ 9 h 9"/>
                  <a:gd name="T78" fmla="*/ 5 w 15"/>
                  <a:gd name="T7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 h="9">
                    <a:moveTo>
                      <a:pt x="5" y="9"/>
                    </a:moveTo>
                    <a:cubicBezTo>
                      <a:pt x="1" y="7"/>
                      <a:pt x="1" y="7"/>
                      <a:pt x="1" y="7"/>
                    </a:cubicBezTo>
                    <a:cubicBezTo>
                      <a:pt x="1" y="6"/>
                      <a:pt x="1" y="6"/>
                      <a:pt x="1" y="6"/>
                    </a:cubicBezTo>
                    <a:cubicBezTo>
                      <a:pt x="2" y="5"/>
                      <a:pt x="2" y="5"/>
                      <a:pt x="2" y="5"/>
                    </a:cubicBezTo>
                    <a:cubicBezTo>
                      <a:pt x="6" y="8"/>
                      <a:pt x="6" y="8"/>
                      <a:pt x="6" y="8"/>
                    </a:cubicBezTo>
                    <a:cubicBezTo>
                      <a:pt x="6" y="8"/>
                      <a:pt x="6" y="8"/>
                      <a:pt x="6" y="8"/>
                    </a:cubicBezTo>
                    <a:cubicBezTo>
                      <a:pt x="6" y="8"/>
                      <a:pt x="6" y="8"/>
                      <a:pt x="6" y="8"/>
                    </a:cubicBezTo>
                    <a:cubicBezTo>
                      <a:pt x="7" y="8"/>
                      <a:pt x="7" y="8"/>
                      <a:pt x="7" y="8"/>
                    </a:cubicBezTo>
                    <a:cubicBezTo>
                      <a:pt x="7" y="8"/>
                      <a:pt x="7" y="8"/>
                      <a:pt x="7" y="8"/>
                    </a:cubicBezTo>
                    <a:cubicBezTo>
                      <a:pt x="13" y="4"/>
                      <a:pt x="13" y="4"/>
                      <a:pt x="13" y="4"/>
                    </a:cubicBezTo>
                    <a:cubicBezTo>
                      <a:pt x="13" y="4"/>
                      <a:pt x="13" y="4"/>
                      <a:pt x="13" y="4"/>
                    </a:cubicBezTo>
                    <a:cubicBezTo>
                      <a:pt x="13" y="4"/>
                      <a:pt x="13" y="4"/>
                      <a:pt x="13" y="4"/>
                    </a:cubicBezTo>
                    <a:cubicBezTo>
                      <a:pt x="13" y="4"/>
                      <a:pt x="13" y="4"/>
                      <a:pt x="13" y="4"/>
                    </a:cubicBezTo>
                    <a:cubicBezTo>
                      <a:pt x="9" y="2"/>
                      <a:pt x="9" y="2"/>
                      <a:pt x="9" y="2"/>
                    </a:cubicBezTo>
                    <a:cubicBezTo>
                      <a:pt x="9" y="2"/>
                      <a:pt x="9" y="2"/>
                      <a:pt x="8" y="2"/>
                    </a:cubicBezTo>
                    <a:cubicBezTo>
                      <a:pt x="8" y="2"/>
                      <a:pt x="8" y="2"/>
                      <a:pt x="8" y="2"/>
                    </a:cubicBezTo>
                    <a:cubicBezTo>
                      <a:pt x="8" y="2"/>
                      <a:pt x="8" y="2"/>
                      <a:pt x="8" y="2"/>
                    </a:cubicBezTo>
                    <a:cubicBezTo>
                      <a:pt x="8" y="2"/>
                      <a:pt x="8" y="2"/>
                      <a:pt x="8" y="2"/>
                    </a:cubicBezTo>
                    <a:cubicBezTo>
                      <a:pt x="2" y="5"/>
                      <a:pt x="2" y="5"/>
                      <a:pt x="2" y="5"/>
                    </a:cubicBezTo>
                    <a:cubicBezTo>
                      <a:pt x="2" y="5"/>
                      <a:pt x="2" y="5"/>
                      <a:pt x="2" y="5"/>
                    </a:cubicBezTo>
                    <a:cubicBezTo>
                      <a:pt x="1" y="6"/>
                      <a:pt x="1" y="6"/>
                      <a:pt x="1" y="6"/>
                    </a:cubicBezTo>
                    <a:cubicBezTo>
                      <a:pt x="1" y="7"/>
                      <a:pt x="1" y="7"/>
                      <a:pt x="1" y="7"/>
                    </a:cubicBezTo>
                    <a:cubicBezTo>
                      <a:pt x="1" y="6"/>
                      <a:pt x="0" y="6"/>
                      <a:pt x="0" y="5"/>
                    </a:cubicBezTo>
                    <a:cubicBezTo>
                      <a:pt x="0" y="5"/>
                      <a:pt x="0" y="5"/>
                      <a:pt x="0" y="5"/>
                    </a:cubicBezTo>
                    <a:cubicBezTo>
                      <a:pt x="0" y="5"/>
                      <a:pt x="1" y="4"/>
                      <a:pt x="1" y="4"/>
                    </a:cubicBezTo>
                    <a:cubicBezTo>
                      <a:pt x="1" y="4"/>
                      <a:pt x="1" y="4"/>
                      <a:pt x="1" y="4"/>
                    </a:cubicBezTo>
                    <a:cubicBezTo>
                      <a:pt x="7" y="1"/>
                      <a:pt x="7" y="1"/>
                      <a:pt x="7" y="1"/>
                    </a:cubicBezTo>
                    <a:cubicBezTo>
                      <a:pt x="7" y="0"/>
                      <a:pt x="8" y="0"/>
                      <a:pt x="8" y="0"/>
                    </a:cubicBezTo>
                    <a:cubicBezTo>
                      <a:pt x="8" y="0"/>
                      <a:pt x="8" y="0"/>
                      <a:pt x="8" y="0"/>
                    </a:cubicBezTo>
                    <a:cubicBezTo>
                      <a:pt x="9" y="0"/>
                      <a:pt x="9" y="0"/>
                      <a:pt x="10" y="1"/>
                    </a:cubicBezTo>
                    <a:cubicBezTo>
                      <a:pt x="10" y="1"/>
                      <a:pt x="10" y="1"/>
                      <a:pt x="10" y="1"/>
                    </a:cubicBezTo>
                    <a:cubicBezTo>
                      <a:pt x="14" y="3"/>
                      <a:pt x="14" y="3"/>
                      <a:pt x="14" y="3"/>
                    </a:cubicBezTo>
                    <a:cubicBezTo>
                      <a:pt x="14" y="3"/>
                      <a:pt x="15" y="4"/>
                      <a:pt x="15" y="4"/>
                    </a:cubicBezTo>
                    <a:cubicBezTo>
                      <a:pt x="15" y="4"/>
                      <a:pt x="15" y="4"/>
                      <a:pt x="15" y="4"/>
                    </a:cubicBezTo>
                    <a:cubicBezTo>
                      <a:pt x="15" y="5"/>
                      <a:pt x="14" y="5"/>
                      <a:pt x="14" y="6"/>
                    </a:cubicBezTo>
                    <a:cubicBezTo>
                      <a:pt x="14" y="6"/>
                      <a:pt x="14" y="6"/>
                      <a:pt x="14" y="6"/>
                    </a:cubicBezTo>
                    <a:cubicBezTo>
                      <a:pt x="8" y="9"/>
                      <a:pt x="8" y="9"/>
                      <a:pt x="8" y="9"/>
                    </a:cubicBezTo>
                    <a:cubicBezTo>
                      <a:pt x="7" y="9"/>
                      <a:pt x="7" y="9"/>
                      <a:pt x="6" y="9"/>
                    </a:cubicBezTo>
                    <a:cubicBezTo>
                      <a:pt x="6" y="9"/>
                      <a:pt x="6" y="9"/>
                      <a:pt x="6" y="9"/>
                    </a:cubicBezTo>
                    <a:cubicBezTo>
                      <a:pt x="6" y="9"/>
                      <a:pt x="5" y="9"/>
                      <a:pt x="5"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5" name="Freeform 1327">
                <a:extLst>
                  <a:ext uri="{FF2B5EF4-FFF2-40B4-BE49-F238E27FC236}">
                    <a16:creationId xmlns:a16="http://schemas.microsoft.com/office/drawing/2014/main" id="{29909C99-E77E-48B9-A3D9-98B055351671}"/>
                  </a:ext>
                </a:extLst>
              </p:cNvPr>
              <p:cNvSpPr>
                <a:spLocks/>
              </p:cNvSpPr>
              <p:nvPr/>
            </p:nvSpPr>
            <p:spPr bwMode="auto">
              <a:xfrm>
                <a:off x="2245" y="1007"/>
                <a:ext cx="15" cy="9"/>
              </a:xfrm>
              <a:custGeom>
                <a:avLst/>
                <a:gdLst>
                  <a:gd name="T0" fmla="*/ 11 w 11"/>
                  <a:gd name="T1" fmla="*/ 2 h 6"/>
                  <a:gd name="T2" fmla="*/ 11 w 11"/>
                  <a:gd name="T3" fmla="*/ 4 h 6"/>
                  <a:gd name="T4" fmla="*/ 7 w 11"/>
                  <a:gd name="T5" fmla="*/ 6 h 6"/>
                  <a:gd name="T6" fmla="*/ 5 w 11"/>
                  <a:gd name="T7" fmla="*/ 6 h 6"/>
                  <a:gd name="T8" fmla="*/ 1 w 11"/>
                  <a:gd name="T9" fmla="*/ 3 h 6"/>
                  <a:gd name="T10" fmla="*/ 1 w 11"/>
                  <a:gd name="T11" fmla="*/ 2 h 6"/>
                  <a:gd name="T12" fmla="*/ 5 w 11"/>
                  <a:gd name="T13" fmla="*/ 0 h 6"/>
                  <a:gd name="T14" fmla="*/ 7 w 11"/>
                  <a:gd name="T15" fmla="*/ 0 h 6"/>
                  <a:gd name="T16" fmla="*/ 11 w 11"/>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1" y="2"/>
                    </a:moveTo>
                    <a:cubicBezTo>
                      <a:pt x="11" y="3"/>
                      <a:pt x="11" y="3"/>
                      <a:pt x="11" y="4"/>
                    </a:cubicBezTo>
                    <a:cubicBezTo>
                      <a:pt x="7" y="6"/>
                      <a:pt x="7" y="6"/>
                      <a:pt x="7" y="6"/>
                    </a:cubicBezTo>
                    <a:cubicBezTo>
                      <a:pt x="7" y="6"/>
                      <a:pt x="6" y="6"/>
                      <a:pt x="5" y="6"/>
                    </a:cubicBezTo>
                    <a:cubicBezTo>
                      <a:pt x="1" y="3"/>
                      <a:pt x="1" y="3"/>
                      <a:pt x="1" y="3"/>
                    </a:cubicBezTo>
                    <a:cubicBezTo>
                      <a:pt x="0" y="3"/>
                      <a:pt x="0" y="2"/>
                      <a:pt x="1" y="2"/>
                    </a:cubicBezTo>
                    <a:cubicBezTo>
                      <a:pt x="5" y="0"/>
                      <a:pt x="5" y="0"/>
                      <a:pt x="5" y="0"/>
                    </a:cubicBezTo>
                    <a:cubicBezTo>
                      <a:pt x="5" y="0"/>
                      <a:pt x="6" y="0"/>
                      <a:pt x="7" y="0"/>
                    </a:cubicBezTo>
                    <a:lnTo>
                      <a:pt x="1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6" name="Freeform 1328">
                <a:extLst>
                  <a:ext uri="{FF2B5EF4-FFF2-40B4-BE49-F238E27FC236}">
                    <a16:creationId xmlns:a16="http://schemas.microsoft.com/office/drawing/2014/main" id="{A838095B-A127-4C5C-A64D-B49DC4298FCB}"/>
                  </a:ext>
                </a:extLst>
              </p:cNvPr>
              <p:cNvSpPr>
                <a:spLocks noEditPoints="1"/>
              </p:cNvSpPr>
              <p:nvPr/>
            </p:nvSpPr>
            <p:spPr bwMode="auto">
              <a:xfrm>
                <a:off x="2245" y="1006"/>
                <a:ext cx="17" cy="11"/>
              </a:xfrm>
              <a:custGeom>
                <a:avLst/>
                <a:gdLst>
                  <a:gd name="T0" fmla="*/ 5 w 12"/>
                  <a:gd name="T1" fmla="*/ 7 h 8"/>
                  <a:gd name="T2" fmla="*/ 1 w 12"/>
                  <a:gd name="T3" fmla="*/ 5 h 8"/>
                  <a:gd name="T4" fmla="*/ 0 w 12"/>
                  <a:gd name="T5" fmla="*/ 4 h 8"/>
                  <a:gd name="T6" fmla="*/ 0 w 12"/>
                  <a:gd name="T7" fmla="*/ 4 h 8"/>
                  <a:gd name="T8" fmla="*/ 1 w 12"/>
                  <a:gd name="T9" fmla="*/ 2 h 8"/>
                  <a:gd name="T10" fmla="*/ 1 w 12"/>
                  <a:gd name="T11" fmla="*/ 2 h 8"/>
                  <a:gd name="T12" fmla="*/ 4 w 12"/>
                  <a:gd name="T13" fmla="*/ 0 h 8"/>
                  <a:gd name="T14" fmla="*/ 6 w 12"/>
                  <a:gd name="T15" fmla="*/ 0 h 8"/>
                  <a:gd name="T16" fmla="*/ 6 w 12"/>
                  <a:gd name="T17" fmla="*/ 0 h 8"/>
                  <a:gd name="T18" fmla="*/ 7 w 12"/>
                  <a:gd name="T19" fmla="*/ 0 h 8"/>
                  <a:gd name="T20" fmla="*/ 7 w 12"/>
                  <a:gd name="T21" fmla="*/ 0 h 8"/>
                  <a:gd name="T22" fmla="*/ 11 w 12"/>
                  <a:gd name="T23" fmla="*/ 3 h 8"/>
                  <a:gd name="T24" fmla="*/ 11 w 12"/>
                  <a:gd name="T25" fmla="*/ 3 h 8"/>
                  <a:gd name="T26" fmla="*/ 12 w 12"/>
                  <a:gd name="T27" fmla="*/ 4 h 8"/>
                  <a:gd name="T28" fmla="*/ 12 w 12"/>
                  <a:gd name="T29" fmla="*/ 4 h 8"/>
                  <a:gd name="T30" fmla="*/ 11 w 12"/>
                  <a:gd name="T31" fmla="*/ 5 h 8"/>
                  <a:gd name="T32" fmla="*/ 11 w 12"/>
                  <a:gd name="T33" fmla="*/ 5 h 8"/>
                  <a:gd name="T34" fmla="*/ 8 w 12"/>
                  <a:gd name="T35" fmla="*/ 7 h 8"/>
                  <a:gd name="T36" fmla="*/ 6 w 12"/>
                  <a:gd name="T37" fmla="*/ 8 h 8"/>
                  <a:gd name="T38" fmla="*/ 6 w 12"/>
                  <a:gd name="T39" fmla="*/ 8 h 8"/>
                  <a:gd name="T40" fmla="*/ 5 w 12"/>
                  <a:gd name="T41" fmla="*/ 7 h 8"/>
                  <a:gd name="T42" fmla="*/ 5 w 12"/>
                  <a:gd name="T43" fmla="*/ 6 h 8"/>
                  <a:gd name="T44" fmla="*/ 6 w 12"/>
                  <a:gd name="T45" fmla="*/ 6 h 8"/>
                  <a:gd name="T46" fmla="*/ 6 w 12"/>
                  <a:gd name="T47" fmla="*/ 6 h 8"/>
                  <a:gd name="T48" fmla="*/ 7 w 12"/>
                  <a:gd name="T49" fmla="*/ 6 h 8"/>
                  <a:gd name="T50" fmla="*/ 7 w 12"/>
                  <a:gd name="T51" fmla="*/ 6 h 8"/>
                  <a:gd name="T52" fmla="*/ 10 w 12"/>
                  <a:gd name="T53" fmla="*/ 4 h 8"/>
                  <a:gd name="T54" fmla="*/ 10 w 12"/>
                  <a:gd name="T55" fmla="*/ 4 h 8"/>
                  <a:gd name="T56" fmla="*/ 10 w 12"/>
                  <a:gd name="T57" fmla="*/ 4 h 8"/>
                  <a:gd name="T58" fmla="*/ 11 w 12"/>
                  <a:gd name="T59" fmla="*/ 3 h 8"/>
                  <a:gd name="T60" fmla="*/ 10 w 12"/>
                  <a:gd name="T61" fmla="*/ 4 h 8"/>
                  <a:gd name="T62" fmla="*/ 6 w 12"/>
                  <a:gd name="T63" fmla="*/ 2 h 8"/>
                  <a:gd name="T64" fmla="*/ 6 w 12"/>
                  <a:gd name="T65" fmla="*/ 1 h 8"/>
                  <a:gd name="T66" fmla="*/ 6 w 12"/>
                  <a:gd name="T67" fmla="*/ 1 h 8"/>
                  <a:gd name="T68" fmla="*/ 5 w 12"/>
                  <a:gd name="T69" fmla="*/ 2 h 8"/>
                  <a:gd name="T70" fmla="*/ 5 w 12"/>
                  <a:gd name="T71" fmla="*/ 2 h 8"/>
                  <a:gd name="T72" fmla="*/ 1 w 12"/>
                  <a:gd name="T73" fmla="*/ 4 h 8"/>
                  <a:gd name="T74" fmla="*/ 5 w 12"/>
                  <a:gd name="T7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0" y="5"/>
                      <a:pt x="0" y="4"/>
                      <a:pt x="0" y="4"/>
                    </a:cubicBezTo>
                    <a:cubicBezTo>
                      <a:pt x="0" y="4"/>
                      <a:pt x="0" y="4"/>
                      <a:pt x="0" y="4"/>
                    </a:cubicBezTo>
                    <a:cubicBezTo>
                      <a:pt x="0" y="3"/>
                      <a:pt x="0" y="3"/>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3"/>
                      <a:pt x="11" y="3"/>
                      <a:pt x="11" y="3"/>
                    </a:cubicBezTo>
                    <a:cubicBezTo>
                      <a:pt x="11" y="3"/>
                      <a:pt x="11" y="3"/>
                      <a:pt x="11" y="3"/>
                    </a:cubicBezTo>
                    <a:cubicBezTo>
                      <a:pt x="12" y="3"/>
                      <a:pt x="12" y="3"/>
                      <a:pt x="12" y="4"/>
                    </a:cubicBezTo>
                    <a:cubicBezTo>
                      <a:pt x="12" y="4"/>
                      <a:pt x="12" y="4"/>
                      <a:pt x="12" y="4"/>
                    </a:cubicBezTo>
                    <a:cubicBezTo>
                      <a:pt x="12" y="4"/>
                      <a:pt x="12" y="5"/>
                      <a:pt x="11" y="5"/>
                    </a:cubicBezTo>
                    <a:cubicBezTo>
                      <a:pt x="11" y="5"/>
                      <a:pt x="11" y="5"/>
                      <a:pt x="11" y="5"/>
                    </a:cubicBezTo>
                    <a:cubicBezTo>
                      <a:pt x="8" y="7"/>
                      <a:pt x="8" y="7"/>
                      <a:pt x="8" y="7"/>
                    </a:cubicBezTo>
                    <a:cubicBezTo>
                      <a:pt x="7" y="7"/>
                      <a:pt x="7" y="8"/>
                      <a:pt x="6" y="8"/>
                    </a:cubicBezTo>
                    <a:cubicBezTo>
                      <a:pt x="6" y="8"/>
                      <a:pt x="6" y="8"/>
                      <a:pt x="6" y="8"/>
                    </a:cubicBezTo>
                    <a:cubicBezTo>
                      <a:pt x="6" y="8"/>
                      <a:pt x="5" y="7"/>
                      <a:pt x="5" y="7"/>
                    </a:cubicBezTo>
                    <a:close/>
                    <a:moveTo>
                      <a:pt x="5" y="6"/>
                    </a:moveTo>
                    <a:cubicBezTo>
                      <a:pt x="5" y="6"/>
                      <a:pt x="6" y="6"/>
                      <a:pt x="6" y="6"/>
                    </a:cubicBezTo>
                    <a:cubicBezTo>
                      <a:pt x="6" y="6"/>
                      <a:pt x="6" y="6"/>
                      <a:pt x="6" y="6"/>
                    </a:cubicBezTo>
                    <a:cubicBezTo>
                      <a:pt x="6" y="6"/>
                      <a:pt x="7" y="6"/>
                      <a:pt x="7" y="6"/>
                    </a:cubicBezTo>
                    <a:cubicBezTo>
                      <a:pt x="7" y="6"/>
                      <a:pt x="7" y="6"/>
                      <a:pt x="7" y="6"/>
                    </a:cubicBezTo>
                    <a:cubicBezTo>
                      <a:pt x="10" y="4"/>
                      <a:pt x="10" y="4"/>
                      <a:pt x="10" y="4"/>
                    </a:cubicBezTo>
                    <a:cubicBezTo>
                      <a:pt x="10" y="4"/>
                      <a:pt x="10" y="4"/>
                      <a:pt x="10" y="4"/>
                    </a:cubicBezTo>
                    <a:cubicBezTo>
                      <a:pt x="10" y="4"/>
                      <a:pt x="10" y="4"/>
                      <a:pt x="10" y="4"/>
                    </a:cubicBezTo>
                    <a:cubicBezTo>
                      <a:pt x="11" y="3"/>
                      <a:pt x="11" y="3"/>
                      <a:pt x="11" y="3"/>
                    </a:cubicBezTo>
                    <a:cubicBezTo>
                      <a:pt x="10" y="4"/>
                      <a:pt x="10" y="4"/>
                      <a:pt x="10" y="4"/>
                    </a:cubicBezTo>
                    <a:cubicBezTo>
                      <a:pt x="6" y="2"/>
                      <a:pt x="6" y="2"/>
                      <a:pt x="6" y="2"/>
                    </a:cubicBezTo>
                    <a:cubicBezTo>
                      <a:pt x="6" y="1"/>
                      <a:pt x="6" y="1"/>
                      <a:pt x="6" y="1"/>
                    </a:cubicBezTo>
                    <a:cubicBezTo>
                      <a:pt x="6" y="1"/>
                      <a:pt x="6" y="1"/>
                      <a:pt x="6" y="1"/>
                    </a:cubicBezTo>
                    <a:cubicBezTo>
                      <a:pt x="5" y="1"/>
                      <a:pt x="5" y="1"/>
                      <a:pt x="5" y="2"/>
                    </a:cubicBezTo>
                    <a:cubicBezTo>
                      <a:pt x="5" y="2"/>
                      <a:pt x="5" y="2"/>
                      <a:pt x="5" y="2"/>
                    </a:cubicBezTo>
                    <a:cubicBezTo>
                      <a:pt x="1" y="4"/>
                      <a:pt x="1" y="4"/>
                      <a:pt x="1" y="4"/>
                    </a:cubicBezTo>
                    <a:cubicBezTo>
                      <a:pt x="5" y="6"/>
                      <a:pt x="5" y="6"/>
                      <a:pt x="5"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7" name="Freeform 1329">
                <a:extLst>
                  <a:ext uri="{FF2B5EF4-FFF2-40B4-BE49-F238E27FC236}">
                    <a16:creationId xmlns:a16="http://schemas.microsoft.com/office/drawing/2014/main" id="{9A9DB2C2-F307-43C6-8783-A9B18BCBE188}"/>
                  </a:ext>
                </a:extLst>
              </p:cNvPr>
              <p:cNvSpPr>
                <a:spLocks/>
              </p:cNvSpPr>
              <p:nvPr/>
            </p:nvSpPr>
            <p:spPr bwMode="auto">
              <a:xfrm>
                <a:off x="2234" y="1013"/>
                <a:ext cx="15" cy="10"/>
              </a:xfrm>
              <a:custGeom>
                <a:avLst/>
                <a:gdLst>
                  <a:gd name="T0" fmla="*/ 11 w 11"/>
                  <a:gd name="T1" fmla="*/ 3 h 7"/>
                  <a:gd name="T2" fmla="*/ 11 w 11"/>
                  <a:gd name="T3" fmla="*/ 4 h 7"/>
                  <a:gd name="T4" fmla="*/ 7 w 11"/>
                  <a:gd name="T5" fmla="*/ 6 h 7"/>
                  <a:gd name="T6" fmla="*/ 5 w 11"/>
                  <a:gd name="T7" fmla="*/ 6 h 7"/>
                  <a:gd name="T8" fmla="*/ 1 w 11"/>
                  <a:gd name="T9" fmla="*/ 4 h 7"/>
                  <a:gd name="T10" fmla="*/ 1 w 11"/>
                  <a:gd name="T11" fmla="*/ 3 h 7"/>
                  <a:gd name="T12" fmla="*/ 4 w 11"/>
                  <a:gd name="T13" fmla="*/ 1 h 7"/>
                  <a:gd name="T14" fmla="*/ 7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7" y="6"/>
                      <a:pt x="7" y="6"/>
                      <a:pt x="7" y="6"/>
                    </a:cubicBezTo>
                    <a:cubicBezTo>
                      <a:pt x="7" y="7"/>
                      <a:pt x="6" y="7"/>
                      <a:pt x="5" y="6"/>
                    </a:cubicBezTo>
                    <a:cubicBezTo>
                      <a:pt x="1" y="4"/>
                      <a:pt x="1" y="4"/>
                      <a:pt x="1" y="4"/>
                    </a:cubicBezTo>
                    <a:cubicBezTo>
                      <a:pt x="0" y="4"/>
                      <a:pt x="0" y="3"/>
                      <a:pt x="1" y="3"/>
                    </a:cubicBezTo>
                    <a:cubicBezTo>
                      <a:pt x="4" y="1"/>
                      <a:pt x="4" y="1"/>
                      <a:pt x="4" y="1"/>
                    </a:cubicBezTo>
                    <a:cubicBezTo>
                      <a:pt x="5" y="0"/>
                      <a:pt x="6" y="0"/>
                      <a:pt x="7" y="1"/>
                    </a:cubicBezTo>
                    <a:lnTo>
                      <a:pt x="11"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8" name="Freeform 1330">
                <a:extLst>
                  <a:ext uri="{FF2B5EF4-FFF2-40B4-BE49-F238E27FC236}">
                    <a16:creationId xmlns:a16="http://schemas.microsoft.com/office/drawing/2014/main" id="{4BC0AE51-8BEA-4FDE-B546-1D96CB53A7E7}"/>
                  </a:ext>
                </a:extLst>
              </p:cNvPr>
              <p:cNvSpPr>
                <a:spLocks noEditPoints="1"/>
              </p:cNvSpPr>
              <p:nvPr/>
            </p:nvSpPr>
            <p:spPr bwMode="auto">
              <a:xfrm>
                <a:off x="2234" y="1013"/>
                <a:ext cx="17" cy="10"/>
              </a:xfrm>
              <a:custGeom>
                <a:avLst/>
                <a:gdLst>
                  <a:gd name="T0" fmla="*/ 5 w 12"/>
                  <a:gd name="T1" fmla="*/ 7 h 7"/>
                  <a:gd name="T2" fmla="*/ 1 w 12"/>
                  <a:gd name="T3" fmla="*/ 5 h 7"/>
                  <a:gd name="T4" fmla="*/ 0 w 12"/>
                  <a:gd name="T5" fmla="*/ 3 h 7"/>
                  <a:gd name="T6" fmla="*/ 0 w 12"/>
                  <a:gd name="T7" fmla="*/ 3 h 7"/>
                  <a:gd name="T8" fmla="*/ 1 w 12"/>
                  <a:gd name="T9" fmla="*/ 2 h 7"/>
                  <a:gd name="T10" fmla="*/ 1 w 12"/>
                  <a:gd name="T11" fmla="*/ 2 h 7"/>
                  <a:gd name="T12" fmla="*/ 4 w 12"/>
                  <a:gd name="T13" fmla="*/ 0 h 7"/>
                  <a:gd name="T14" fmla="*/ 6 w 12"/>
                  <a:gd name="T15" fmla="*/ 0 h 7"/>
                  <a:gd name="T16" fmla="*/ 6 w 12"/>
                  <a:gd name="T17" fmla="*/ 0 h 7"/>
                  <a:gd name="T18" fmla="*/ 7 w 12"/>
                  <a:gd name="T19" fmla="*/ 0 h 7"/>
                  <a:gd name="T20" fmla="*/ 7 w 12"/>
                  <a:gd name="T21" fmla="*/ 0 h 7"/>
                  <a:gd name="T22" fmla="*/ 11 w 12"/>
                  <a:gd name="T23" fmla="*/ 2 h 7"/>
                  <a:gd name="T24" fmla="*/ 11 w 12"/>
                  <a:gd name="T25" fmla="*/ 3 h 7"/>
                  <a:gd name="T26" fmla="*/ 11 w 12"/>
                  <a:gd name="T27" fmla="*/ 2 h 7"/>
                  <a:gd name="T28" fmla="*/ 12 w 12"/>
                  <a:gd name="T29" fmla="*/ 4 h 7"/>
                  <a:gd name="T30" fmla="*/ 12 w 12"/>
                  <a:gd name="T31" fmla="*/ 4 h 7"/>
                  <a:gd name="T32" fmla="*/ 11 w 12"/>
                  <a:gd name="T33" fmla="*/ 5 h 7"/>
                  <a:gd name="T34" fmla="*/ 11 w 12"/>
                  <a:gd name="T35" fmla="*/ 5 h 7"/>
                  <a:gd name="T36" fmla="*/ 7 w 12"/>
                  <a:gd name="T37" fmla="*/ 7 h 7"/>
                  <a:gd name="T38" fmla="*/ 6 w 12"/>
                  <a:gd name="T39" fmla="*/ 7 h 7"/>
                  <a:gd name="T40" fmla="*/ 6 w 12"/>
                  <a:gd name="T41" fmla="*/ 7 h 7"/>
                  <a:gd name="T42" fmla="*/ 5 w 12"/>
                  <a:gd name="T43" fmla="*/ 7 h 7"/>
                  <a:gd name="T44" fmla="*/ 5 w 12"/>
                  <a:gd name="T45" fmla="*/ 6 h 7"/>
                  <a:gd name="T46" fmla="*/ 6 w 12"/>
                  <a:gd name="T47" fmla="*/ 6 h 7"/>
                  <a:gd name="T48" fmla="*/ 6 w 12"/>
                  <a:gd name="T49" fmla="*/ 6 h 7"/>
                  <a:gd name="T50" fmla="*/ 7 w 12"/>
                  <a:gd name="T51" fmla="*/ 6 h 7"/>
                  <a:gd name="T52" fmla="*/ 7 w 12"/>
                  <a:gd name="T53" fmla="*/ 6 h 7"/>
                  <a:gd name="T54" fmla="*/ 10 w 12"/>
                  <a:gd name="T55" fmla="*/ 4 h 7"/>
                  <a:gd name="T56" fmla="*/ 10 w 12"/>
                  <a:gd name="T57" fmla="*/ 4 h 7"/>
                  <a:gd name="T58" fmla="*/ 10 w 12"/>
                  <a:gd name="T59" fmla="*/ 4 h 7"/>
                  <a:gd name="T60" fmla="*/ 10 w 12"/>
                  <a:gd name="T61" fmla="*/ 3 h 7"/>
                  <a:gd name="T62" fmla="*/ 6 w 12"/>
                  <a:gd name="T63" fmla="*/ 1 h 7"/>
                  <a:gd name="T64" fmla="*/ 6 w 12"/>
                  <a:gd name="T65" fmla="*/ 1 h 7"/>
                  <a:gd name="T66" fmla="*/ 6 w 12"/>
                  <a:gd name="T67" fmla="*/ 1 h 7"/>
                  <a:gd name="T68" fmla="*/ 5 w 12"/>
                  <a:gd name="T69" fmla="*/ 1 h 7"/>
                  <a:gd name="T70" fmla="*/ 5 w 12"/>
                  <a:gd name="T71" fmla="*/ 1 h 7"/>
                  <a:gd name="T72" fmla="*/ 1 w 12"/>
                  <a:gd name="T73" fmla="*/ 3 h 7"/>
                  <a:gd name="T74" fmla="*/ 1 w 12"/>
                  <a:gd name="T75" fmla="*/ 3 h 7"/>
                  <a:gd name="T76" fmla="*/ 1 w 12"/>
                  <a:gd name="T77" fmla="*/ 3 h 7"/>
                  <a:gd name="T78" fmla="*/ 1 w 12"/>
                  <a:gd name="T79" fmla="*/ 3 h 7"/>
                  <a:gd name="T80" fmla="*/ 5 w 12"/>
                  <a:gd name="T8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7">
                    <a:moveTo>
                      <a:pt x="5" y="7"/>
                    </a:moveTo>
                    <a:cubicBezTo>
                      <a:pt x="1" y="5"/>
                      <a:pt x="1" y="5"/>
                      <a:pt x="1" y="5"/>
                    </a:cubicBezTo>
                    <a:cubicBezTo>
                      <a:pt x="0" y="4"/>
                      <a:pt x="0" y="4"/>
                      <a:pt x="0" y="3"/>
                    </a:cubicBezTo>
                    <a:cubicBezTo>
                      <a:pt x="0" y="3"/>
                      <a:pt x="0" y="3"/>
                      <a:pt x="0" y="3"/>
                    </a:cubicBezTo>
                    <a:cubicBezTo>
                      <a:pt x="0" y="3"/>
                      <a:pt x="0" y="2"/>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2"/>
                      <a:pt x="11" y="2"/>
                      <a:pt x="11" y="2"/>
                    </a:cubicBezTo>
                    <a:cubicBezTo>
                      <a:pt x="11" y="3"/>
                      <a:pt x="11" y="3"/>
                      <a:pt x="11" y="3"/>
                    </a:cubicBezTo>
                    <a:cubicBezTo>
                      <a:pt x="11" y="2"/>
                      <a:pt x="11" y="2"/>
                      <a:pt x="11" y="2"/>
                    </a:cubicBezTo>
                    <a:cubicBezTo>
                      <a:pt x="11" y="3"/>
                      <a:pt x="12" y="3"/>
                      <a:pt x="12" y="4"/>
                    </a:cubicBezTo>
                    <a:cubicBezTo>
                      <a:pt x="12" y="4"/>
                      <a:pt x="12" y="4"/>
                      <a:pt x="12" y="4"/>
                    </a:cubicBezTo>
                    <a:cubicBezTo>
                      <a:pt x="12" y="4"/>
                      <a:pt x="11" y="5"/>
                      <a:pt x="11" y="5"/>
                    </a:cubicBezTo>
                    <a:cubicBezTo>
                      <a:pt x="11" y="5"/>
                      <a:pt x="11" y="5"/>
                      <a:pt x="11" y="5"/>
                    </a:cubicBezTo>
                    <a:cubicBezTo>
                      <a:pt x="7" y="7"/>
                      <a:pt x="7" y="7"/>
                      <a:pt x="7" y="7"/>
                    </a:cubicBezTo>
                    <a:cubicBezTo>
                      <a:pt x="7" y="7"/>
                      <a:pt x="7" y="7"/>
                      <a:pt x="6" y="7"/>
                    </a:cubicBezTo>
                    <a:cubicBezTo>
                      <a:pt x="6" y="7"/>
                      <a:pt x="6" y="7"/>
                      <a:pt x="6" y="7"/>
                    </a:cubicBezTo>
                    <a:cubicBezTo>
                      <a:pt x="5" y="7"/>
                      <a:pt x="5" y="7"/>
                      <a:pt x="5" y="7"/>
                    </a:cubicBezTo>
                    <a:close/>
                    <a:moveTo>
                      <a:pt x="5" y="6"/>
                    </a:moveTo>
                    <a:cubicBezTo>
                      <a:pt x="5" y="6"/>
                      <a:pt x="6" y="6"/>
                      <a:pt x="6" y="6"/>
                    </a:cubicBezTo>
                    <a:cubicBezTo>
                      <a:pt x="6" y="6"/>
                      <a:pt x="6" y="6"/>
                      <a:pt x="6" y="6"/>
                    </a:cubicBezTo>
                    <a:cubicBezTo>
                      <a:pt x="6" y="6"/>
                      <a:pt x="7" y="6"/>
                      <a:pt x="7" y="6"/>
                    </a:cubicBezTo>
                    <a:cubicBezTo>
                      <a:pt x="7" y="6"/>
                      <a:pt x="7" y="6"/>
                      <a:pt x="7" y="6"/>
                    </a:cubicBezTo>
                    <a:cubicBezTo>
                      <a:pt x="10" y="4"/>
                      <a:pt x="10" y="4"/>
                      <a:pt x="10" y="4"/>
                    </a:cubicBezTo>
                    <a:cubicBezTo>
                      <a:pt x="10" y="4"/>
                      <a:pt x="10" y="4"/>
                      <a:pt x="10" y="4"/>
                    </a:cubicBezTo>
                    <a:cubicBezTo>
                      <a:pt x="10" y="4"/>
                      <a:pt x="10" y="4"/>
                      <a:pt x="10" y="4"/>
                    </a:cubicBezTo>
                    <a:cubicBezTo>
                      <a:pt x="10" y="3"/>
                      <a:pt x="10" y="3"/>
                      <a:pt x="10" y="3"/>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1" y="3"/>
                      <a:pt x="1" y="3"/>
                      <a:pt x="1" y="3"/>
                    </a:cubicBezTo>
                    <a:cubicBezTo>
                      <a:pt x="1" y="3"/>
                      <a:pt x="1" y="3"/>
                      <a:pt x="1" y="3"/>
                    </a:cubicBezTo>
                    <a:cubicBezTo>
                      <a:pt x="1" y="3"/>
                      <a:pt x="1" y="3"/>
                      <a:pt x="1" y="3"/>
                    </a:cubicBezTo>
                    <a:cubicBezTo>
                      <a:pt x="1" y="3"/>
                      <a:pt x="1" y="3"/>
                      <a:pt x="1" y="3"/>
                    </a:cubicBezTo>
                    <a:cubicBezTo>
                      <a:pt x="5" y="6"/>
                      <a:pt x="5" y="6"/>
                      <a:pt x="5"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19" name="Freeform 1331">
                <a:extLst>
                  <a:ext uri="{FF2B5EF4-FFF2-40B4-BE49-F238E27FC236}">
                    <a16:creationId xmlns:a16="http://schemas.microsoft.com/office/drawing/2014/main" id="{180551AE-E937-42B0-95DD-B07FFC1C32B5}"/>
                  </a:ext>
                </a:extLst>
              </p:cNvPr>
              <p:cNvSpPr>
                <a:spLocks/>
              </p:cNvSpPr>
              <p:nvPr/>
            </p:nvSpPr>
            <p:spPr bwMode="auto">
              <a:xfrm>
                <a:off x="2256" y="999"/>
                <a:ext cx="20" cy="10"/>
              </a:xfrm>
              <a:custGeom>
                <a:avLst/>
                <a:gdLst>
                  <a:gd name="T0" fmla="*/ 13 w 14"/>
                  <a:gd name="T1" fmla="*/ 2 h 7"/>
                  <a:gd name="T2" fmla="*/ 13 w 14"/>
                  <a:gd name="T3" fmla="*/ 3 h 7"/>
                  <a:gd name="T4" fmla="*/ 7 w 14"/>
                  <a:gd name="T5" fmla="*/ 7 h 7"/>
                  <a:gd name="T6" fmla="*/ 5 w 14"/>
                  <a:gd name="T7" fmla="*/ 7 h 7"/>
                  <a:gd name="T8" fmla="*/ 1 w 14"/>
                  <a:gd name="T9" fmla="*/ 5 h 7"/>
                  <a:gd name="T10" fmla="*/ 1 w 14"/>
                  <a:gd name="T11" fmla="*/ 3 h 7"/>
                  <a:gd name="T12" fmla="*/ 7 w 14"/>
                  <a:gd name="T13" fmla="*/ 0 h 7"/>
                  <a:gd name="T14" fmla="*/ 9 w 14"/>
                  <a:gd name="T15" fmla="*/ 0 h 7"/>
                  <a:gd name="T16" fmla="*/ 13 w 14"/>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
                    <a:moveTo>
                      <a:pt x="13" y="2"/>
                    </a:moveTo>
                    <a:cubicBezTo>
                      <a:pt x="14" y="3"/>
                      <a:pt x="14" y="3"/>
                      <a:pt x="13" y="3"/>
                    </a:cubicBezTo>
                    <a:cubicBezTo>
                      <a:pt x="7" y="7"/>
                      <a:pt x="7" y="7"/>
                      <a:pt x="7" y="7"/>
                    </a:cubicBezTo>
                    <a:cubicBezTo>
                      <a:pt x="6" y="7"/>
                      <a:pt x="5" y="7"/>
                      <a:pt x="5" y="7"/>
                    </a:cubicBezTo>
                    <a:cubicBezTo>
                      <a:pt x="1" y="5"/>
                      <a:pt x="1" y="5"/>
                      <a:pt x="1" y="5"/>
                    </a:cubicBezTo>
                    <a:cubicBezTo>
                      <a:pt x="0" y="4"/>
                      <a:pt x="0" y="4"/>
                      <a:pt x="1" y="3"/>
                    </a:cubicBezTo>
                    <a:cubicBezTo>
                      <a:pt x="7" y="0"/>
                      <a:pt x="7" y="0"/>
                      <a:pt x="7" y="0"/>
                    </a:cubicBezTo>
                    <a:cubicBezTo>
                      <a:pt x="7" y="0"/>
                      <a:pt x="8" y="0"/>
                      <a:pt x="9" y="0"/>
                    </a:cubicBezTo>
                    <a:lnTo>
                      <a:pt x="1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0" name="Freeform 1332">
                <a:extLst>
                  <a:ext uri="{FF2B5EF4-FFF2-40B4-BE49-F238E27FC236}">
                    <a16:creationId xmlns:a16="http://schemas.microsoft.com/office/drawing/2014/main" id="{547342E2-4525-445D-B8A5-3BA9F3B8868F}"/>
                  </a:ext>
                </a:extLst>
              </p:cNvPr>
              <p:cNvSpPr>
                <a:spLocks noEditPoints="1"/>
              </p:cNvSpPr>
              <p:nvPr/>
            </p:nvSpPr>
            <p:spPr bwMode="auto">
              <a:xfrm>
                <a:off x="2256" y="997"/>
                <a:ext cx="20" cy="13"/>
              </a:xfrm>
              <a:custGeom>
                <a:avLst/>
                <a:gdLst>
                  <a:gd name="T0" fmla="*/ 4 w 14"/>
                  <a:gd name="T1" fmla="*/ 9 h 9"/>
                  <a:gd name="T2" fmla="*/ 1 w 14"/>
                  <a:gd name="T3" fmla="*/ 6 h 9"/>
                  <a:gd name="T4" fmla="*/ 0 w 14"/>
                  <a:gd name="T5" fmla="*/ 5 h 9"/>
                  <a:gd name="T6" fmla="*/ 0 w 14"/>
                  <a:gd name="T7" fmla="*/ 5 h 9"/>
                  <a:gd name="T8" fmla="*/ 1 w 14"/>
                  <a:gd name="T9" fmla="*/ 4 h 9"/>
                  <a:gd name="T10" fmla="*/ 1 w 14"/>
                  <a:gd name="T11" fmla="*/ 4 h 9"/>
                  <a:gd name="T12" fmla="*/ 6 w 14"/>
                  <a:gd name="T13" fmla="*/ 0 h 9"/>
                  <a:gd name="T14" fmla="*/ 8 w 14"/>
                  <a:gd name="T15" fmla="*/ 0 h 9"/>
                  <a:gd name="T16" fmla="*/ 8 w 14"/>
                  <a:gd name="T17" fmla="*/ 0 h 9"/>
                  <a:gd name="T18" fmla="*/ 9 w 14"/>
                  <a:gd name="T19" fmla="*/ 0 h 9"/>
                  <a:gd name="T20" fmla="*/ 9 w 14"/>
                  <a:gd name="T21" fmla="*/ 0 h 9"/>
                  <a:gd name="T22" fmla="*/ 13 w 14"/>
                  <a:gd name="T23" fmla="*/ 3 h 9"/>
                  <a:gd name="T24" fmla="*/ 13 w 14"/>
                  <a:gd name="T25" fmla="*/ 3 h 9"/>
                  <a:gd name="T26" fmla="*/ 14 w 14"/>
                  <a:gd name="T27" fmla="*/ 4 h 9"/>
                  <a:gd name="T28" fmla="*/ 14 w 14"/>
                  <a:gd name="T29" fmla="*/ 4 h 9"/>
                  <a:gd name="T30" fmla="*/ 13 w 14"/>
                  <a:gd name="T31" fmla="*/ 5 h 9"/>
                  <a:gd name="T32" fmla="*/ 13 w 14"/>
                  <a:gd name="T33" fmla="*/ 5 h 9"/>
                  <a:gd name="T34" fmla="*/ 7 w 14"/>
                  <a:gd name="T35" fmla="*/ 9 h 9"/>
                  <a:gd name="T36" fmla="*/ 6 w 14"/>
                  <a:gd name="T37" fmla="*/ 9 h 9"/>
                  <a:gd name="T38" fmla="*/ 6 w 14"/>
                  <a:gd name="T39" fmla="*/ 9 h 9"/>
                  <a:gd name="T40" fmla="*/ 4 w 14"/>
                  <a:gd name="T41" fmla="*/ 9 h 9"/>
                  <a:gd name="T42" fmla="*/ 1 w 14"/>
                  <a:gd name="T43" fmla="*/ 5 h 9"/>
                  <a:gd name="T44" fmla="*/ 5 w 14"/>
                  <a:gd name="T45" fmla="*/ 7 h 9"/>
                  <a:gd name="T46" fmla="*/ 6 w 14"/>
                  <a:gd name="T47" fmla="*/ 7 h 9"/>
                  <a:gd name="T48" fmla="*/ 6 w 14"/>
                  <a:gd name="T49" fmla="*/ 7 h 9"/>
                  <a:gd name="T50" fmla="*/ 7 w 14"/>
                  <a:gd name="T51" fmla="*/ 7 h 9"/>
                  <a:gd name="T52" fmla="*/ 7 w 14"/>
                  <a:gd name="T53" fmla="*/ 7 h 9"/>
                  <a:gd name="T54" fmla="*/ 12 w 14"/>
                  <a:gd name="T55" fmla="*/ 4 h 9"/>
                  <a:gd name="T56" fmla="*/ 13 w 14"/>
                  <a:gd name="T57" fmla="*/ 4 h 9"/>
                  <a:gd name="T58" fmla="*/ 13 w 14"/>
                  <a:gd name="T59" fmla="*/ 4 h 9"/>
                  <a:gd name="T60" fmla="*/ 13 w 14"/>
                  <a:gd name="T61" fmla="*/ 3 h 9"/>
                  <a:gd name="T62" fmla="*/ 13 w 14"/>
                  <a:gd name="T63" fmla="*/ 4 h 9"/>
                  <a:gd name="T64" fmla="*/ 9 w 14"/>
                  <a:gd name="T65" fmla="*/ 2 h 9"/>
                  <a:gd name="T66" fmla="*/ 8 w 14"/>
                  <a:gd name="T67" fmla="*/ 1 h 9"/>
                  <a:gd name="T68" fmla="*/ 8 w 14"/>
                  <a:gd name="T69" fmla="*/ 1 h 9"/>
                  <a:gd name="T70" fmla="*/ 7 w 14"/>
                  <a:gd name="T71" fmla="*/ 2 h 9"/>
                  <a:gd name="T72" fmla="*/ 7 w 14"/>
                  <a:gd name="T73" fmla="*/ 2 h 9"/>
                  <a:gd name="T74" fmla="*/ 1 w 14"/>
                  <a:gd name="T75" fmla="*/ 5 h 9"/>
                  <a:gd name="T76" fmla="*/ 1 w 14"/>
                  <a:gd name="T7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9">
                    <a:moveTo>
                      <a:pt x="4" y="9"/>
                    </a:moveTo>
                    <a:cubicBezTo>
                      <a:pt x="1" y="6"/>
                      <a:pt x="1" y="6"/>
                      <a:pt x="1" y="6"/>
                    </a:cubicBezTo>
                    <a:cubicBezTo>
                      <a:pt x="0" y="6"/>
                      <a:pt x="0" y="6"/>
                      <a:pt x="0" y="5"/>
                    </a:cubicBezTo>
                    <a:cubicBezTo>
                      <a:pt x="0" y="5"/>
                      <a:pt x="0" y="5"/>
                      <a:pt x="0" y="5"/>
                    </a:cubicBezTo>
                    <a:cubicBezTo>
                      <a:pt x="0" y="4"/>
                      <a:pt x="0" y="4"/>
                      <a:pt x="1" y="4"/>
                    </a:cubicBezTo>
                    <a:cubicBezTo>
                      <a:pt x="1" y="4"/>
                      <a:pt x="1" y="4"/>
                      <a:pt x="1" y="4"/>
                    </a:cubicBezTo>
                    <a:cubicBezTo>
                      <a:pt x="6" y="0"/>
                      <a:pt x="6" y="0"/>
                      <a:pt x="6" y="0"/>
                    </a:cubicBezTo>
                    <a:cubicBezTo>
                      <a:pt x="7" y="0"/>
                      <a:pt x="7" y="0"/>
                      <a:pt x="8" y="0"/>
                    </a:cubicBezTo>
                    <a:cubicBezTo>
                      <a:pt x="8" y="0"/>
                      <a:pt x="8" y="0"/>
                      <a:pt x="8" y="0"/>
                    </a:cubicBezTo>
                    <a:cubicBezTo>
                      <a:pt x="8" y="0"/>
                      <a:pt x="9" y="0"/>
                      <a:pt x="9" y="0"/>
                    </a:cubicBezTo>
                    <a:cubicBezTo>
                      <a:pt x="9" y="0"/>
                      <a:pt x="9" y="0"/>
                      <a:pt x="9" y="0"/>
                    </a:cubicBezTo>
                    <a:cubicBezTo>
                      <a:pt x="13" y="3"/>
                      <a:pt x="13" y="3"/>
                      <a:pt x="13" y="3"/>
                    </a:cubicBezTo>
                    <a:cubicBezTo>
                      <a:pt x="13" y="3"/>
                      <a:pt x="13" y="3"/>
                      <a:pt x="13" y="3"/>
                    </a:cubicBezTo>
                    <a:cubicBezTo>
                      <a:pt x="14" y="3"/>
                      <a:pt x="14" y="3"/>
                      <a:pt x="14" y="4"/>
                    </a:cubicBezTo>
                    <a:cubicBezTo>
                      <a:pt x="14" y="4"/>
                      <a:pt x="14" y="4"/>
                      <a:pt x="14" y="4"/>
                    </a:cubicBezTo>
                    <a:cubicBezTo>
                      <a:pt x="14" y="4"/>
                      <a:pt x="14" y="5"/>
                      <a:pt x="13" y="5"/>
                    </a:cubicBezTo>
                    <a:cubicBezTo>
                      <a:pt x="13" y="5"/>
                      <a:pt x="13" y="5"/>
                      <a:pt x="13" y="5"/>
                    </a:cubicBezTo>
                    <a:cubicBezTo>
                      <a:pt x="7" y="9"/>
                      <a:pt x="7" y="9"/>
                      <a:pt x="7" y="9"/>
                    </a:cubicBezTo>
                    <a:cubicBezTo>
                      <a:pt x="7" y="9"/>
                      <a:pt x="6" y="9"/>
                      <a:pt x="6" y="9"/>
                    </a:cubicBezTo>
                    <a:cubicBezTo>
                      <a:pt x="6" y="9"/>
                      <a:pt x="6" y="9"/>
                      <a:pt x="6" y="9"/>
                    </a:cubicBezTo>
                    <a:cubicBezTo>
                      <a:pt x="5" y="9"/>
                      <a:pt x="5" y="9"/>
                      <a:pt x="4" y="9"/>
                    </a:cubicBezTo>
                    <a:close/>
                    <a:moveTo>
                      <a:pt x="1" y="5"/>
                    </a:moveTo>
                    <a:cubicBezTo>
                      <a:pt x="5" y="7"/>
                      <a:pt x="5" y="7"/>
                      <a:pt x="5" y="7"/>
                    </a:cubicBezTo>
                    <a:cubicBezTo>
                      <a:pt x="5" y="7"/>
                      <a:pt x="6" y="7"/>
                      <a:pt x="6" y="7"/>
                    </a:cubicBezTo>
                    <a:cubicBezTo>
                      <a:pt x="6" y="7"/>
                      <a:pt x="6" y="7"/>
                      <a:pt x="6" y="7"/>
                    </a:cubicBezTo>
                    <a:cubicBezTo>
                      <a:pt x="6" y="7"/>
                      <a:pt x="6" y="7"/>
                      <a:pt x="7" y="7"/>
                    </a:cubicBezTo>
                    <a:cubicBezTo>
                      <a:pt x="7" y="7"/>
                      <a:pt x="7" y="7"/>
                      <a:pt x="7" y="7"/>
                    </a:cubicBezTo>
                    <a:cubicBezTo>
                      <a:pt x="12" y="4"/>
                      <a:pt x="12" y="4"/>
                      <a:pt x="12" y="4"/>
                    </a:cubicBezTo>
                    <a:cubicBezTo>
                      <a:pt x="13" y="4"/>
                      <a:pt x="13" y="4"/>
                      <a:pt x="13" y="4"/>
                    </a:cubicBezTo>
                    <a:cubicBezTo>
                      <a:pt x="13" y="4"/>
                      <a:pt x="13" y="4"/>
                      <a:pt x="13" y="4"/>
                    </a:cubicBezTo>
                    <a:cubicBezTo>
                      <a:pt x="13" y="3"/>
                      <a:pt x="13" y="3"/>
                      <a:pt x="13" y="3"/>
                    </a:cubicBezTo>
                    <a:cubicBezTo>
                      <a:pt x="13" y="4"/>
                      <a:pt x="13" y="4"/>
                      <a:pt x="13" y="4"/>
                    </a:cubicBezTo>
                    <a:cubicBezTo>
                      <a:pt x="9" y="2"/>
                      <a:pt x="9" y="2"/>
                      <a:pt x="9" y="2"/>
                    </a:cubicBezTo>
                    <a:cubicBezTo>
                      <a:pt x="9" y="1"/>
                      <a:pt x="8" y="1"/>
                      <a:pt x="8" y="1"/>
                    </a:cubicBezTo>
                    <a:cubicBezTo>
                      <a:pt x="8" y="1"/>
                      <a:pt x="8" y="1"/>
                      <a:pt x="8" y="1"/>
                    </a:cubicBezTo>
                    <a:cubicBezTo>
                      <a:pt x="8" y="1"/>
                      <a:pt x="7" y="1"/>
                      <a:pt x="7" y="2"/>
                    </a:cubicBezTo>
                    <a:cubicBezTo>
                      <a:pt x="7" y="2"/>
                      <a:pt x="7" y="2"/>
                      <a:pt x="7" y="2"/>
                    </a:cubicBezTo>
                    <a:cubicBezTo>
                      <a:pt x="1" y="5"/>
                      <a:pt x="1" y="5"/>
                      <a:pt x="1" y="5"/>
                    </a:cubicBezTo>
                    <a:cubicBezTo>
                      <a:pt x="1" y="5"/>
                      <a:pt x="1" y="5"/>
                      <a:pt x="1"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1" name="Freeform 1333">
                <a:extLst>
                  <a:ext uri="{FF2B5EF4-FFF2-40B4-BE49-F238E27FC236}">
                    <a16:creationId xmlns:a16="http://schemas.microsoft.com/office/drawing/2014/main" id="{A6E5122C-AA1D-4216-8B53-CCA88E6E9D06}"/>
                  </a:ext>
                </a:extLst>
              </p:cNvPr>
              <p:cNvSpPr>
                <a:spLocks/>
              </p:cNvSpPr>
              <p:nvPr/>
            </p:nvSpPr>
            <p:spPr bwMode="auto">
              <a:xfrm>
                <a:off x="2265" y="1016"/>
                <a:ext cx="18" cy="11"/>
              </a:xfrm>
              <a:custGeom>
                <a:avLst/>
                <a:gdLst>
                  <a:gd name="T0" fmla="*/ 12 w 13"/>
                  <a:gd name="T1" fmla="*/ 3 h 8"/>
                  <a:gd name="T2" fmla="*/ 12 w 13"/>
                  <a:gd name="T3" fmla="*/ 4 h 8"/>
                  <a:gd name="T4" fmla="*/ 6 w 13"/>
                  <a:gd name="T5" fmla="*/ 8 h 8"/>
                  <a:gd name="T6" fmla="*/ 4 w 13"/>
                  <a:gd name="T7" fmla="*/ 8 h 8"/>
                  <a:gd name="T8" fmla="*/ 0 w 13"/>
                  <a:gd name="T9" fmla="*/ 5 h 8"/>
                  <a:gd name="T10" fmla="*/ 0 w 13"/>
                  <a:gd name="T11" fmla="*/ 4 h 8"/>
                  <a:gd name="T12" fmla="*/ 6 w 13"/>
                  <a:gd name="T13" fmla="*/ 1 h 8"/>
                  <a:gd name="T14" fmla="*/ 9 w 13"/>
                  <a:gd name="T15" fmla="*/ 1 h 8"/>
                  <a:gd name="T16" fmla="*/ 12 w 13"/>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12" y="3"/>
                    </a:moveTo>
                    <a:cubicBezTo>
                      <a:pt x="13" y="3"/>
                      <a:pt x="13" y="4"/>
                      <a:pt x="12" y="4"/>
                    </a:cubicBezTo>
                    <a:cubicBezTo>
                      <a:pt x="6" y="8"/>
                      <a:pt x="6" y="8"/>
                      <a:pt x="6" y="8"/>
                    </a:cubicBezTo>
                    <a:cubicBezTo>
                      <a:pt x="6" y="8"/>
                      <a:pt x="5" y="8"/>
                      <a:pt x="4" y="8"/>
                    </a:cubicBezTo>
                    <a:cubicBezTo>
                      <a:pt x="0" y="5"/>
                      <a:pt x="0" y="5"/>
                      <a:pt x="0" y="5"/>
                    </a:cubicBezTo>
                    <a:cubicBezTo>
                      <a:pt x="0" y="5"/>
                      <a:pt x="0" y="5"/>
                      <a:pt x="0" y="4"/>
                    </a:cubicBezTo>
                    <a:cubicBezTo>
                      <a:pt x="6" y="1"/>
                      <a:pt x="6" y="1"/>
                      <a:pt x="6" y="1"/>
                    </a:cubicBezTo>
                    <a:cubicBezTo>
                      <a:pt x="7" y="0"/>
                      <a:pt x="8" y="0"/>
                      <a:pt x="9" y="1"/>
                    </a:cubicBezTo>
                    <a:lnTo>
                      <a:pt x="12" y="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2" name="Freeform 1334">
                <a:extLst>
                  <a:ext uri="{FF2B5EF4-FFF2-40B4-BE49-F238E27FC236}">
                    <a16:creationId xmlns:a16="http://schemas.microsoft.com/office/drawing/2014/main" id="{5D51534A-1DCF-4C96-9DA7-F3F6956072D1}"/>
                  </a:ext>
                </a:extLst>
              </p:cNvPr>
              <p:cNvSpPr>
                <a:spLocks noEditPoints="1"/>
              </p:cNvSpPr>
              <p:nvPr/>
            </p:nvSpPr>
            <p:spPr bwMode="auto">
              <a:xfrm>
                <a:off x="2263" y="1014"/>
                <a:ext cx="22" cy="15"/>
              </a:xfrm>
              <a:custGeom>
                <a:avLst/>
                <a:gdLst>
                  <a:gd name="T0" fmla="*/ 5 w 15"/>
                  <a:gd name="T1" fmla="*/ 10 h 10"/>
                  <a:gd name="T2" fmla="*/ 1 w 15"/>
                  <a:gd name="T3" fmla="*/ 7 h 10"/>
                  <a:gd name="T4" fmla="*/ 0 w 15"/>
                  <a:gd name="T5" fmla="*/ 6 h 10"/>
                  <a:gd name="T6" fmla="*/ 0 w 15"/>
                  <a:gd name="T7" fmla="*/ 6 h 10"/>
                  <a:gd name="T8" fmla="*/ 1 w 15"/>
                  <a:gd name="T9" fmla="*/ 4 h 10"/>
                  <a:gd name="T10" fmla="*/ 1 w 15"/>
                  <a:gd name="T11" fmla="*/ 4 h 10"/>
                  <a:gd name="T12" fmla="*/ 7 w 15"/>
                  <a:gd name="T13" fmla="*/ 1 h 10"/>
                  <a:gd name="T14" fmla="*/ 8 w 15"/>
                  <a:gd name="T15" fmla="*/ 0 h 10"/>
                  <a:gd name="T16" fmla="*/ 8 w 15"/>
                  <a:gd name="T17" fmla="*/ 0 h 10"/>
                  <a:gd name="T18" fmla="*/ 10 w 15"/>
                  <a:gd name="T19" fmla="*/ 1 h 10"/>
                  <a:gd name="T20" fmla="*/ 10 w 15"/>
                  <a:gd name="T21" fmla="*/ 1 h 10"/>
                  <a:gd name="T22" fmla="*/ 14 w 15"/>
                  <a:gd name="T23" fmla="*/ 3 h 10"/>
                  <a:gd name="T24" fmla="*/ 13 w 15"/>
                  <a:gd name="T25" fmla="*/ 4 h 10"/>
                  <a:gd name="T26" fmla="*/ 13 w 15"/>
                  <a:gd name="T27" fmla="*/ 5 h 10"/>
                  <a:gd name="T28" fmla="*/ 13 w 15"/>
                  <a:gd name="T29" fmla="*/ 5 h 10"/>
                  <a:gd name="T30" fmla="*/ 13 w 15"/>
                  <a:gd name="T31" fmla="*/ 4 h 10"/>
                  <a:gd name="T32" fmla="*/ 14 w 15"/>
                  <a:gd name="T33" fmla="*/ 3 h 10"/>
                  <a:gd name="T34" fmla="*/ 15 w 15"/>
                  <a:gd name="T35" fmla="*/ 5 h 10"/>
                  <a:gd name="T36" fmla="*/ 15 w 15"/>
                  <a:gd name="T37" fmla="*/ 5 h 10"/>
                  <a:gd name="T38" fmla="*/ 14 w 15"/>
                  <a:gd name="T39" fmla="*/ 6 h 10"/>
                  <a:gd name="T40" fmla="*/ 14 w 15"/>
                  <a:gd name="T41" fmla="*/ 6 h 10"/>
                  <a:gd name="T42" fmla="*/ 8 w 15"/>
                  <a:gd name="T43" fmla="*/ 10 h 10"/>
                  <a:gd name="T44" fmla="*/ 6 w 15"/>
                  <a:gd name="T45" fmla="*/ 10 h 10"/>
                  <a:gd name="T46" fmla="*/ 6 w 15"/>
                  <a:gd name="T47" fmla="*/ 10 h 10"/>
                  <a:gd name="T48" fmla="*/ 5 w 15"/>
                  <a:gd name="T49" fmla="*/ 10 h 10"/>
                  <a:gd name="T50" fmla="*/ 6 w 15"/>
                  <a:gd name="T51" fmla="*/ 8 h 10"/>
                  <a:gd name="T52" fmla="*/ 6 w 15"/>
                  <a:gd name="T53" fmla="*/ 8 h 10"/>
                  <a:gd name="T54" fmla="*/ 6 w 15"/>
                  <a:gd name="T55" fmla="*/ 8 h 10"/>
                  <a:gd name="T56" fmla="*/ 7 w 15"/>
                  <a:gd name="T57" fmla="*/ 8 h 10"/>
                  <a:gd name="T58" fmla="*/ 7 w 15"/>
                  <a:gd name="T59" fmla="*/ 8 h 10"/>
                  <a:gd name="T60" fmla="*/ 12 w 15"/>
                  <a:gd name="T61" fmla="*/ 5 h 10"/>
                  <a:gd name="T62" fmla="*/ 9 w 15"/>
                  <a:gd name="T63" fmla="*/ 3 h 10"/>
                  <a:gd name="T64" fmla="*/ 8 w 15"/>
                  <a:gd name="T65" fmla="*/ 3 h 10"/>
                  <a:gd name="T66" fmla="*/ 8 w 15"/>
                  <a:gd name="T67" fmla="*/ 3 h 10"/>
                  <a:gd name="T68" fmla="*/ 8 w 15"/>
                  <a:gd name="T69" fmla="*/ 3 h 10"/>
                  <a:gd name="T70" fmla="*/ 8 w 15"/>
                  <a:gd name="T71" fmla="*/ 3 h 10"/>
                  <a:gd name="T72" fmla="*/ 3 w 15"/>
                  <a:gd name="T73" fmla="*/ 6 h 10"/>
                  <a:gd name="T74" fmla="*/ 6 w 15"/>
                  <a:gd name="T7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10">
                    <a:moveTo>
                      <a:pt x="5" y="10"/>
                    </a:moveTo>
                    <a:cubicBezTo>
                      <a:pt x="1" y="7"/>
                      <a:pt x="1" y="7"/>
                      <a:pt x="1" y="7"/>
                    </a:cubicBezTo>
                    <a:cubicBezTo>
                      <a:pt x="0" y="7"/>
                      <a:pt x="0" y="7"/>
                      <a:pt x="0" y="6"/>
                    </a:cubicBezTo>
                    <a:cubicBezTo>
                      <a:pt x="0" y="6"/>
                      <a:pt x="0" y="6"/>
                      <a:pt x="0" y="6"/>
                    </a:cubicBezTo>
                    <a:cubicBezTo>
                      <a:pt x="0" y="5"/>
                      <a:pt x="0" y="4"/>
                      <a:pt x="1" y="4"/>
                    </a:cubicBezTo>
                    <a:cubicBezTo>
                      <a:pt x="1" y="4"/>
                      <a:pt x="1" y="4"/>
                      <a:pt x="1" y="4"/>
                    </a:cubicBezTo>
                    <a:cubicBezTo>
                      <a:pt x="7" y="1"/>
                      <a:pt x="7" y="1"/>
                      <a:pt x="7" y="1"/>
                    </a:cubicBezTo>
                    <a:cubicBezTo>
                      <a:pt x="7" y="0"/>
                      <a:pt x="8" y="0"/>
                      <a:pt x="8" y="0"/>
                    </a:cubicBezTo>
                    <a:cubicBezTo>
                      <a:pt x="8" y="0"/>
                      <a:pt x="8" y="0"/>
                      <a:pt x="8" y="0"/>
                    </a:cubicBezTo>
                    <a:cubicBezTo>
                      <a:pt x="9" y="0"/>
                      <a:pt x="10" y="0"/>
                      <a:pt x="10" y="1"/>
                    </a:cubicBezTo>
                    <a:cubicBezTo>
                      <a:pt x="10" y="1"/>
                      <a:pt x="10" y="1"/>
                      <a:pt x="10" y="1"/>
                    </a:cubicBezTo>
                    <a:cubicBezTo>
                      <a:pt x="14" y="3"/>
                      <a:pt x="14" y="3"/>
                      <a:pt x="14" y="3"/>
                    </a:cubicBezTo>
                    <a:cubicBezTo>
                      <a:pt x="13" y="4"/>
                      <a:pt x="13" y="4"/>
                      <a:pt x="13" y="4"/>
                    </a:cubicBezTo>
                    <a:cubicBezTo>
                      <a:pt x="13" y="5"/>
                      <a:pt x="13" y="5"/>
                      <a:pt x="13" y="5"/>
                    </a:cubicBezTo>
                    <a:cubicBezTo>
                      <a:pt x="13" y="5"/>
                      <a:pt x="13" y="5"/>
                      <a:pt x="13" y="5"/>
                    </a:cubicBezTo>
                    <a:cubicBezTo>
                      <a:pt x="13" y="4"/>
                      <a:pt x="13" y="4"/>
                      <a:pt x="13" y="4"/>
                    </a:cubicBezTo>
                    <a:cubicBezTo>
                      <a:pt x="14" y="3"/>
                      <a:pt x="14" y="3"/>
                      <a:pt x="14" y="3"/>
                    </a:cubicBezTo>
                    <a:cubicBezTo>
                      <a:pt x="15" y="3"/>
                      <a:pt x="15" y="4"/>
                      <a:pt x="15" y="5"/>
                    </a:cubicBezTo>
                    <a:cubicBezTo>
                      <a:pt x="15" y="5"/>
                      <a:pt x="15" y="5"/>
                      <a:pt x="15" y="5"/>
                    </a:cubicBezTo>
                    <a:cubicBezTo>
                      <a:pt x="15" y="5"/>
                      <a:pt x="15" y="6"/>
                      <a:pt x="14" y="6"/>
                    </a:cubicBezTo>
                    <a:cubicBezTo>
                      <a:pt x="14" y="6"/>
                      <a:pt x="14" y="6"/>
                      <a:pt x="14" y="6"/>
                    </a:cubicBezTo>
                    <a:cubicBezTo>
                      <a:pt x="8" y="10"/>
                      <a:pt x="8" y="10"/>
                      <a:pt x="8" y="10"/>
                    </a:cubicBezTo>
                    <a:cubicBezTo>
                      <a:pt x="8" y="10"/>
                      <a:pt x="7" y="10"/>
                      <a:pt x="6" y="10"/>
                    </a:cubicBezTo>
                    <a:cubicBezTo>
                      <a:pt x="6" y="10"/>
                      <a:pt x="6" y="10"/>
                      <a:pt x="6" y="10"/>
                    </a:cubicBezTo>
                    <a:cubicBezTo>
                      <a:pt x="6" y="10"/>
                      <a:pt x="5" y="10"/>
                      <a:pt x="5" y="10"/>
                    </a:cubicBezTo>
                    <a:close/>
                    <a:moveTo>
                      <a:pt x="6" y="8"/>
                    </a:moveTo>
                    <a:cubicBezTo>
                      <a:pt x="6" y="8"/>
                      <a:pt x="6" y="8"/>
                      <a:pt x="6" y="8"/>
                    </a:cubicBezTo>
                    <a:cubicBezTo>
                      <a:pt x="6" y="8"/>
                      <a:pt x="6" y="8"/>
                      <a:pt x="6" y="8"/>
                    </a:cubicBezTo>
                    <a:cubicBezTo>
                      <a:pt x="7" y="8"/>
                      <a:pt x="7" y="8"/>
                      <a:pt x="7" y="8"/>
                    </a:cubicBezTo>
                    <a:cubicBezTo>
                      <a:pt x="7" y="8"/>
                      <a:pt x="7" y="8"/>
                      <a:pt x="7" y="8"/>
                    </a:cubicBezTo>
                    <a:cubicBezTo>
                      <a:pt x="12" y="5"/>
                      <a:pt x="12" y="5"/>
                      <a:pt x="12" y="5"/>
                    </a:cubicBezTo>
                    <a:cubicBezTo>
                      <a:pt x="9" y="3"/>
                      <a:pt x="9" y="3"/>
                      <a:pt x="9" y="3"/>
                    </a:cubicBezTo>
                    <a:cubicBezTo>
                      <a:pt x="9" y="3"/>
                      <a:pt x="9" y="3"/>
                      <a:pt x="8" y="3"/>
                    </a:cubicBezTo>
                    <a:cubicBezTo>
                      <a:pt x="8" y="3"/>
                      <a:pt x="8" y="3"/>
                      <a:pt x="8" y="3"/>
                    </a:cubicBezTo>
                    <a:cubicBezTo>
                      <a:pt x="8" y="3"/>
                      <a:pt x="8" y="3"/>
                      <a:pt x="8" y="3"/>
                    </a:cubicBezTo>
                    <a:cubicBezTo>
                      <a:pt x="8" y="3"/>
                      <a:pt x="8" y="3"/>
                      <a:pt x="8" y="3"/>
                    </a:cubicBezTo>
                    <a:cubicBezTo>
                      <a:pt x="3" y="6"/>
                      <a:pt x="3" y="6"/>
                      <a:pt x="3" y="6"/>
                    </a:cubicBezTo>
                    <a:cubicBezTo>
                      <a:pt x="6" y="8"/>
                      <a:pt x="6" y="8"/>
                      <a:pt x="6"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3" name="Freeform 1335">
                <a:extLst>
                  <a:ext uri="{FF2B5EF4-FFF2-40B4-BE49-F238E27FC236}">
                    <a16:creationId xmlns:a16="http://schemas.microsoft.com/office/drawing/2014/main" id="{1F83EBE2-9EF5-4F17-B2BC-DDCD36B4E3E9}"/>
                  </a:ext>
                </a:extLst>
              </p:cNvPr>
              <p:cNvSpPr>
                <a:spLocks/>
              </p:cNvSpPr>
              <p:nvPr/>
            </p:nvSpPr>
            <p:spPr bwMode="auto">
              <a:xfrm>
                <a:off x="2229" y="990"/>
                <a:ext cx="36" cy="20"/>
              </a:xfrm>
              <a:custGeom>
                <a:avLst/>
                <a:gdLst>
                  <a:gd name="T0" fmla="*/ 1 w 25"/>
                  <a:gd name="T1" fmla="*/ 11 h 14"/>
                  <a:gd name="T2" fmla="*/ 1 w 25"/>
                  <a:gd name="T3" fmla="*/ 10 h 14"/>
                  <a:gd name="T4" fmla="*/ 18 w 25"/>
                  <a:gd name="T5" fmla="*/ 0 h 14"/>
                  <a:gd name="T6" fmla="*/ 20 w 25"/>
                  <a:gd name="T7" fmla="*/ 0 h 14"/>
                  <a:gd name="T8" fmla="*/ 24 w 25"/>
                  <a:gd name="T9" fmla="*/ 3 h 14"/>
                  <a:gd name="T10" fmla="*/ 24 w 25"/>
                  <a:gd name="T11" fmla="*/ 4 h 14"/>
                  <a:gd name="T12" fmla="*/ 7 w 25"/>
                  <a:gd name="T13" fmla="*/ 13 h 14"/>
                  <a:gd name="T14" fmla="*/ 5 w 25"/>
                  <a:gd name="T15" fmla="*/ 13 h 14"/>
                  <a:gd name="T16" fmla="*/ 1 w 25"/>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4">
                    <a:moveTo>
                      <a:pt x="1" y="11"/>
                    </a:moveTo>
                    <a:cubicBezTo>
                      <a:pt x="0" y="11"/>
                      <a:pt x="0" y="10"/>
                      <a:pt x="1" y="10"/>
                    </a:cubicBezTo>
                    <a:cubicBezTo>
                      <a:pt x="18" y="0"/>
                      <a:pt x="18" y="0"/>
                      <a:pt x="18" y="0"/>
                    </a:cubicBezTo>
                    <a:cubicBezTo>
                      <a:pt x="18" y="0"/>
                      <a:pt x="19" y="0"/>
                      <a:pt x="20" y="0"/>
                    </a:cubicBezTo>
                    <a:cubicBezTo>
                      <a:pt x="24" y="3"/>
                      <a:pt x="24" y="3"/>
                      <a:pt x="24" y="3"/>
                    </a:cubicBezTo>
                    <a:cubicBezTo>
                      <a:pt x="25" y="3"/>
                      <a:pt x="25" y="3"/>
                      <a:pt x="24" y="4"/>
                    </a:cubicBezTo>
                    <a:cubicBezTo>
                      <a:pt x="7" y="13"/>
                      <a:pt x="7" y="13"/>
                      <a:pt x="7" y="13"/>
                    </a:cubicBezTo>
                    <a:cubicBezTo>
                      <a:pt x="7" y="14"/>
                      <a:pt x="6" y="14"/>
                      <a:pt x="5" y="13"/>
                    </a:cubicBezTo>
                    <a:lnTo>
                      <a:pt x="1" y="1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4" name="Freeform 1336">
                <a:extLst>
                  <a:ext uri="{FF2B5EF4-FFF2-40B4-BE49-F238E27FC236}">
                    <a16:creationId xmlns:a16="http://schemas.microsoft.com/office/drawing/2014/main" id="{AEA8D2B2-B65E-4655-9E75-9F63F160564D}"/>
                  </a:ext>
                </a:extLst>
              </p:cNvPr>
              <p:cNvSpPr>
                <a:spLocks/>
              </p:cNvSpPr>
              <p:nvPr/>
            </p:nvSpPr>
            <p:spPr bwMode="auto">
              <a:xfrm>
                <a:off x="2229" y="989"/>
                <a:ext cx="36" cy="21"/>
              </a:xfrm>
              <a:custGeom>
                <a:avLst/>
                <a:gdLst>
                  <a:gd name="T0" fmla="*/ 5 w 25"/>
                  <a:gd name="T1" fmla="*/ 15 h 15"/>
                  <a:gd name="T2" fmla="*/ 1 w 25"/>
                  <a:gd name="T3" fmla="*/ 13 h 15"/>
                  <a:gd name="T4" fmla="*/ 1 w 25"/>
                  <a:gd name="T5" fmla="*/ 12 h 15"/>
                  <a:gd name="T6" fmla="*/ 1 w 25"/>
                  <a:gd name="T7" fmla="*/ 11 h 15"/>
                  <a:gd name="T8" fmla="*/ 5 w 25"/>
                  <a:gd name="T9" fmla="*/ 14 h 15"/>
                  <a:gd name="T10" fmla="*/ 6 w 25"/>
                  <a:gd name="T11" fmla="*/ 14 h 15"/>
                  <a:gd name="T12" fmla="*/ 6 w 25"/>
                  <a:gd name="T13" fmla="*/ 14 h 15"/>
                  <a:gd name="T14" fmla="*/ 7 w 25"/>
                  <a:gd name="T15" fmla="*/ 14 h 15"/>
                  <a:gd name="T16" fmla="*/ 7 w 25"/>
                  <a:gd name="T17" fmla="*/ 14 h 15"/>
                  <a:gd name="T18" fmla="*/ 23 w 25"/>
                  <a:gd name="T19" fmla="*/ 4 h 15"/>
                  <a:gd name="T20" fmla="*/ 24 w 25"/>
                  <a:gd name="T21" fmla="*/ 4 h 15"/>
                  <a:gd name="T22" fmla="*/ 24 w 25"/>
                  <a:gd name="T23" fmla="*/ 4 h 15"/>
                  <a:gd name="T24" fmla="*/ 24 w 25"/>
                  <a:gd name="T25" fmla="*/ 4 h 15"/>
                  <a:gd name="T26" fmla="*/ 19 w 25"/>
                  <a:gd name="T27" fmla="*/ 2 h 15"/>
                  <a:gd name="T28" fmla="*/ 19 w 25"/>
                  <a:gd name="T29" fmla="*/ 2 h 15"/>
                  <a:gd name="T30" fmla="*/ 19 w 25"/>
                  <a:gd name="T31" fmla="*/ 2 h 15"/>
                  <a:gd name="T32" fmla="*/ 18 w 25"/>
                  <a:gd name="T33" fmla="*/ 2 h 15"/>
                  <a:gd name="T34" fmla="*/ 18 w 25"/>
                  <a:gd name="T35" fmla="*/ 2 h 15"/>
                  <a:gd name="T36" fmla="*/ 1 w 25"/>
                  <a:gd name="T37" fmla="*/ 11 h 15"/>
                  <a:gd name="T38" fmla="*/ 1 w 25"/>
                  <a:gd name="T39" fmla="*/ 11 h 15"/>
                  <a:gd name="T40" fmla="*/ 1 w 25"/>
                  <a:gd name="T41" fmla="*/ 12 h 15"/>
                  <a:gd name="T42" fmla="*/ 1 w 25"/>
                  <a:gd name="T43" fmla="*/ 13 h 15"/>
                  <a:gd name="T44" fmla="*/ 0 w 25"/>
                  <a:gd name="T45" fmla="*/ 11 h 15"/>
                  <a:gd name="T46" fmla="*/ 0 w 25"/>
                  <a:gd name="T47" fmla="*/ 11 h 15"/>
                  <a:gd name="T48" fmla="*/ 1 w 25"/>
                  <a:gd name="T49" fmla="*/ 10 h 15"/>
                  <a:gd name="T50" fmla="*/ 1 w 25"/>
                  <a:gd name="T51" fmla="*/ 10 h 15"/>
                  <a:gd name="T52" fmla="*/ 17 w 25"/>
                  <a:gd name="T53" fmla="*/ 1 h 15"/>
                  <a:gd name="T54" fmla="*/ 19 w 25"/>
                  <a:gd name="T55" fmla="*/ 0 h 15"/>
                  <a:gd name="T56" fmla="*/ 19 w 25"/>
                  <a:gd name="T57" fmla="*/ 0 h 15"/>
                  <a:gd name="T58" fmla="*/ 20 w 25"/>
                  <a:gd name="T59" fmla="*/ 1 h 15"/>
                  <a:gd name="T60" fmla="*/ 20 w 25"/>
                  <a:gd name="T61" fmla="*/ 1 h 15"/>
                  <a:gd name="T62" fmla="*/ 24 w 25"/>
                  <a:gd name="T63" fmla="*/ 3 h 15"/>
                  <a:gd name="T64" fmla="*/ 25 w 25"/>
                  <a:gd name="T65" fmla="*/ 4 h 15"/>
                  <a:gd name="T66" fmla="*/ 25 w 25"/>
                  <a:gd name="T67" fmla="*/ 4 h 15"/>
                  <a:gd name="T68" fmla="*/ 24 w 25"/>
                  <a:gd name="T69" fmla="*/ 5 h 15"/>
                  <a:gd name="T70" fmla="*/ 24 w 25"/>
                  <a:gd name="T71" fmla="*/ 5 h 15"/>
                  <a:gd name="T72" fmla="*/ 8 w 25"/>
                  <a:gd name="T73" fmla="*/ 15 h 15"/>
                  <a:gd name="T74" fmla="*/ 6 w 25"/>
                  <a:gd name="T75" fmla="*/ 15 h 15"/>
                  <a:gd name="T76" fmla="*/ 6 w 25"/>
                  <a:gd name="T77" fmla="*/ 15 h 15"/>
                  <a:gd name="T78" fmla="*/ 5 w 25"/>
                  <a:gd name="T7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15">
                    <a:moveTo>
                      <a:pt x="5" y="15"/>
                    </a:moveTo>
                    <a:cubicBezTo>
                      <a:pt x="1" y="13"/>
                      <a:pt x="1" y="13"/>
                      <a:pt x="1" y="13"/>
                    </a:cubicBezTo>
                    <a:cubicBezTo>
                      <a:pt x="1" y="12"/>
                      <a:pt x="1" y="12"/>
                      <a:pt x="1" y="12"/>
                    </a:cubicBezTo>
                    <a:cubicBezTo>
                      <a:pt x="1" y="11"/>
                      <a:pt x="1" y="11"/>
                      <a:pt x="1" y="11"/>
                    </a:cubicBezTo>
                    <a:cubicBezTo>
                      <a:pt x="5" y="14"/>
                      <a:pt x="5" y="14"/>
                      <a:pt x="5" y="14"/>
                    </a:cubicBezTo>
                    <a:cubicBezTo>
                      <a:pt x="6" y="14"/>
                      <a:pt x="6" y="14"/>
                      <a:pt x="6" y="14"/>
                    </a:cubicBezTo>
                    <a:cubicBezTo>
                      <a:pt x="6" y="14"/>
                      <a:pt x="6" y="14"/>
                      <a:pt x="6" y="14"/>
                    </a:cubicBezTo>
                    <a:cubicBezTo>
                      <a:pt x="6" y="14"/>
                      <a:pt x="7" y="14"/>
                      <a:pt x="7" y="14"/>
                    </a:cubicBezTo>
                    <a:cubicBezTo>
                      <a:pt x="7" y="14"/>
                      <a:pt x="7" y="14"/>
                      <a:pt x="7" y="14"/>
                    </a:cubicBezTo>
                    <a:cubicBezTo>
                      <a:pt x="23" y="4"/>
                      <a:pt x="23" y="4"/>
                      <a:pt x="23" y="4"/>
                    </a:cubicBezTo>
                    <a:cubicBezTo>
                      <a:pt x="24" y="4"/>
                      <a:pt x="24" y="4"/>
                      <a:pt x="24" y="4"/>
                    </a:cubicBezTo>
                    <a:cubicBezTo>
                      <a:pt x="24" y="4"/>
                      <a:pt x="24" y="4"/>
                      <a:pt x="24" y="4"/>
                    </a:cubicBezTo>
                    <a:cubicBezTo>
                      <a:pt x="24" y="4"/>
                      <a:pt x="24" y="4"/>
                      <a:pt x="24" y="4"/>
                    </a:cubicBezTo>
                    <a:cubicBezTo>
                      <a:pt x="19" y="2"/>
                      <a:pt x="19" y="2"/>
                      <a:pt x="19" y="2"/>
                    </a:cubicBezTo>
                    <a:cubicBezTo>
                      <a:pt x="19" y="2"/>
                      <a:pt x="19" y="2"/>
                      <a:pt x="19" y="2"/>
                    </a:cubicBezTo>
                    <a:cubicBezTo>
                      <a:pt x="19" y="2"/>
                      <a:pt x="19" y="2"/>
                      <a:pt x="19" y="2"/>
                    </a:cubicBezTo>
                    <a:cubicBezTo>
                      <a:pt x="18" y="2"/>
                      <a:pt x="18" y="2"/>
                      <a:pt x="18" y="2"/>
                    </a:cubicBezTo>
                    <a:cubicBezTo>
                      <a:pt x="18" y="2"/>
                      <a:pt x="18" y="2"/>
                      <a:pt x="18" y="2"/>
                    </a:cubicBezTo>
                    <a:cubicBezTo>
                      <a:pt x="1" y="11"/>
                      <a:pt x="1" y="11"/>
                      <a:pt x="1" y="11"/>
                    </a:cubicBezTo>
                    <a:cubicBezTo>
                      <a:pt x="1" y="11"/>
                      <a:pt x="1" y="11"/>
                      <a:pt x="1" y="11"/>
                    </a:cubicBezTo>
                    <a:cubicBezTo>
                      <a:pt x="1" y="12"/>
                      <a:pt x="1" y="12"/>
                      <a:pt x="1" y="12"/>
                    </a:cubicBezTo>
                    <a:cubicBezTo>
                      <a:pt x="1" y="13"/>
                      <a:pt x="1" y="13"/>
                      <a:pt x="1" y="13"/>
                    </a:cubicBezTo>
                    <a:cubicBezTo>
                      <a:pt x="0" y="12"/>
                      <a:pt x="0" y="12"/>
                      <a:pt x="0" y="11"/>
                    </a:cubicBezTo>
                    <a:cubicBezTo>
                      <a:pt x="0" y="11"/>
                      <a:pt x="0" y="11"/>
                      <a:pt x="0" y="11"/>
                    </a:cubicBezTo>
                    <a:cubicBezTo>
                      <a:pt x="0" y="11"/>
                      <a:pt x="0" y="10"/>
                      <a:pt x="1" y="10"/>
                    </a:cubicBezTo>
                    <a:cubicBezTo>
                      <a:pt x="1" y="10"/>
                      <a:pt x="1" y="10"/>
                      <a:pt x="1" y="10"/>
                    </a:cubicBezTo>
                    <a:cubicBezTo>
                      <a:pt x="17" y="1"/>
                      <a:pt x="17" y="1"/>
                      <a:pt x="17" y="1"/>
                    </a:cubicBezTo>
                    <a:cubicBezTo>
                      <a:pt x="18" y="0"/>
                      <a:pt x="18" y="0"/>
                      <a:pt x="19" y="0"/>
                    </a:cubicBezTo>
                    <a:cubicBezTo>
                      <a:pt x="19" y="0"/>
                      <a:pt x="19" y="0"/>
                      <a:pt x="19" y="0"/>
                    </a:cubicBezTo>
                    <a:cubicBezTo>
                      <a:pt x="19" y="0"/>
                      <a:pt x="20" y="0"/>
                      <a:pt x="20" y="1"/>
                    </a:cubicBezTo>
                    <a:cubicBezTo>
                      <a:pt x="20" y="1"/>
                      <a:pt x="20" y="1"/>
                      <a:pt x="20" y="1"/>
                    </a:cubicBezTo>
                    <a:cubicBezTo>
                      <a:pt x="24" y="3"/>
                      <a:pt x="24" y="3"/>
                      <a:pt x="24" y="3"/>
                    </a:cubicBezTo>
                    <a:cubicBezTo>
                      <a:pt x="25" y="3"/>
                      <a:pt x="25" y="4"/>
                      <a:pt x="25" y="4"/>
                    </a:cubicBezTo>
                    <a:cubicBezTo>
                      <a:pt x="25" y="4"/>
                      <a:pt x="25" y="4"/>
                      <a:pt x="25" y="4"/>
                    </a:cubicBezTo>
                    <a:cubicBezTo>
                      <a:pt x="25" y="5"/>
                      <a:pt x="25" y="5"/>
                      <a:pt x="24" y="5"/>
                    </a:cubicBezTo>
                    <a:cubicBezTo>
                      <a:pt x="24" y="5"/>
                      <a:pt x="24" y="5"/>
                      <a:pt x="24" y="5"/>
                    </a:cubicBezTo>
                    <a:cubicBezTo>
                      <a:pt x="8" y="15"/>
                      <a:pt x="8" y="15"/>
                      <a:pt x="8" y="15"/>
                    </a:cubicBezTo>
                    <a:cubicBezTo>
                      <a:pt x="7" y="15"/>
                      <a:pt x="7" y="15"/>
                      <a:pt x="6" y="15"/>
                    </a:cubicBezTo>
                    <a:cubicBezTo>
                      <a:pt x="6" y="15"/>
                      <a:pt x="6" y="15"/>
                      <a:pt x="6" y="15"/>
                    </a:cubicBezTo>
                    <a:cubicBezTo>
                      <a:pt x="6" y="15"/>
                      <a:pt x="5" y="15"/>
                      <a:pt x="5"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5" name="Freeform 1337">
                <a:extLst>
                  <a:ext uri="{FF2B5EF4-FFF2-40B4-BE49-F238E27FC236}">
                    <a16:creationId xmlns:a16="http://schemas.microsoft.com/office/drawing/2014/main" id="{D189C678-BFED-4B11-B05B-3080EEDAFA99}"/>
                  </a:ext>
                </a:extLst>
              </p:cNvPr>
              <p:cNvSpPr>
                <a:spLocks/>
              </p:cNvSpPr>
              <p:nvPr/>
            </p:nvSpPr>
            <p:spPr bwMode="auto">
              <a:xfrm>
                <a:off x="2014" y="833"/>
                <a:ext cx="201" cy="214"/>
              </a:xfrm>
              <a:custGeom>
                <a:avLst/>
                <a:gdLst>
                  <a:gd name="T0" fmla="*/ 41 w 201"/>
                  <a:gd name="T1" fmla="*/ 214 h 214"/>
                  <a:gd name="T2" fmla="*/ 201 w 201"/>
                  <a:gd name="T3" fmla="*/ 122 h 214"/>
                  <a:gd name="T4" fmla="*/ 160 w 201"/>
                  <a:gd name="T5" fmla="*/ 0 h 214"/>
                  <a:gd name="T6" fmla="*/ 0 w 201"/>
                  <a:gd name="T7" fmla="*/ 94 h 214"/>
                  <a:gd name="T8" fmla="*/ 41 w 201"/>
                  <a:gd name="T9" fmla="*/ 214 h 214"/>
                </a:gdLst>
                <a:ahLst/>
                <a:cxnLst>
                  <a:cxn ang="0">
                    <a:pos x="T0" y="T1"/>
                  </a:cxn>
                  <a:cxn ang="0">
                    <a:pos x="T2" y="T3"/>
                  </a:cxn>
                  <a:cxn ang="0">
                    <a:pos x="T4" y="T5"/>
                  </a:cxn>
                  <a:cxn ang="0">
                    <a:pos x="T6" y="T7"/>
                  </a:cxn>
                  <a:cxn ang="0">
                    <a:pos x="T8" y="T9"/>
                  </a:cxn>
                </a:cxnLst>
                <a:rect l="0" t="0" r="r" b="b"/>
                <a:pathLst>
                  <a:path w="201" h="214">
                    <a:moveTo>
                      <a:pt x="41" y="214"/>
                    </a:moveTo>
                    <a:lnTo>
                      <a:pt x="201" y="122"/>
                    </a:lnTo>
                    <a:lnTo>
                      <a:pt x="160" y="0"/>
                    </a:lnTo>
                    <a:lnTo>
                      <a:pt x="0" y="94"/>
                    </a:lnTo>
                    <a:lnTo>
                      <a:pt x="41" y="214"/>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6" name="Freeform 1338">
                <a:extLst>
                  <a:ext uri="{FF2B5EF4-FFF2-40B4-BE49-F238E27FC236}">
                    <a16:creationId xmlns:a16="http://schemas.microsoft.com/office/drawing/2014/main" id="{3EC8F199-A6C1-4BAB-9661-D65C716DFFA7}"/>
                  </a:ext>
                </a:extLst>
              </p:cNvPr>
              <p:cNvSpPr>
                <a:spLocks/>
              </p:cNvSpPr>
              <p:nvPr/>
            </p:nvSpPr>
            <p:spPr bwMode="auto">
              <a:xfrm>
                <a:off x="2054" y="953"/>
                <a:ext cx="163" cy="97"/>
              </a:xfrm>
              <a:custGeom>
                <a:avLst/>
                <a:gdLst>
                  <a:gd name="T0" fmla="*/ 0 w 115"/>
                  <a:gd name="T1" fmla="*/ 67 h 68"/>
                  <a:gd name="T2" fmla="*/ 1 w 115"/>
                  <a:gd name="T3" fmla="*/ 65 h 68"/>
                  <a:gd name="T4" fmla="*/ 1 w 115"/>
                  <a:gd name="T5" fmla="*/ 65 h 68"/>
                  <a:gd name="T6" fmla="*/ 113 w 115"/>
                  <a:gd name="T7" fmla="*/ 0 h 68"/>
                  <a:gd name="T8" fmla="*/ 115 w 115"/>
                  <a:gd name="T9" fmla="*/ 0 h 68"/>
                  <a:gd name="T10" fmla="*/ 115 w 115"/>
                  <a:gd name="T11" fmla="*/ 0 h 68"/>
                  <a:gd name="T12" fmla="*/ 114 w 115"/>
                  <a:gd name="T13" fmla="*/ 2 h 68"/>
                  <a:gd name="T14" fmla="*/ 114 w 115"/>
                  <a:gd name="T15" fmla="*/ 2 h 68"/>
                  <a:gd name="T16" fmla="*/ 2 w 115"/>
                  <a:gd name="T17" fmla="*/ 67 h 68"/>
                  <a:gd name="T18" fmla="*/ 1 w 115"/>
                  <a:gd name="T19" fmla="*/ 68 h 68"/>
                  <a:gd name="T20" fmla="*/ 1 w 115"/>
                  <a:gd name="T21" fmla="*/ 68 h 68"/>
                  <a:gd name="T22" fmla="*/ 0 w 115"/>
                  <a:gd name="T23"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68">
                    <a:moveTo>
                      <a:pt x="0" y="67"/>
                    </a:moveTo>
                    <a:cubicBezTo>
                      <a:pt x="0" y="66"/>
                      <a:pt x="0" y="66"/>
                      <a:pt x="1" y="65"/>
                    </a:cubicBezTo>
                    <a:cubicBezTo>
                      <a:pt x="1" y="65"/>
                      <a:pt x="1" y="65"/>
                      <a:pt x="1" y="65"/>
                    </a:cubicBezTo>
                    <a:cubicBezTo>
                      <a:pt x="113" y="0"/>
                      <a:pt x="113" y="0"/>
                      <a:pt x="113" y="0"/>
                    </a:cubicBezTo>
                    <a:cubicBezTo>
                      <a:pt x="114" y="0"/>
                      <a:pt x="114" y="0"/>
                      <a:pt x="115" y="0"/>
                    </a:cubicBezTo>
                    <a:cubicBezTo>
                      <a:pt x="115" y="0"/>
                      <a:pt x="115" y="0"/>
                      <a:pt x="115" y="0"/>
                    </a:cubicBezTo>
                    <a:cubicBezTo>
                      <a:pt x="115" y="1"/>
                      <a:pt x="115" y="2"/>
                      <a:pt x="114" y="2"/>
                    </a:cubicBezTo>
                    <a:cubicBezTo>
                      <a:pt x="114" y="2"/>
                      <a:pt x="114" y="2"/>
                      <a:pt x="114" y="2"/>
                    </a:cubicBezTo>
                    <a:cubicBezTo>
                      <a:pt x="2" y="67"/>
                      <a:pt x="2" y="67"/>
                      <a:pt x="2" y="67"/>
                    </a:cubicBezTo>
                    <a:cubicBezTo>
                      <a:pt x="2" y="68"/>
                      <a:pt x="1" y="68"/>
                      <a:pt x="1" y="68"/>
                    </a:cubicBezTo>
                    <a:cubicBezTo>
                      <a:pt x="1" y="68"/>
                      <a:pt x="1" y="68"/>
                      <a:pt x="1" y="68"/>
                    </a:cubicBezTo>
                    <a:cubicBezTo>
                      <a:pt x="1" y="68"/>
                      <a:pt x="0" y="67"/>
                      <a:pt x="0" y="67"/>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7" name="Freeform 1339">
                <a:extLst>
                  <a:ext uri="{FF2B5EF4-FFF2-40B4-BE49-F238E27FC236}">
                    <a16:creationId xmlns:a16="http://schemas.microsoft.com/office/drawing/2014/main" id="{BD975CF0-4A3D-49AD-B84E-49AEADFB71E7}"/>
                  </a:ext>
                </a:extLst>
              </p:cNvPr>
              <p:cNvSpPr>
                <a:spLocks/>
              </p:cNvSpPr>
              <p:nvPr/>
            </p:nvSpPr>
            <p:spPr bwMode="auto">
              <a:xfrm>
                <a:off x="2003" y="925"/>
                <a:ext cx="52" cy="122"/>
              </a:xfrm>
              <a:custGeom>
                <a:avLst/>
                <a:gdLst>
                  <a:gd name="T0" fmla="*/ 11 w 52"/>
                  <a:gd name="T1" fmla="*/ 2 h 122"/>
                  <a:gd name="T2" fmla="*/ 0 w 52"/>
                  <a:gd name="T3" fmla="*/ 0 h 122"/>
                  <a:gd name="T4" fmla="*/ 41 w 52"/>
                  <a:gd name="T5" fmla="*/ 122 h 122"/>
                  <a:gd name="T6" fmla="*/ 52 w 52"/>
                  <a:gd name="T7" fmla="*/ 122 h 122"/>
                  <a:gd name="T8" fmla="*/ 11 w 52"/>
                  <a:gd name="T9" fmla="*/ 2 h 122"/>
                </a:gdLst>
                <a:ahLst/>
                <a:cxnLst>
                  <a:cxn ang="0">
                    <a:pos x="T0" y="T1"/>
                  </a:cxn>
                  <a:cxn ang="0">
                    <a:pos x="T2" y="T3"/>
                  </a:cxn>
                  <a:cxn ang="0">
                    <a:pos x="T4" y="T5"/>
                  </a:cxn>
                  <a:cxn ang="0">
                    <a:pos x="T6" y="T7"/>
                  </a:cxn>
                  <a:cxn ang="0">
                    <a:pos x="T8" y="T9"/>
                  </a:cxn>
                </a:cxnLst>
                <a:rect l="0" t="0" r="r" b="b"/>
                <a:pathLst>
                  <a:path w="52" h="122">
                    <a:moveTo>
                      <a:pt x="11" y="2"/>
                    </a:moveTo>
                    <a:lnTo>
                      <a:pt x="0" y="0"/>
                    </a:lnTo>
                    <a:lnTo>
                      <a:pt x="41" y="122"/>
                    </a:lnTo>
                    <a:lnTo>
                      <a:pt x="52" y="122"/>
                    </a:lnTo>
                    <a:lnTo>
                      <a:pt x="11" y="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8" name="Freeform 1340">
                <a:extLst>
                  <a:ext uri="{FF2B5EF4-FFF2-40B4-BE49-F238E27FC236}">
                    <a16:creationId xmlns:a16="http://schemas.microsoft.com/office/drawing/2014/main" id="{F0EE1718-EC6A-4BEA-AA87-459E769B583E}"/>
                  </a:ext>
                </a:extLst>
              </p:cNvPr>
              <p:cNvSpPr>
                <a:spLocks/>
              </p:cNvSpPr>
              <p:nvPr/>
            </p:nvSpPr>
            <p:spPr bwMode="auto">
              <a:xfrm>
                <a:off x="2003" y="833"/>
                <a:ext cx="171" cy="94"/>
              </a:xfrm>
              <a:custGeom>
                <a:avLst/>
                <a:gdLst>
                  <a:gd name="T0" fmla="*/ 11 w 171"/>
                  <a:gd name="T1" fmla="*/ 94 h 94"/>
                  <a:gd name="T2" fmla="*/ 0 w 171"/>
                  <a:gd name="T3" fmla="*/ 92 h 94"/>
                  <a:gd name="T4" fmla="*/ 160 w 171"/>
                  <a:gd name="T5" fmla="*/ 0 h 94"/>
                  <a:gd name="T6" fmla="*/ 171 w 171"/>
                  <a:gd name="T7" fmla="*/ 0 h 94"/>
                  <a:gd name="T8" fmla="*/ 11 w 171"/>
                  <a:gd name="T9" fmla="*/ 94 h 94"/>
                </a:gdLst>
                <a:ahLst/>
                <a:cxnLst>
                  <a:cxn ang="0">
                    <a:pos x="T0" y="T1"/>
                  </a:cxn>
                  <a:cxn ang="0">
                    <a:pos x="T2" y="T3"/>
                  </a:cxn>
                  <a:cxn ang="0">
                    <a:pos x="T4" y="T5"/>
                  </a:cxn>
                  <a:cxn ang="0">
                    <a:pos x="T6" y="T7"/>
                  </a:cxn>
                  <a:cxn ang="0">
                    <a:pos x="T8" y="T9"/>
                  </a:cxn>
                </a:cxnLst>
                <a:rect l="0" t="0" r="r" b="b"/>
                <a:pathLst>
                  <a:path w="171" h="94">
                    <a:moveTo>
                      <a:pt x="11" y="94"/>
                    </a:moveTo>
                    <a:lnTo>
                      <a:pt x="0" y="92"/>
                    </a:lnTo>
                    <a:lnTo>
                      <a:pt x="160" y="0"/>
                    </a:lnTo>
                    <a:lnTo>
                      <a:pt x="171" y="0"/>
                    </a:lnTo>
                    <a:lnTo>
                      <a:pt x="11" y="94"/>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29" name="Freeform 1341">
                <a:extLst>
                  <a:ext uri="{FF2B5EF4-FFF2-40B4-BE49-F238E27FC236}">
                    <a16:creationId xmlns:a16="http://schemas.microsoft.com/office/drawing/2014/main" id="{5A723740-C2B2-4D78-9362-42725592830D}"/>
                  </a:ext>
                </a:extLst>
              </p:cNvPr>
              <p:cNvSpPr>
                <a:spLocks/>
              </p:cNvSpPr>
              <p:nvPr/>
            </p:nvSpPr>
            <p:spPr bwMode="auto">
              <a:xfrm>
                <a:off x="2282" y="1007"/>
                <a:ext cx="14" cy="9"/>
              </a:xfrm>
              <a:custGeom>
                <a:avLst/>
                <a:gdLst>
                  <a:gd name="T0" fmla="*/ 2 w 10"/>
                  <a:gd name="T1" fmla="*/ 5 h 6"/>
                  <a:gd name="T2" fmla="*/ 2 w 10"/>
                  <a:gd name="T3" fmla="*/ 1 h 6"/>
                  <a:gd name="T4" fmla="*/ 8 w 10"/>
                  <a:gd name="T5" fmla="*/ 1 h 6"/>
                  <a:gd name="T6" fmla="*/ 8 w 10"/>
                  <a:gd name="T7" fmla="*/ 5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0" y="4"/>
                      <a:pt x="0" y="2"/>
                      <a:pt x="2" y="1"/>
                    </a:cubicBezTo>
                    <a:cubicBezTo>
                      <a:pt x="4" y="0"/>
                      <a:pt x="6" y="0"/>
                      <a:pt x="8" y="1"/>
                    </a:cubicBezTo>
                    <a:cubicBezTo>
                      <a:pt x="10" y="2"/>
                      <a:pt x="10" y="4"/>
                      <a:pt x="8" y="5"/>
                    </a:cubicBezTo>
                    <a:cubicBezTo>
                      <a:pt x="7" y="6"/>
                      <a:pt x="4" y="6"/>
                      <a:pt x="2" y="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0" name="Freeform 1342">
                <a:extLst>
                  <a:ext uri="{FF2B5EF4-FFF2-40B4-BE49-F238E27FC236}">
                    <a16:creationId xmlns:a16="http://schemas.microsoft.com/office/drawing/2014/main" id="{CAF94AB9-E522-4935-92BE-C3EEA7C23758}"/>
                  </a:ext>
                </a:extLst>
              </p:cNvPr>
              <p:cNvSpPr>
                <a:spLocks/>
              </p:cNvSpPr>
              <p:nvPr/>
            </p:nvSpPr>
            <p:spPr bwMode="auto">
              <a:xfrm>
                <a:off x="2088" y="1014"/>
                <a:ext cx="21" cy="15"/>
              </a:xfrm>
              <a:custGeom>
                <a:avLst/>
                <a:gdLst>
                  <a:gd name="T0" fmla="*/ 0 w 21"/>
                  <a:gd name="T1" fmla="*/ 10 h 15"/>
                  <a:gd name="T2" fmla="*/ 2 w 21"/>
                  <a:gd name="T3" fmla="*/ 12 h 15"/>
                  <a:gd name="T4" fmla="*/ 4 w 21"/>
                  <a:gd name="T5" fmla="*/ 15 h 15"/>
                  <a:gd name="T6" fmla="*/ 21 w 21"/>
                  <a:gd name="T7" fmla="*/ 5 h 15"/>
                  <a:gd name="T8" fmla="*/ 19 w 21"/>
                  <a:gd name="T9" fmla="*/ 2 h 15"/>
                  <a:gd name="T10" fmla="*/ 17 w 21"/>
                  <a:gd name="T11" fmla="*/ 0 h 15"/>
                  <a:gd name="T12" fmla="*/ 0 w 21"/>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0" y="10"/>
                    </a:moveTo>
                    <a:lnTo>
                      <a:pt x="2" y="12"/>
                    </a:lnTo>
                    <a:lnTo>
                      <a:pt x="4" y="15"/>
                    </a:lnTo>
                    <a:lnTo>
                      <a:pt x="21" y="5"/>
                    </a:lnTo>
                    <a:lnTo>
                      <a:pt x="19" y="2"/>
                    </a:lnTo>
                    <a:lnTo>
                      <a:pt x="17"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1" name="Freeform 1343">
                <a:extLst>
                  <a:ext uri="{FF2B5EF4-FFF2-40B4-BE49-F238E27FC236}">
                    <a16:creationId xmlns:a16="http://schemas.microsoft.com/office/drawing/2014/main" id="{3FB6ABB7-2F41-4DDE-AA4B-4ED1ECCFB280}"/>
                  </a:ext>
                </a:extLst>
              </p:cNvPr>
              <p:cNvSpPr>
                <a:spLocks/>
              </p:cNvSpPr>
              <p:nvPr/>
            </p:nvSpPr>
            <p:spPr bwMode="auto">
              <a:xfrm>
                <a:off x="2168" y="969"/>
                <a:ext cx="22" cy="14"/>
              </a:xfrm>
              <a:custGeom>
                <a:avLst/>
                <a:gdLst>
                  <a:gd name="T0" fmla="*/ 0 w 22"/>
                  <a:gd name="T1" fmla="*/ 10 h 14"/>
                  <a:gd name="T2" fmla="*/ 5 w 22"/>
                  <a:gd name="T3" fmla="*/ 11 h 14"/>
                  <a:gd name="T4" fmla="*/ 5 w 22"/>
                  <a:gd name="T5" fmla="*/ 14 h 14"/>
                  <a:gd name="T6" fmla="*/ 22 w 22"/>
                  <a:gd name="T7" fmla="*/ 4 h 14"/>
                  <a:gd name="T8" fmla="*/ 20 w 22"/>
                  <a:gd name="T9" fmla="*/ 1 h 14"/>
                  <a:gd name="T10" fmla="*/ 17 w 22"/>
                  <a:gd name="T11" fmla="*/ 0 h 14"/>
                  <a:gd name="T12" fmla="*/ 0 w 22"/>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0" y="10"/>
                    </a:moveTo>
                    <a:lnTo>
                      <a:pt x="5" y="11"/>
                    </a:lnTo>
                    <a:lnTo>
                      <a:pt x="5" y="14"/>
                    </a:lnTo>
                    <a:lnTo>
                      <a:pt x="22" y="4"/>
                    </a:lnTo>
                    <a:lnTo>
                      <a:pt x="20" y="1"/>
                    </a:lnTo>
                    <a:lnTo>
                      <a:pt x="17"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2" name="Freeform 1344">
                <a:extLst>
                  <a:ext uri="{FF2B5EF4-FFF2-40B4-BE49-F238E27FC236}">
                    <a16:creationId xmlns:a16="http://schemas.microsoft.com/office/drawing/2014/main" id="{A793BAA6-E748-4009-B061-4656E7E8B60C}"/>
                  </a:ext>
                </a:extLst>
              </p:cNvPr>
              <p:cNvSpPr>
                <a:spLocks/>
              </p:cNvSpPr>
              <p:nvPr/>
            </p:nvSpPr>
            <p:spPr bwMode="auto">
              <a:xfrm>
                <a:off x="2092" y="884"/>
                <a:ext cx="10" cy="7"/>
              </a:xfrm>
              <a:custGeom>
                <a:avLst/>
                <a:gdLst>
                  <a:gd name="T0" fmla="*/ 0 w 7"/>
                  <a:gd name="T1" fmla="*/ 4 h 5"/>
                  <a:gd name="T2" fmla="*/ 4 w 7"/>
                  <a:gd name="T3" fmla="*/ 4 h 5"/>
                  <a:gd name="T4" fmla="*/ 7 w 7"/>
                  <a:gd name="T5" fmla="*/ 1 h 5"/>
                  <a:gd name="T6" fmla="*/ 3 w 7"/>
                  <a:gd name="T7" fmla="*/ 1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0" y="5"/>
                      <a:pt x="2" y="5"/>
                      <a:pt x="4" y="4"/>
                    </a:cubicBezTo>
                    <a:cubicBezTo>
                      <a:pt x="6" y="3"/>
                      <a:pt x="7" y="2"/>
                      <a:pt x="7" y="1"/>
                    </a:cubicBezTo>
                    <a:cubicBezTo>
                      <a:pt x="6" y="0"/>
                      <a:pt x="5" y="0"/>
                      <a:pt x="3" y="1"/>
                    </a:cubicBezTo>
                    <a:cubicBezTo>
                      <a:pt x="1" y="2"/>
                      <a:pt x="0" y="3"/>
                      <a:pt x="0" y="4"/>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3" name="Freeform 1345">
                <a:extLst>
                  <a:ext uri="{FF2B5EF4-FFF2-40B4-BE49-F238E27FC236}">
                    <a16:creationId xmlns:a16="http://schemas.microsoft.com/office/drawing/2014/main" id="{51CE4A4E-5D6C-49D8-B23A-EA02D847482B}"/>
                  </a:ext>
                </a:extLst>
              </p:cNvPr>
              <p:cNvSpPr>
                <a:spLocks/>
              </p:cNvSpPr>
              <p:nvPr/>
            </p:nvSpPr>
            <p:spPr bwMode="auto">
              <a:xfrm>
                <a:off x="2088" y="881"/>
                <a:ext cx="12" cy="10"/>
              </a:xfrm>
              <a:custGeom>
                <a:avLst/>
                <a:gdLst>
                  <a:gd name="T0" fmla="*/ 1 w 9"/>
                  <a:gd name="T1" fmla="*/ 6 h 7"/>
                  <a:gd name="T2" fmla="*/ 5 w 9"/>
                  <a:gd name="T3" fmla="*/ 5 h 7"/>
                  <a:gd name="T4" fmla="*/ 9 w 9"/>
                  <a:gd name="T5" fmla="*/ 1 h 7"/>
                  <a:gd name="T6" fmla="*/ 5 w 9"/>
                  <a:gd name="T7" fmla="*/ 2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1" y="7"/>
                      <a:pt x="3" y="7"/>
                      <a:pt x="5" y="5"/>
                    </a:cubicBezTo>
                    <a:cubicBezTo>
                      <a:pt x="8" y="4"/>
                      <a:pt x="9" y="2"/>
                      <a:pt x="9" y="1"/>
                    </a:cubicBezTo>
                    <a:cubicBezTo>
                      <a:pt x="9" y="0"/>
                      <a:pt x="7" y="1"/>
                      <a:pt x="5" y="2"/>
                    </a:cubicBezTo>
                    <a:cubicBezTo>
                      <a:pt x="2" y="3"/>
                      <a:pt x="0" y="5"/>
                      <a:pt x="1" y="6"/>
                    </a:cubicBezTo>
                    <a:close/>
                  </a:path>
                </a:pathLst>
              </a:custGeom>
              <a:solidFill>
                <a:srgbClr val="32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4" name="Freeform 1346">
                <a:extLst>
                  <a:ext uri="{FF2B5EF4-FFF2-40B4-BE49-F238E27FC236}">
                    <a16:creationId xmlns:a16="http://schemas.microsoft.com/office/drawing/2014/main" id="{F6484220-547B-4A0A-A6D0-E7741001787D}"/>
                  </a:ext>
                </a:extLst>
              </p:cNvPr>
              <p:cNvSpPr>
                <a:spLocks/>
              </p:cNvSpPr>
              <p:nvPr/>
            </p:nvSpPr>
            <p:spPr bwMode="auto">
              <a:xfrm>
                <a:off x="2098" y="883"/>
                <a:ext cx="4" cy="4"/>
              </a:xfrm>
              <a:custGeom>
                <a:avLst/>
                <a:gdLst>
                  <a:gd name="T0" fmla="*/ 4 w 4"/>
                  <a:gd name="T1" fmla="*/ 4 h 4"/>
                  <a:gd name="T2" fmla="*/ 1 w 4"/>
                  <a:gd name="T3" fmla="*/ 4 h 4"/>
                  <a:gd name="T4" fmla="*/ 0 w 4"/>
                  <a:gd name="T5" fmla="*/ 0 h 4"/>
                  <a:gd name="T6" fmla="*/ 2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1" y="4"/>
                    </a:lnTo>
                    <a:lnTo>
                      <a:pt x="0" y="0"/>
                    </a:lnTo>
                    <a:lnTo>
                      <a:pt x="2" y="0"/>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5" name="Freeform 1347">
                <a:extLst>
                  <a:ext uri="{FF2B5EF4-FFF2-40B4-BE49-F238E27FC236}">
                    <a16:creationId xmlns:a16="http://schemas.microsoft.com/office/drawing/2014/main" id="{6F051236-EB13-49E4-A771-FBF11E1AC337}"/>
                  </a:ext>
                </a:extLst>
              </p:cNvPr>
              <p:cNvSpPr>
                <a:spLocks/>
              </p:cNvSpPr>
              <p:nvPr/>
            </p:nvSpPr>
            <p:spPr bwMode="auto">
              <a:xfrm>
                <a:off x="2160" y="846"/>
                <a:ext cx="6" cy="8"/>
              </a:xfrm>
              <a:custGeom>
                <a:avLst/>
                <a:gdLst>
                  <a:gd name="T0" fmla="*/ 3 w 6"/>
                  <a:gd name="T1" fmla="*/ 8 h 8"/>
                  <a:gd name="T2" fmla="*/ 6 w 6"/>
                  <a:gd name="T3" fmla="*/ 7 h 8"/>
                  <a:gd name="T4" fmla="*/ 3 w 6"/>
                  <a:gd name="T5" fmla="*/ 0 h 8"/>
                  <a:gd name="T6" fmla="*/ 0 w 6"/>
                  <a:gd name="T7" fmla="*/ 1 h 8"/>
                  <a:gd name="T8" fmla="*/ 3 w 6"/>
                  <a:gd name="T9" fmla="*/ 8 h 8"/>
                </a:gdLst>
                <a:ahLst/>
                <a:cxnLst>
                  <a:cxn ang="0">
                    <a:pos x="T0" y="T1"/>
                  </a:cxn>
                  <a:cxn ang="0">
                    <a:pos x="T2" y="T3"/>
                  </a:cxn>
                  <a:cxn ang="0">
                    <a:pos x="T4" y="T5"/>
                  </a:cxn>
                  <a:cxn ang="0">
                    <a:pos x="T6" y="T7"/>
                  </a:cxn>
                  <a:cxn ang="0">
                    <a:pos x="T8" y="T9"/>
                  </a:cxn>
                </a:cxnLst>
                <a:rect l="0" t="0" r="r" b="b"/>
                <a:pathLst>
                  <a:path w="6" h="8">
                    <a:moveTo>
                      <a:pt x="3" y="8"/>
                    </a:moveTo>
                    <a:lnTo>
                      <a:pt x="6" y="7"/>
                    </a:lnTo>
                    <a:lnTo>
                      <a:pt x="3"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6" name="Freeform 1348">
                <a:extLst>
                  <a:ext uri="{FF2B5EF4-FFF2-40B4-BE49-F238E27FC236}">
                    <a16:creationId xmlns:a16="http://schemas.microsoft.com/office/drawing/2014/main" id="{331FF061-6D61-4B70-BE7B-04DC701616D9}"/>
                  </a:ext>
                </a:extLst>
              </p:cNvPr>
              <p:cNvSpPr>
                <a:spLocks/>
              </p:cNvSpPr>
              <p:nvPr/>
            </p:nvSpPr>
            <p:spPr bwMode="auto">
              <a:xfrm>
                <a:off x="2157" y="849"/>
                <a:ext cx="4" cy="8"/>
              </a:xfrm>
              <a:custGeom>
                <a:avLst/>
                <a:gdLst>
                  <a:gd name="T0" fmla="*/ 3 w 4"/>
                  <a:gd name="T1" fmla="*/ 8 h 8"/>
                  <a:gd name="T2" fmla="*/ 4 w 4"/>
                  <a:gd name="T3" fmla="*/ 7 h 8"/>
                  <a:gd name="T4" fmla="*/ 1 w 4"/>
                  <a:gd name="T5" fmla="*/ 0 h 8"/>
                  <a:gd name="T6" fmla="*/ 0 w 4"/>
                  <a:gd name="T7" fmla="*/ 1 h 8"/>
                  <a:gd name="T8" fmla="*/ 3 w 4"/>
                  <a:gd name="T9" fmla="*/ 8 h 8"/>
                </a:gdLst>
                <a:ahLst/>
                <a:cxnLst>
                  <a:cxn ang="0">
                    <a:pos x="T0" y="T1"/>
                  </a:cxn>
                  <a:cxn ang="0">
                    <a:pos x="T2" y="T3"/>
                  </a:cxn>
                  <a:cxn ang="0">
                    <a:pos x="T4" y="T5"/>
                  </a:cxn>
                  <a:cxn ang="0">
                    <a:pos x="T6" y="T7"/>
                  </a:cxn>
                  <a:cxn ang="0">
                    <a:pos x="T8" y="T9"/>
                  </a:cxn>
                </a:cxnLst>
                <a:rect l="0" t="0" r="r" b="b"/>
                <a:pathLst>
                  <a:path w="4" h="8">
                    <a:moveTo>
                      <a:pt x="3" y="8"/>
                    </a:moveTo>
                    <a:lnTo>
                      <a:pt x="4" y="7"/>
                    </a:lnTo>
                    <a:lnTo>
                      <a:pt x="1"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7" name="Freeform 1349">
                <a:extLst>
                  <a:ext uri="{FF2B5EF4-FFF2-40B4-BE49-F238E27FC236}">
                    <a16:creationId xmlns:a16="http://schemas.microsoft.com/office/drawing/2014/main" id="{F8101886-7DF9-451D-A82E-F4E29FC31A52}"/>
                  </a:ext>
                </a:extLst>
              </p:cNvPr>
              <p:cNvSpPr>
                <a:spLocks/>
              </p:cNvSpPr>
              <p:nvPr/>
            </p:nvSpPr>
            <p:spPr bwMode="auto">
              <a:xfrm>
                <a:off x="2153" y="850"/>
                <a:ext cx="5" cy="9"/>
              </a:xfrm>
              <a:custGeom>
                <a:avLst/>
                <a:gdLst>
                  <a:gd name="T0" fmla="*/ 3 w 5"/>
                  <a:gd name="T1" fmla="*/ 9 h 9"/>
                  <a:gd name="T2" fmla="*/ 5 w 5"/>
                  <a:gd name="T3" fmla="*/ 7 h 9"/>
                  <a:gd name="T4" fmla="*/ 3 w 5"/>
                  <a:gd name="T5" fmla="*/ 0 h 9"/>
                  <a:gd name="T6" fmla="*/ 0 w 5"/>
                  <a:gd name="T7" fmla="*/ 1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lnTo>
                      <a:pt x="5" y="7"/>
                    </a:lnTo>
                    <a:lnTo>
                      <a:pt x="3"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8" name="Freeform 1350">
                <a:extLst>
                  <a:ext uri="{FF2B5EF4-FFF2-40B4-BE49-F238E27FC236}">
                    <a16:creationId xmlns:a16="http://schemas.microsoft.com/office/drawing/2014/main" id="{90BC9782-9409-4554-9C72-80CEA9B4897F}"/>
                  </a:ext>
                </a:extLst>
              </p:cNvPr>
              <p:cNvSpPr>
                <a:spLocks/>
              </p:cNvSpPr>
              <p:nvPr/>
            </p:nvSpPr>
            <p:spPr bwMode="auto">
              <a:xfrm>
                <a:off x="2153" y="850"/>
                <a:ext cx="5" cy="9"/>
              </a:xfrm>
              <a:custGeom>
                <a:avLst/>
                <a:gdLst>
                  <a:gd name="T0" fmla="*/ 3 w 5"/>
                  <a:gd name="T1" fmla="*/ 9 h 9"/>
                  <a:gd name="T2" fmla="*/ 5 w 5"/>
                  <a:gd name="T3" fmla="*/ 7 h 9"/>
                  <a:gd name="T4" fmla="*/ 3 w 5"/>
                  <a:gd name="T5" fmla="*/ 0 h 9"/>
                  <a:gd name="T6" fmla="*/ 0 w 5"/>
                  <a:gd name="T7" fmla="*/ 1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lnTo>
                      <a:pt x="5" y="7"/>
                    </a:lnTo>
                    <a:lnTo>
                      <a:pt x="3"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39" name="Freeform 1351">
                <a:extLst>
                  <a:ext uri="{FF2B5EF4-FFF2-40B4-BE49-F238E27FC236}">
                    <a16:creationId xmlns:a16="http://schemas.microsoft.com/office/drawing/2014/main" id="{5C57D016-1DAE-449A-BABF-E353C81880DD}"/>
                  </a:ext>
                </a:extLst>
              </p:cNvPr>
              <p:cNvSpPr>
                <a:spLocks/>
              </p:cNvSpPr>
              <p:nvPr/>
            </p:nvSpPr>
            <p:spPr bwMode="auto">
              <a:xfrm>
                <a:off x="2035" y="918"/>
                <a:ext cx="4" cy="9"/>
              </a:xfrm>
              <a:custGeom>
                <a:avLst/>
                <a:gdLst>
                  <a:gd name="T0" fmla="*/ 3 w 4"/>
                  <a:gd name="T1" fmla="*/ 9 h 9"/>
                  <a:gd name="T2" fmla="*/ 4 w 4"/>
                  <a:gd name="T3" fmla="*/ 7 h 9"/>
                  <a:gd name="T4" fmla="*/ 3 w 4"/>
                  <a:gd name="T5" fmla="*/ 0 h 9"/>
                  <a:gd name="T6" fmla="*/ 0 w 4"/>
                  <a:gd name="T7" fmla="*/ 1 h 9"/>
                  <a:gd name="T8" fmla="*/ 3 w 4"/>
                  <a:gd name="T9" fmla="*/ 9 h 9"/>
                </a:gdLst>
                <a:ahLst/>
                <a:cxnLst>
                  <a:cxn ang="0">
                    <a:pos x="T0" y="T1"/>
                  </a:cxn>
                  <a:cxn ang="0">
                    <a:pos x="T2" y="T3"/>
                  </a:cxn>
                  <a:cxn ang="0">
                    <a:pos x="T4" y="T5"/>
                  </a:cxn>
                  <a:cxn ang="0">
                    <a:pos x="T6" y="T7"/>
                  </a:cxn>
                  <a:cxn ang="0">
                    <a:pos x="T8" y="T9"/>
                  </a:cxn>
                </a:cxnLst>
                <a:rect l="0" t="0" r="r" b="b"/>
                <a:pathLst>
                  <a:path w="4" h="9">
                    <a:moveTo>
                      <a:pt x="3" y="9"/>
                    </a:moveTo>
                    <a:lnTo>
                      <a:pt x="4" y="7"/>
                    </a:lnTo>
                    <a:lnTo>
                      <a:pt x="3"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0" name="Freeform 1352">
                <a:extLst>
                  <a:ext uri="{FF2B5EF4-FFF2-40B4-BE49-F238E27FC236}">
                    <a16:creationId xmlns:a16="http://schemas.microsoft.com/office/drawing/2014/main" id="{AF241ECD-488E-431E-9E4A-62493F709906}"/>
                  </a:ext>
                </a:extLst>
              </p:cNvPr>
              <p:cNvSpPr>
                <a:spLocks/>
              </p:cNvSpPr>
              <p:nvPr/>
            </p:nvSpPr>
            <p:spPr bwMode="auto">
              <a:xfrm>
                <a:off x="2032" y="921"/>
                <a:ext cx="5" cy="8"/>
              </a:xfrm>
              <a:custGeom>
                <a:avLst/>
                <a:gdLst>
                  <a:gd name="T0" fmla="*/ 2 w 5"/>
                  <a:gd name="T1" fmla="*/ 8 h 8"/>
                  <a:gd name="T2" fmla="*/ 5 w 5"/>
                  <a:gd name="T3" fmla="*/ 7 h 8"/>
                  <a:gd name="T4" fmla="*/ 2 w 5"/>
                  <a:gd name="T5" fmla="*/ 0 h 8"/>
                  <a:gd name="T6" fmla="*/ 0 w 5"/>
                  <a:gd name="T7" fmla="*/ 1 h 8"/>
                  <a:gd name="T8" fmla="*/ 2 w 5"/>
                  <a:gd name="T9" fmla="*/ 8 h 8"/>
                </a:gdLst>
                <a:ahLst/>
                <a:cxnLst>
                  <a:cxn ang="0">
                    <a:pos x="T0" y="T1"/>
                  </a:cxn>
                  <a:cxn ang="0">
                    <a:pos x="T2" y="T3"/>
                  </a:cxn>
                  <a:cxn ang="0">
                    <a:pos x="T4" y="T5"/>
                  </a:cxn>
                  <a:cxn ang="0">
                    <a:pos x="T6" y="T7"/>
                  </a:cxn>
                  <a:cxn ang="0">
                    <a:pos x="T8" y="T9"/>
                  </a:cxn>
                </a:cxnLst>
                <a:rect l="0" t="0" r="r" b="b"/>
                <a:pathLst>
                  <a:path w="5" h="8">
                    <a:moveTo>
                      <a:pt x="2" y="8"/>
                    </a:moveTo>
                    <a:lnTo>
                      <a:pt x="5" y="7"/>
                    </a:lnTo>
                    <a:lnTo>
                      <a:pt x="2" y="0"/>
                    </a:lnTo>
                    <a:lnTo>
                      <a:pt x="0" y="1"/>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1" name="Freeform 1353">
                <a:extLst>
                  <a:ext uri="{FF2B5EF4-FFF2-40B4-BE49-F238E27FC236}">
                    <a16:creationId xmlns:a16="http://schemas.microsoft.com/office/drawing/2014/main" id="{4B010AEC-6763-4D9C-A158-D5D01AEC29D6}"/>
                  </a:ext>
                </a:extLst>
              </p:cNvPr>
              <p:cNvSpPr>
                <a:spLocks/>
              </p:cNvSpPr>
              <p:nvPr/>
            </p:nvSpPr>
            <p:spPr bwMode="auto">
              <a:xfrm>
                <a:off x="2028" y="922"/>
                <a:ext cx="4" cy="9"/>
              </a:xfrm>
              <a:custGeom>
                <a:avLst/>
                <a:gdLst>
                  <a:gd name="T0" fmla="*/ 3 w 4"/>
                  <a:gd name="T1" fmla="*/ 9 h 9"/>
                  <a:gd name="T2" fmla="*/ 4 w 4"/>
                  <a:gd name="T3" fmla="*/ 7 h 9"/>
                  <a:gd name="T4" fmla="*/ 2 w 4"/>
                  <a:gd name="T5" fmla="*/ 0 h 9"/>
                  <a:gd name="T6" fmla="*/ 0 w 4"/>
                  <a:gd name="T7" fmla="*/ 2 h 9"/>
                  <a:gd name="T8" fmla="*/ 3 w 4"/>
                  <a:gd name="T9" fmla="*/ 9 h 9"/>
                </a:gdLst>
                <a:ahLst/>
                <a:cxnLst>
                  <a:cxn ang="0">
                    <a:pos x="T0" y="T1"/>
                  </a:cxn>
                  <a:cxn ang="0">
                    <a:pos x="T2" y="T3"/>
                  </a:cxn>
                  <a:cxn ang="0">
                    <a:pos x="T4" y="T5"/>
                  </a:cxn>
                  <a:cxn ang="0">
                    <a:pos x="T6" y="T7"/>
                  </a:cxn>
                  <a:cxn ang="0">
                    <a:pos x="T8" y="T9"/>
                  </a:cxn>
                </a:cxnLst>
                <a:rect l="0" t="0" r="r" b="b"/>
                <a:pathLst>
                  <a:path w="4" h="9">
                    <a:moveTo>
                      <a:pt x="3" y="9"/>
                    </a:moveTo>
                    <a:lnTo>
                      <a:pt x="4" y="7"/>
                    </a:lnTo>
                    <a:lnTo>
                      <a:pt x="2" y="0"/>
                    </a:lnTo>
                    <a:lnTo>
                      <a:pt x="0" y="2"/>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2" name="Freeform 1354">
                <a:extLst>
                  <a:ext uri="{FF2B5EF4-FFF2-40B4-BE49-F238E27FC236}">
                    <a16:creationId xmlns:a16="http://schemas.microsoft.com/office/drawing/2014/main" id="{3E10D98F-D7E1-4554-B6B8-0BD38B01E6F8}"/>
                  </a:ext>
                </a:extLst>
              </p:cNvPr>
              <p:cNvSpPr>
                <a:spLocks/>
              </p:cNvSpPr>
              <p:nvPr/>
            </p:nvSpPr>
            <p:spPr bwMode="auto">
              <a:xfrm>
                <a:off x="2028" y="854"/>
                <a:ext cx="176" cy="179"/>
              </a:xfrm>
              <a:custGeom>
                <a:avLst/>
                <a:gdLst>
                  <a:gd name="T0" fmla="*/ 33 w 176"/>
                  <a:gd name="T1" fmla="*/ 179 h 179"/>
                  <a:gd name="T2" fmla="*/ 176 w 176"/>
                  <a:gd name="T3" fmla="*/ 97 h 179"/>
                  <a:gd name="T4" fmla="*/ 143 w 176"/>
                  <a:gd name="T5" fmla="*/ 0 h 179"/>
                  <a:gd name="T6" fmla="*/ 0 w 176"/>
                  <a:gd name="T7" fmla="*/ 84 h 179"/>
                  <a:gd name="T8" fmla="*/ 33 w 176"/>
                  <a:gd name="T9" fmla="*/ 179 h 179"/>
                </a:gdLst>
                <a:ahLst/>
                <a:cxnLst>
                  <a:cxn ang="0">
                    <a:pos x="T0" y="T1"/>
                  </a:cxn>
                  <a:cxn ang="0">
                    <a:pos x="T2" y="T3"/>
                  </a:cxn>
                  <a:cxn ang="0">
                    <a:pos x="T4" y="T5"/>
                  </a:cxn>
                  <a:cxn ang="0">
                    <a:pos x="T6" y="T7"/>
                  </a:cxn>
                  <a:cxn ang="0">
                    <a:pos x="T8" y="T9"/>
                  </a:cxn>
                </a:cxnLst>
                <a:rect l="0" t="0" r="r" b="b"/>
                <a:pathLst>
                  <a:path w="176" h="179">
                    <a:moveTo>
                      <a:pt x="33" y="179"/>
                    </a:moveTo>
                    <a:lnTo>
                      <a:pt x="176" y="97"/>
                    </a:lnTo>
                    <a:lnTo>
                      <a:pt x="143" y="0"/>
                    </a:lnTo>
                    <a:lnTo>
                      <a:pt x="0" y="84"/>
                    </a:lnTo>
                    <a:lnTo>
                      <a:pt x="33" y="17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3" name="Freeform 1355">
                <a:extLst>
                  <a:ext uri="{FF2B5EF4-FFF2-40B4-BE49-F238E27FC236}">
                    <a16:creationId xmlns:a16="http://schemas.microsoft.com/office/drawing/2014/main" id="{0139621A-E172-48FD-95AB-614A3BFD879B}"/>
                  </a:ext>
                </a:extLst>
              </p:cNvPr>
              <p:cNvSpPr>
                <a:spLocks noEditPoints="1"/>
              </p:cNvSpPr>
              <p:nvPr/>
            </p:nvSpPr>
            <p:spPr bwMode="auto">
              <a:xfrm>
                <a:off x="2024" y="851"/>
                <a:ext cx="184" cy="186"/>
              </a:xfrm>
              <a:custGeom>
                <a:avLst/>
                <a:gdLst>
                  <a:gd name="T0" fmla="*/ 25 w 130"/>
                  <a:gd name="T1" fmla="*/ 131 h 131"/>
                  <a:gd name="T2" fmla="*/ 24 w 130"/>
                  <a:gd name="T3" fmla="*/ 129 h 131"/>
                  <a:gd name="T4" fmla="*/ 24 w 130"/>
                  <a:gd name="T5" fmla="*/ 129 h 131"/>
                  <a:gd name="T6" fmla="*/ 0 w 130"/>
                  <a:gd name="T7" fmla="*/ 61 h 131"/>
                  <a:gd name="T8" fmla="*/ 2 w 130"/>
                  <a:gd name="T9" fmla="*/ 58 h 131"/>
                  <a:gd name="T10" fmla="*/ 2 w 130"/>
                  <a:gd name="T11" fmla="*/ 58 h 131"/>
                  <a:gd name="T12" fmla="*/ 102 w 130"/>
                  <a:gd name="T13" fmla="*/ 0 h 131"/>
                  <a:gd name="T14" fmla="*/ 104 w 130"/>
                  <a:gd name="T15" fmla="*/ 0 h 131"/>
                  <a:gd name="T16" fmla="*/ 104 w 130"/>
                  <a:gd name="T17" fmla="*/ 0 h 131"/>
                  <a:gd name="T18" fmla="*/ 106 w 130"/>
                  <a:gd name="T19" fmla="*/ 2 h 131"/>
                  <a:gd name="T20" fmla="*/ 106 w 130"/>
                  <a:gd name="T21" fmla="*/ 2 h 131"/>
                  <a:gd name="T22" fmla="*/ 129 w 130"/>
                  <a:gd name="T23" fmla="*/ 69 h 131"/>
                  <a:gd name="T24" fmla="*/ 128 w 130"/>
                  <a:gd name="T25" fmla="*/ 72 h 131"/>
                  <a:gd name="T26" fmla="*/ 128 w 130"/>
                  <a:gd name="T27" fmla="*/ 72 h 131"/>
                  <a:gd name="T28" fmla="*/ 27 w 130"/>
                  <a:gd name="T29" fmla="*/ 130 h 131"/>
                  <a:gd name="T30" fmla="*/ 26 w 130"/>
                  <a:gd name="T31" fmla="*/ 131 h 131"/>
                  <a:gd name="T32" fmla="*/ 26 w 130"/>
                  <a:gd name="T33" fmla="*/ 131 h 131"/>
                  <a:gd name="T34" fmla="*/ 25 w 130"/>
                  <a:gd name="T35" fmla="*/ 131 h 131"/>
                  <a:gd name="T36" fmla="*/ 26 w 130"/>
                  <a:gd name="T37" fmla="*/ 128 h 131"/>
                  <a:gd name="T38" fmla="*/ 28 w 130"/>
                  <a:gd name="T39" fmla="*/ 128 h 131"/>
                  <a:gd name="T40" fmla="*/ 26 w 130"/>
                  <a:gd name="T41" fmla="*/ 128 h 131"/>
                  <a:gd name="T42" fmla="*/ 6 w 130"/>
                  <a:gd name="T43" fmla="*/ 62 h 131"/>
                  <a:gd name="T44" fmla="*/ 27 w 130"/>
                  <a:gd name="T45" fmla="*/ 125 h 131"/>
                  <a:gd name="T46" fmla="*/ 124 w 130"/>
                  <a:gd name="T47" fmla="*/ 69 h 131"/>
                  <a:gd name="T48" fmla="*/ 102 w 130"/>
                  <a:gd name="T49" fmla="*/ 6 h 131"/>
                  <a:gd name="T50" fmla="*/ 6 w 130"/>
                  <a:gd name="T51" fmla="*/ 6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31">
                    <a:moveTo>
                      <a:pt x="25" y="131"/>
                    </a:moveTo>
                    <a:cubicBezTo>
                      <a:pt x="25" y="130"/>
                      <a:pt x="24" y="130"/>
                      <a:pt x="24" y="129"/>
                    </a:cubicBezTo>
                    <a:cubicBezTo>
                      <a:pt x="24" y="129"/>
                      <a:pt x="24" y="129"/>
                      <a:pt x="24" y="129"/>
                    </a:cubicBezTo>
                    <a:cubicBezTo>
                      <a:pt x="0" y="61"/>
                      <a:pt x="0" y="61"/>
                      <a:pt x="0" y="61"/>
                    </a:cubicBezTo>
                    <a:cubicBezTo>
                      <a:pt x="0" y="60"/>
                      <a:pt x="1" y="59"/>
                      <a:pt x="2" y="58"/>
                    </a:cubicBezTo>
                    <a:cubicBezTo>
                      <a:pt x="2" y="58"/>
                      <a:pt x="2" y="58"/>
                      <a:pt x="2" y="58"/>
                    </a:cubicBezTo>
                    <a:cubicBezTo>
                      <a:pt x="102" y="0"/>
                      <a:pt x="102" y="0"/>
                      <a:pt x="102" y="0"/>
                    </a:cubicBezTo>
                    <a:cubicBezTo>
                      <a:pt x="103" y="0"/>
                      <a:pt x="104" y="0"/>
                      <a:pt x="104" y="0"/>
                    </a:cubicBezTo>
                    <a:cubicBezTo>
                      <a:pt x="104" y="0"/>
                      <a:pt x="104" y="0"/>
                      <a:pt x="104" y="0"/>
                    </a:cubicBezTo>
                    <a:cubicBezTo>
                      <a:pt x="105" y="0"/>
                      <a:pt x="106" y="1"/>
                      <a:pt x="106" y="2"/>
                    </a:cubicBezTo>
                    <a:cubicBezTo>
                      <a:pt x="106" y="2"/>
                      <a:pt x="106" y="2"/>
                      <a:pt x="106" y="2"/>
                    </a:cubicBezTo>
                    <a:cubicBezTo>
                      <a:pt x="129" y="69"/>
                      <a:pt x="129" y="69"/>
                      <a:pt x="129" y="69"/>
                    </a:cubicBezTo>
                    <a:cubicBezTo>
                      <a:pt x="130" y="70"/>
                      <a:pt x="129" y="72"/>
                      <a:pt x="128" y="72"/>
                    </a:cubicBezTo>
                    <a:cubicBezTo>
                      <a:pt x="128" y="72"/>
                      <a:pt x="128" y="72"/>
                      <a:pt x="128" y="72"/>
                    </a:cubicBezTo>
                    <a:cubicBezTo>
                      <a:pt x="27" y="130"/>
                      <a:pt x="27" y="130"/>
                      <a:pt x="27" y="130"/>
                    </a:cubicBezTo>
                    <a:cubicBezTo>
                      <a:pt x="27" y="131"/>
                      <a:pt x="27" y="131"/>
                      <a:pt x="26" y="131"/>
                    </a:cubicBezTo>
                    <a:cubicBezTo>
                      <a:pt x="26" y="131"/>
                      <a:pt x="26" y="131"/>
                      <a:pt x="26" y="131"/>
                    </a:cubicBezTo>
                    <a:cubicBezTo>
                      <a:pt x="26" y="131"/>
                      <a:pt x="26" y="131"/>
                      <a:pt x="25" y="131"/>
                    </a:cubicBezTo>
                    <a:close/>
                    <a:moveTo>
                      <a:pt x="26" y="128"/>
                    </a:moveTo>
                    <a:cubicBezTo>
                      <a:pt x="28" y="128"/>
                      <a:pt x="28" y="128"/>
                      <a:pt x="28" y="128"/>
                    </a:cubicBezTo>
                    <a:cubicBezTo>
                      <a:pt x="26" y="128"/>
                      <a:pt x="26" y="128"/>
                      <a:pt x="26" y="128"/>
                    </a:cubicBezTo>
                    <a:close/>
                    <a:moveTo>
                      <a:pt x="6" y="62"/>
                    </a:moveTo>
                    <a:cubicBezTo>
                      <a:pt x="27" y="125"/>
                      <a:pt x="27" y="125"/>
                      <a:pt x="27" y="125"/>
                    </a:cubicBezTo>
                    <a:cubicBezTo>
                      <a:pt x="124" y="69"/>
                      <a:pt x="124" y="69"/>
                      <a:pt x="124" y="69"/>
                    </a:cubicBezTo>
                    <a:cubicBezTo>
                      <a:pt x="102" y="6"/>
                      <a:pt x="102" y="6"/>
                      <a:pt x="102" y="6"/>
                    </a:cubicBezTo>
                    <a:cubicBezTo>
                      <a:pt x="6" y="62"/>
                      <a:pt x="6" y="62"/>
                      <a:pt x="6" y="6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4" name="Freeform 1356">
                <a:extLst>
                  <a:ext uri="{FF2B5EF4-FFF2-40B4-BE49-F238E27FC236}">
                    <a16:creationId xmlns:a16="http://schemas.microsoft.com/office/drawing/2014/main" id="{15FBEF82-EE52-4B35-B7E7-BA45DA468C98}"/>
                  </a:ext>
                </a:extLst>
              </p:cNvPr>
              <p:cNvSpPr>
                <a:spLocks/>
              </p:cNvSpPr>
              <p:nvPr/>
            </p:nvSpPr>
            <p:spPr bwMode="auto">
              <a:xfrm>
                <a:off x="2055" y="1047"/>
                <a:ext cx="99" cy="78"/>
              </a:xfrm>
              <a:custGeom>
                <a:avLst/>
                <a:gdLst>
                  <a:gd name="T0" fmla="*/ 67 w 70"/>
                  <a:gd name="T1" fmla="*/ 54 h 55"/>
                  <a:gd name="T2" fmla="*/ 67 w 70"/>
                  <a:gd name="T3" fmla="*/ 54 h 55"/>
                  <a:gd name="T4" fmla="*/ 70 w 70"/>
                  <a:gd name="T5" fmla="*/ 55 h 55"/>
                  <a:gd name="T6" fmla="*/ 70 w 70"/>
                  <a:gd name="T7" fmla="*/ 41 h 55"/>
                  <a:gd name="T8" fmla="*/ 0 w 70"/>
                  <a:gd name="T9" fmla="*/ 0 h 55"/>
                  <a:gd name="T10" fmla="*/ 0 w 70"/>
                  <a:gd name="T11" fmla="*/ 13 h 55"/>
                  <a:gd name="T12" fmla="*/ 2 w 70"/>
                  <a:gd name="T13" fmla="*/ 16 h 55"/>
                  <a:gd name="T14" fmla="*/ 67 w 7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5">
                    <a:moveTo>
                      <a:pt x="67" y="54"/>
                    </a:moveTo>
                    <a:cubicBezTo>
                      <a:pt x="67" y="54"/>
                      <a:pt x="67" y="54"/>
                      <a:pt x="67" y="54"/>
                    </a:cubicBezTo>
                    <a:cubicBezTo>
                      <a:pt x="68" y="55"/>
                      <a:pt x="69" y="55"/>
                      <a:pt x="70" y="55"/>
                    </a:cubicBezTo>
                    <a:cubicBezTo>
                      <a:pt x="70" y="41"/>
                      <a:pt x="70" y="41"/>
                      <a:pt x="70" y="41"/>
                    </a:cubicBezTo>
                    <a:cubicBezTo>
                      <a:pt x="0" y="0"/>
                      <a:pt x="0" y="0"/>
                      <a:pt x="0" y="0"/>
                    </a:cubicBezTo>
                    <a:cubicBezTo>
                      <a:pt x="0" y="13"/>
                      <a:pt x="0" y="13"/>
                      <a:pt x="0" y="13"/>
                    </a:cubicBezTo>
                    <a:cubicBezTo>
                      <a:pt x="0" y="14"/>
                      <a:pt x="1" y="15"/>
                      <a:pt x="2" y="16"/>
                    </a:cubicBezTo>
                    <a:lnTo>
                      <a:pt x="67" y="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5" name="Freeform 1357">
                <a:extLst>
                  <a:ext uri="{FF2B5EF4-FFF2-40B4-BE49-F238E27FC236}">
                    <a16:creationId xmlns:a16="http://schemas.microsoft.com/office/drawing/2014/main" id="{FB653C65-8823-42CC-B660-620B7D6EEB40}"/>
                  </a:ext>
                </a:extLst>
              </p:cNvPr>
              <p:cNvSpPr>
                <a:spLocks/>
              </p:cNvSpPr>
              <p:nvPr/>
            </p:nvSpPr>
            <p:spPr bwMode="auto">
              <a:xfrm>
                <a:off x="2197" y="1041"/>
                <a:ext cx="39" cy="23"/>
              </a:xfrm>
              <a:custGeom>
                <a:avLst/>
                <a:gdLst>
                  <a:gd name="T0" fmla="*/ 0 w 39"/>
                  <a:gd name="T1" fmla="*/ 16 h 23"/>
                  <a:gd name="T2" fmla="*/ 27 w 39"/>
                  <a:gd name="T3" fmla="*/ 0 h 23"/>
                  <a:gd name="T4" fmla="*/ 39 w 39"/>
                  <a:gd name="T5" fmla="*/ 7 h 23"/>
                  <a:gd name="T6" fmla="*/ 12 w 39"/>
                  <a:gd name="T7" fmla="*/ 23 h 23"/>
                  <a:gd name="T8" fmla="*/ 0 w 39"/>
                  <a:gd name="T9" fmla="*/ 16 h 23"/>
                </a:gdLst>
                <a:ahLst/>
                <a:cxnLst>
                  <a:cxn ang="0">
                    <a:pos x="T0" y="T1"/>
                  </a:cxn>
                  <a:cxn ang="0">
                    <a:pos x="T2" y="T3"/>
                  </a:cxn>
                  <a:cxn ang="0">
                    <a:pos x="T4" y="T5"/>
                  </a:cxn>
                  <a:cxn ang="0">
                    <a:pos x="T6" y="T7"/>
                  </a:cxn>
                  <a:cxn ang="0">
                    <a:pos x="T8" y="T9"/>
                  </a:cxn>
                </a:cxnLst>
                <a:rect l="0" t="0" r="r" b="b"/>
                <a:pathLst>
                  <a:path w="39" h="23">
                    <a:moveTo>
                      <a:pt x="0" y="16"/>
                    </a:moveTo>
                    <a:lnTo>
                      <a:pt x="27" y="0"/>
                    </a:lnTo>
                    <a:lnTo>
                      <a:pt x="39" y="7"/>
                    </a:lnTo>
                    <a:lnTo>
                      <a:pt x="12" y="2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6" name="Freeform 1358">
                <a:extLst>
                  <a:ext uri="{FF2B5EF4-FFF2-40B4-BE49-F238E27FC236}">
                    <a16:creationId xmlns:a16="http://schemas.microsoft.com/office/drawing/2014/main" id="{7AC011FD-537D-4FCD-BE46-D25B71D78CF9}"/>
                  </a:ext>
                </a:extLst>
              </p:cNvPr>
              <p:cNvSpPr>
                <a:spLocks noEditPoints="1"/>
              </p:cNvSpPr>
              <p:nvPr/>
            </p:nvSpPr>
            <p:spPr bwMode="auto">
              <a:xfrm>
                <a:off x="2194" y="1040"/>
                <a:ext cx="45" cy="27"/>
              </a:xfrm>
              <a:custGeom>
                <a:avLst/>
                <a:gdLst>
                  <a:gd name="T0" fmla="*/ 10 w 32"/>
                  <a:gd name="T1" fmla="*/ 19 h 19"/>
                  <a:gd name="T2" fmla="*/ 1 w 32"/>
                  <a:gd name="T3" fmla="*/ 13 h 19"/>
                  <a:gd name="T4" fmla="*/ 2 w 32"/>
                  <a:gd name="T5" fmla="*/ 12 h 19"/>
                  <a:gd name="T6" fmla="*/ 3 w 32"/>
                  <a:gd name="T7" fmla="*/ 13 h 19"/>
                  <a:gd name="T8" fmla="*/ 2 w 32"/>
                  <a:gd name="T9" fmla="*/ 12 h 19"/>
                  <a:gd name="T10" fmla="*/ 1 w 32"/>
                  <a:gd name="T11" fmla="*/ 13 h 19"/>
                  <a:gd name="T12" fmla="*/ 0 w 32"/>
                  <a:gd name="T13" fmla="*/ 12 h 19"/>
                  <a:gd name="T14" fmla="*/ 0 w 32"/>
                  <a:gd name="T15" fmla="*/ 12 h 19"/>
                  <a:gd name="T16" fmla="*/ 1 w 32"/>
                  <a:gd name="T17" fmla="*/ 10 h 19"/>
                  <a:gd name="T18" fmla="*/ 1 w 32"/>
                  <a:gd name="T19" fmla="*/ 10 h 19"/>
                  <a:gd name="T20" fmla="*/ 20 w 32"/>
                  <a:gd name="T21" fmla="*/ 0 h 19"/>
                  <a:gd name="T22" fmla="*/ 22 w 32"/>
                  <a:gd name="T23" fmla="*/ 0 h 19"/>
                  <a:gd name="T24" fmla="*/ 31 w 32"/>
                  <a:gd name="T25" fmla="*/ 5 h 19"/>
                  <a:gd name="T26" fmla="*/ 32 w 32"/>
                  <a:gd name="T27" fmla="*/ 6 h 19"/>
                  <a:gd name="T28" fmla="*/ 32 w 32"/>
                  <a:gd name="T29" fmla="*/ 6 h 19"/>
                  <a:gd name="T30" fmla="*/ 31 w 32"/>
                  <a:gd name="T31" fmla="*/ 8 h 19"/>
                  <a:gd name="T32" fmla="*/ 31 w 32"/>
                  <a:gd name="T33" fmla="*/ 8 h 19"/>
                  <a:gd name="T34" fmla="*/ 12 w 32"/>
                  <a:gd name="T35" fmla="*/ 19 h 19"/>
                  <a:gd name="T36" fmla="*/ 10 w 32"/>
                  <a:gd name="T37" fmla="*/ 19 h 19"/>
                  <a:gd name="T38" fmla="*/ 11 w 32"/>
                  <a:gd name="T39" fmla="*/ 15 h 19"/>
                  <a:gd name="T40" fmla="*/ 27 w 32"/>
                  <a:gd name="T41" fmla="*/ 6 h 19"/>
                  <a:gd name="T42" fmla="*/ 21 w 32"/>
                  <a:gd name="T43" fmla="*/ 3 h 19"/>
                  <a:gd name="T44" fmla="*/ 5 w 32"/>
                  <a:gd name="T45" fmla="*/ 12 h 19"/>
                  <a:gd name="T46" fmla="*/ 11 w 32"/>
                  <a:gd name="T4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9">
                    <a:moveTo>
                      <a:pt x="10" y="19"/>
                    </a:moveTo>
                    <a:cubicBezTo>
                      <a:pt x="1" y="13"/>
                      <a:pt x="1" y="13"/>
                      <a:pt x="1" y="13"/>
                    </a:cubicBezTo>
                    <a:cubicBezTo>
                      <a:pt x="2" y="12"/>
                      <a:pt x="2" y="12"/>
                      <a:pt x="2" y="12"/>
                    </a:cubicBezTo>
                    <a:cubicBezTo>
                      <a:pt x="3" y="13"/>
                      <a:pt x="3" y="13"/>
                      <a:pt x="3" y="13"/>
                    </a:cubicBezTo>
                    <a:cubicBezTo>
                      <a:pt x="2" y="12"/>
                      <a:pt x="2" y="12"/>
                      <a:pt x="2" y="12"/>
                    </a:cubicBezTo>
                    <a:cubicBezTo>
                      <a:pt x="1" y="13"/>
                      <a:pt x="1" y="13"/>
                      <a:pt x="1" y="13"/>
                    </a:cubicBezTo>
                    <a:cubicBezTo>
                      <a:pt x="1" y="13"/>
                      <a:pt x="0" y="13"/>
                      <a:pt x="0" y="12"/>
                    </a:cubicBezTo>
                    <a:cubicBezTo>
                      <a:pt x="0" y="12"/>
                      <a:pt x="0" y="12"/>
                      <a:pt x="0" y="12"/>
                    </a:cubicBezTo>
                    <a:cubicBezTo>
                      <a:pt x="0" y="11"/>
                      <a:pt x="1" y="11"/>
                      <a:pt x="1" y="10"/>
                    </a:cubicBezTo>
                    <a:cubicBezTo>
                      <a:pt x="1" y="10"/>
                      <a:pt x="1" y="10"/>
                      <a:pt x="1" y="10"/>
                    </a:cubicBezTo>
                    <a:cubicBezTo>
                      <a:pt x="20" y="0"/>
                      <a:pt x="20" y="0"/>
                      <a:pt x="20" y="0"/>
                    </a:cubicBezTo>
                    <a:cubicBezTo>
                      <a:pt x="22" y="0"/>
                      <a:pt x="22" y="0"/>
                      <a:pt x="22" y="0"/>
                    </a:cubicBezTo>
                    <a:cubicBezTo>
                      <a:pt x="31" y="5"/>
                      <a:pt x="31" y="5"/>
                      <a:pt x="31" y="5"/>
                    </a:cubicBezTo>
                    <a:cubicBezTo>
                      <a:pt x="32" y="5"/>
                      <a:pt x="32" y="6"/>
                      <a:pt x="32" y="6"/>
                    </a:cubicBezTo>
                    <a:cubicBezTo>
                      <a:pt x="32" y="6"/>
                      <a:pt x="32" y="6"/>
                      <a:pt x="32" y="6"/>
                    </a:cubicBezTo>
                    <a:cubicBezTo>
                      <a:pt x="32" y="7"/>
                      <a:pt x="32" y="8"/>
                      <a:pt x="31" y="8"/>
                    </a:cubicBezTo>
                    <a:cubicBezTo>
                      <a:pt x="31" y="8"/>
                      <a:pt x="31" y="8"/>
                      <a:pt x="31" y="8"/>
                    </a:cubicBezTo>
                    <a:cubicBezTo>
                      <a:pt x="12" y="19"/>
                      <a:pt x="12" y="19"/>
                      <a:pt x="12" y="19"/>
                    </a:cubicBezTo>
                    <a:cubicBezTo>
                      <a:pt x="10" y="19"/>
                      <a:pt x="10" y="19"/>
                      <a:pt x="10" y="19"/>
                    </a:cubicBezTo>
                    <a:close/>
                    <a:moveTo>
                      <a:pt x="11" y="15"/>
                    </a:moveTo>
                    <a:cubicBezTo>
                      <a:pt x="27" y="6"/>
                      <a:pt x="27" y="6"/>
                      <a:pt x="27" y="6"/>
                    </a:cubicBezTo>
                    <a:cubicBezTo>
                      <a:pt x="21" y="3"/>
                      <a:pt x="21" y="3"/>
                      <a:pt x="21" y="3"/>
                    </a:cubicBezTo>
                    <a:cubicBezTo>
                      <a:pt x="5" y="12"/>
                      <a:pt x="5" y="12"/>
                      <a:pt x="5" y="12"/>
                    </a:cubicBezTo>
                    <a:cubicBezTo>
                      <a:pt x="11" y="15"/>
                      <a:pt x="11" y="15"/>
                      <a:pt x="11"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7" name="Freeform 1359">
                <a:extLst>
                  <a:ext uri="{FF2B5EF4-FFF2-40B4-BE49-F238E27FC236}">
                    <a16:creationId xmlns:a16="http://schemas.microsoft.com/office/drawing/2014/main" id="{E746ABFA-B4C1-4AB6-8CBC-A33629122439}"/>
                  </a:ext>
                </a:extLst>
              </p:cNvPr>
              <p:cNvSpPr>
                <a:spLocks/>
              </p:cNvSpPr>
              <p:nvPr/>
            </p:nvSpPr>
            <p:spPr bwMode="auto">
              <a:xfrm>
                <a:off x="2154" y="1012"/>
                <a:ext cx="160" cy="113"/>
              </a:xfrm>
              <a:custGeom>
                <a:avLst/>
                <a:gdLst>
                  <a:gd name="T0" fmla="*/ 112 w 113"/>
                  <a:gd name="T1" fmla="*/ 16 h 80"/>
                  <a:gd name="T2" fmla="*/ 113 w 113"/>
                  <a:gd name="T3" fmla="*/ 13 h 80"/>
                  <a:gd name="T4" fmla="*/ 113 w 113"/>
                  <a:gd name="T5" fmla="*/ 0 h 80"/>
                  <a:gd name="T6" fmla="*/ 0 w 113"/>
                  <a:gd name="T7" fmla="*/ 66 h 80"/>
                  <a:gd name="T8" fmla="*/ 0 w 113"/>
                  <a:gd name="T9" fmla="*/ 80 h 80"/>
                  <a:gd name="T10" fmla="*/ 3 w 113"/>
                  <a:gd name="T11" fmla="*/ 79 h 80"/>
                  <a:gd name="T12" fmla="*/ 50 w 113"/>
                  <a:gd name="T13" fmla="*/ 52 h 80"/>
                  <a:gd name="T14" fmla="*/ 50 w 113"/>
                  <a:gd name="T15" fmla="*/ 50 h 80"/>
                  <a:gd name="T16" fmla="*/ 50 w 113"/>
                  <a:gd name="T17" fmla="*/ 50 h 80"/>
                  <a:gd name="T18" fmla="*/ 50 w 113"/>
                  <a:gd name="T19" fmla="*/ 49 h 80"/>
                  <a:gd name="T20" fmla="*/ 67 w 113"/>
                  <a:gd name="T21" fmla="*/ 39 h 80"/>
                  <a:gd name="T22" fmla="*/ 69 w 113"/>
                  <a:gd name="T23" fmla="*/ 39 h 80"/>
                  <a:gd name="T24" fmla="*/ 69 w 113"/>
                  <a:gd name="T25" fmla="*/ 39 h 80"/>
                  <a:gd name="T26" fmla="*/ 72 w 113"/>
                  <a:gd name="T27" fmla="*/ 39 h 80"/>
                  <a:gd name="T28" fmla="*/ 112 w 113"/>
                  <a:gd name="T2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80">
                    <a:moveTo>
                      <a:pt x="112" y="16"/>
                    </a:moveTo>
                    <a:cubicBezTo>
                      <a:pt x="113" y="15"/>
                      <a:pt x="113" y="15"/>
                      <a:pt x="113" y="13"/>
                    </a:cubicBezTo>
                    <a:cubicBezTo>
                      <a:pt x="113" y="0"/>
                      <a:pt x="113" y="0"/>
                      <a:pt x="113" y="0"/>
                    </a:cubicBezTo>
                    <a:cubicBezTo>
                      <a:pt x="0" y="66"/>
                      <a:pt x="0" y="66"/>
                      <a:pt x="0" y="66"/>
                    </a:cubicBezTo>
                    <a:cubicBezTo>
                      <a:pt x="0" y="80"/>
                      <a:pt x="0" y="80"/>
                      <a:pt x="0" y="80"/>
                    </a:cubicBezTo>
                    <a:cubicBezTo>
                      <a:pt x="1" y="80"/>
                      <a:pt x="2" y="80"/>
                      <a:pt x="3" y="79"/>
                    </a:cubicBezTo>
                    <a:cubicBezTo>
                      <a:pt x="50" y="52"/>
                      <a:pt x="50" y="52"/>
                      <a:pt x="50" y="52"/>
                    </a:cubicBezTo>
                    <a:cubicBezTo>
                      <a:pt x="51" y="51"/>
                      <a:pt x="51" y="51"/>
                      <a:pt x="50" y="50"/>
                    </a:cubicBezTo>
                    <a:cubicBezTo>
                      <a:pt x="50" y="50"/>
                      <a:pt x="50" y="50"/>
                      <a:pt x="50" y="50"/>
                    </a:cubicBezTo>
                    <a:cubicBezTo>
                      <a:pt x="49" y="50"/>
                      <a:pt x="49" y="49"/>
                      <a:pt x="50" y="49"/>
                    </a:cubicBezTo>
                    <a:cubicBezTo>
                      <a:pt x="67" y="39"/>
                      <a:pt x="67" y="39"/>
                      <a:pt x="67" y="39"/>
                    </a:cubicBezTo>
                    <a:cubicBezTo>
                      <a:pt x="67" y="39"/>
                      <a:pt x="68" y="39"/>
                      <a:pt x="69" y="39"/>
                    </a:cubicBezTo>
                    <a:cubicBezTo>
                      <a:pt x="69" y="39"/>
                      <a:pt x="69" y="39"/>
                      <a:pt x="69" y="39"/>
                    </a:cubicBezTo>
                    <a:cubicBezTo>
                      <a:pt x="70" y="40"/>
                      <a:pt x="71" y="40"/>
                      <a:pt x="72" y="39"/>
                    </a:cubicBezTo>
                    <a:lnTo>
                      <a:pt x="112" y="16"/>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8" name="Freeform 1360">
                <a:extLst>
                  <a:ext uri="{FF2B5EF4-FFF2-40B4-BE49-F238E27FC236}">
                    <a16:creationId xmlns:a16="http://schemas.microsoft.com/office/drawing/2014/main" id="{D82489F5-A7C9-4162-B7D1-E69DBBCFB5DB}"/>
                  </a:ext>
                </a:extLst>
              </p:cNvPr>
              <p:cNvSpPr>
                <a:spLocks/>
              </p:cNvSpPr>
              <p:nvPr/>
            </p:nvSpPr>
            <p:spPr bwMode="auto">
              <a:xfrm>
                <a:off x="2224" y="1064"/>
                <a:ext cx="24" cy="14"/>
              </a:xfrm>
              <a:custGeom>
                <a:avLst/>
                <a:gdLst>
                  <a:gd name="T0" fmla="*/ 0 w 24"/>
                  <a:gd name="T1" fmla="*/ 14 h 14"/>
                  <a:gd name="T2" fmla="*/ 24 w 24"/>
                  <a:gd name="T3" fmla="*/ 0 h 14"/>
                  <a:gd name="T4" fmla="*/ 0 w 24"/>
                  <a:gd name="T5" fmla="*/ 14 h 14"/>
                </a:gdLst>
                <a:ahLst/>
                <a:cxnLst>
                  <a:cxn ang="0">
                    <a:pos x="T0" y="T1"/>
                  </a:cxn>
                  <a:cxn ang="0">
                    <a:pos x="T2" y="T3"/>
                  </a:cxn>
                  <a:cxn ang="0">
                    <a:pos x="T4" y="T5"/>
                  </a:cxn>
                </a:cxnLst>
                <a:rect l="0" t="0" r="r" b="b"/>
                <a:pathLst>
                  <a:path w="24" h="14">
                    <a:moveTo>
                      <a:pt x="0" y="14"/>
                    </a:moveTo>
                    <a:lnTo>
                      <a:pt x="24"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49" name="Line 1361">
                <a:extLst>
                  <a:ext uri="{FF2B5EF4-FFF2-40B4-BE49-F238E27FC236}">
                    <a16:creationId xmlns:a16="http://schemas.microsoft.com/office/drawing/2014/main" id="{8E68CBD8-DBA9-41AA-B407-D0BF4B93A8D5}"/>
                  </a:ext>
                </a:extLst>
              </p:cNvPr>
              <p:cNvSpPr>
                <a:spLocks noChangeShapeType="1"/>
              </p:cNvSpPr>
              <p:nvPr/>
            </p:nvSpPr>
            <p:spPr bwMode="auto">
              <a:xfrm flipV="1">
                <a:off x="2224" y="1064"/>
                <a:ext cx="24" cy="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0" name="Freeform 1362">
                <a:extLst>
                  <a:ext uri="{FF2B5EF4-FFF2-40B4-BE49-F238E27FC236}">
                    <a16:creationId xmlns:a16="http://schemas.microsoft.com/office/drawing/2014/main" id="{FF6D5870-A9F2-463D-9C04-2511CF60DC0A}"/>
                  </a:ext>
                </a:extLst>
              </p:cNvPr>
              <p:cNvSpPr>
                <a:spLocks/>
              </p:cNvSpPr>
              <p:nvPr/>
            </p:nvSpPr>
            <p:spPr bwMode="auto">
              <a:xfrm>
                <a:off x="2222" y="1063"/>
                <a:ext cx="27" cy="17"/>
              </a:xfrm>
              <a:custGeom>
                <a:avLst/>
                <a:gdLst>
                  <a:gd name="T0" fmla="*/ 0 w 19"/>
                  <a:gd name="T1" fmla="*/ 12 h 12"/>
                  <a:gd name="T2" fmla="*/ 0 w 19"/>
                  <a:gd name="T3" fmla="*/ 10 h 12"/>
                  <a:gd name="T4" fmla="*/ 0 w 19"/>
                  <a:gd name="T5" fmla="*/ 10 h 12"/>
                  <a:gd name="T6" fmla="*/ 17 w 19"/>
                  <a:gd name="T7" fmla="*/ 0 h 12"/>
                  <a:gd name="T8" fmla="*/ 19 w 19"/>
                  <a:gd name="T9" fmla="*/ 1 h 12"/>
                  <a:gd name="T10" fmla="*/ 19 w 19"/>
                  <a:gd name="T11" fmla="*/ 1 h 12"/>
                  <a:gd name="T12" fmla="*/ 18 w 19"/>
                  <a:gd name="T13" fmla="*/ 2 h 12"/>
                  <a:gd name="T14" fmla="*/ 18 w 19"/>
                  <a:gd name="T15" fmla="*/ 2 h 12"/>
                  <a:gd name="T16" fmla="*/ 2 w 19"/>
                  <a:gd name="T17" fmla="*/ 12 h 12"/>
                  <a:gd name="T18" fmla="*/ 1 w 19"/>
                  <a:gd name="T19" fmla="*/ 12 h 12"/>
                  <a:gd name="T20" fmla="*/ 1 w 19"/>
                  <a:gd name="T21" fmla="*/ 12 h 12"/>
                  <a:gd name="T22" fmla="*/ 0 w 19"/>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2">
                    <a:moveTo>
                      <a:pt x="0" y="12"/>
                    </a:moveTo>
                    <a:cubicBezTo>
                      <a:pt x="0" y="11"/>
                      <a:pt x="0" y="10"/>
                      <a:pt x="0" y="10"/>
                    </a:cubicBezTo>
                    <a:cubicBezTo>
                      <a:pt x="0" y="10"/>
                      <a:pt x="0" y="10"/>
                      <a:pt x="0" y="10"/>
                    </a:cubicBezTo>
                    <a:cubicBezTo>
                      <a:pt x="17" y="0"/>
                      <a:pt x="17" y="0"/>
                      <a:pt x="17" y="0"/>
                    </a:cubicBezTo>
                    <a:cubicBezTo>
                      <a:pt x="18" y="0"/>
                      <a:pt x="18" y="0"/>
                      <a:pt x="19" y="1"/>
                    </a:cubicBezTo>
                    <a:cubicBezTo>
                      <a:pt x="19" y="1"/>
                      <a:pt x="19" y="1"/>
                      <a:pt x="19" y="1"/>
                    </a:cubicBezTo>
                    <a:cubicBezTo>
                      <a:pt x="19" y="1"/>
                      <a:pt x="19" y="2"/>
                      <a:pt x="18" y="2"/>
                    </a:cubicBezTo>
                    <a:cubicBezTo>
                      <a:pt x="18" y="2"/>
                      <a:pt x="18" y="2"/>
                      <a:pt x="18" y="2"/>
                    </a:cubicBezTo>
                    <a:cubicBezTo>
                      <a:pt x="2" y="12"/>
                      <a:pt x="2" y="12"/>
                      <a:pt x="2" y="12"/>
                    </a:cubicBezTo>
                    <a:cubicBezTo>
                      <a:pt x="1" y="12"/>
                      <a:pt x="1" y="12"/>
                      <a:pt x="1" y="12"/>
                    </a:cubicBezTo>
                    <a:cubicBezTo>
                      <a:pt x="1" y="12"/>
                      <a:pt x="1" y="12"/>
                      <a:pt x="1" y="12"/>
                    </a:cubicBezTo>
                    <a:cubicBezTo>
                      <a:pt x="1" y="12"/>
                      <a:pt x="0" y="12"/>
                      <a:pt x="0" y="12"/>
                    </a:cubicBezTo>
                    <a:close/>
                  </a:path>
                </a:pathLst>
              </a:custGeom>
              <a:solidFill>
                <a:srgbClr val="8486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1" name="Freeform 1363">
                <a:extLst>
                  <a:ext uri="{FF2B5EF4-FFF2-40B4-BE49-F238E27FC236}">
                    <a16:creationId xmlns:a16="http://schemas.microsoft.com/office/drawing/2014/main" id="{04AAA2CA-48FF-4F77-9FB8-F5DEF3C871A0}"/>
                  </a:ext>
                </a:extLst>
              </p:cNvPr>
              <p:cNvSpPr>
                <a:spLocks/>
              </p:cNvSpPr>
              <p:nvPr/>
            </p:nvSpPr>
            <p:spPr bwMode="auto">
              <a:xfrm>
                <a:off x="2285" y="1010"/>
                <a:ext cx="8" cy="4"/>
              </a:xfrm>
              <a:custGeom>
                <a:avLst/>
                <a:gdLst>
                  <a:gd name="T0" fmla="*/ 1 w 6"/>
                  <a:gd name="T1" fmla="*/ 2 h 3"/>
                  <a:gd name="T2" fmla="*/ 5 w 6"/>
                  <a:gd name="T3" fmla="*/ 2 h 3"/>
                  <a:gd name="T4" fmla="*/ 5 w 6"/>
                  <a:gd name="T5" fmla="*/ 0 h 3"/>
                  <a:gd name="T6" fmla="*/ 1 w 6"/>
                  <a:gd name="T7" fmla="*/ 0 h 3"/>
                  <a:gd name="T8" fmla="*/ 1 w 6"/>
                  <a:gd name="T9" fmla="*/ 2 h 3"/>
                </a:gdLst>
                <a:ahLst/>
                <a:cxnLst>
                  <a:cxn ang="0">
                    <a:pos x="T0" y="T1"/>
                  </a:cxn>
                  <a:cxn ang="0">
                    <a:pos x="T2" y="T3"/>
                  </a:cxn>
                  <a:cxn ang="0">
                    <a:pos x="T4" y="T5"/>
                  </a:cxn>
                  <a:cxn ang="0">
                    <a:pos x="T6" y="T7"/>
                  </a:cxn>
                  <a:cxn ang="0">
                    <a:pos x="T8" y="T9"/>
                  </a:cxn>
                </a:cxnLst>
                <a:rect l="0" t="0" r="r" b="b"/>
                <a:pathLst>
                  <a:path w="6" h="3">
                    <a:moveTo>
                      <a:pt x="1" y="2"/>
                    </a:moveTo>
                    <a:cubicBezTo>
                      <a:pt x="2" y="3"/>
                      <a:pt x="4" y="3"/>
                      <a:pt x="5" y="2"/>
                    </a:cubicBezTo>
                    <a:cubicBezTo>
                      <a:pt x="6" y="2"/>
                      <a:pt x="6" y="1"/>
                      <a:pt x="5" y="0"/>
                    </a:cubicBezTo>
                    <a:cubicBezTo>
                      <a:pt x="4" y="0"/>
                      <a:pt x="2" y="0"/>
                      <a:pt x="1" y="0"/>
                    </a:cubicBezTo>
                    <a:cubicBezTo>
                      <a:pt x="0" y="1"/>
                      <a:pt x="0" y="2"/>
                      <a:pt x="1" y="2"/>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2" name="Freeform 1364">
                <a:extLst>
                  <a:ext uri="{FF2B5EF4-FFF2-40B4-BE49-F238E27FC236}">
                    <a16:creationId xmlns:a16="http://schemas.microsoft.com/office/drawing/2014/main" id="{77298163-EF29-4AC1-9B63-6C5E6BDCA2F9}"/>
                  </a:ext>
                </a:extLst>
              </p:cNvPr>
              <p:cNvSpPr>
                <a:spLocks/>
              </p:cNvSpPr>
              <p:nvPr/>
            </p:nvSpPr>
            <p:spPr bwMode="auto">
              <a:xfrm>
                <a:off x="2306" y="1024"/>
                <a:ext cx="4" cy="6"/>
              </a:xfrm>
              <a:custGeom>
                <a:avLst/>
                <a:gdLst>
                  <a:gd name="T0" fmla="*/ 3 w 3"/>
                  <a:gd name="T1" fmla="*/ 2 h 4"/>
                  <a:gd name="T2" fmla="*/ 1 w 3"/>
                  <a:gd name="T3" fmla="*/ 4 h 4"/>
                  <a:gd name="T4" fmla="*/ 0 w 3"/>
                  <a:gd name="T5" fmla="*/ 3 h 4"/>
                  <a:gd name="T6" fmla="*/ 1 w 3"/>
                  <a:gd name="T7" fmla="*/ 1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2"/>
                      <a:pt x="2" y="3"/>
                      <a:pt x="1" y="4"/>
                    </a:cubicBezTo>
                    <a:cubicBezTo>
                      <a:pt x="0" y="4"/>
                      <a:pt x="0" y="4"/>
                      <a:pt x="0" y="3"/>
                    </a:cubicBezTo>
                    <a:cubicBezTo>
                      <a:pt x="0" y="2"/>
                      <a:pt x="0" y="1"/>
                      <a:pt x="1" y="1"/>
                    </a:cubicBezTo>
                    <a:cubicBezTo>
                      <a:pt x="2" y="0"/>
                      <a:pt x="3" y="1"/>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3" name="Freeform 1365">
                <a:extLst>
                  <a:ext uri="{FF2B5EF4-FFF2-40B4-BE49-F238E27FC236}">
                    <a16:creationId xmlns:a16="http://schemas.microsoft.com/office/drawing/2014/main" id="{0700287E-530C-471A-AE5D-320830E47895}"/>
                  </a:ext>
                </a:extLst>
              </p:cNvPr>
              <p:cNvSpPr>
                <a:spLocks/>
              </p:cNvSpPr>
              <p:nvPr/>
            </p:nvSpPr>
            <p:spPr bwMode="auto">
              <a:xfrm>
                <a:off x="2297" y="1030"/>
                <a:ext cx="5" cy="4"/>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1" y="0"/>
                      <a:pt x="1" y="0"/>
                    </a:cubicBezTo>
                    <a:cubicBezTo>
                      <a:pt x="2" y="0"/>
                      <a:pt x="3"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4" name="Freeform 1366">
                <a:extLst>
                  <a:ext uri="{FF2B5EF4-FFF2-40B4-BE49-F238E27FC236}">
                    <a16:creationId xmlns:a16="http://schemas.microsoft.com/office/drawing/2014/main" id="{CEA88040-F3A8-42C3-A230-F28A0FF0F709}"/>
                  </a:ext>
                </a:extLst>
              </p:cNvPr>
              <p:cNvSpPr>
                <a:spLocks/>
              </p:cNvSpPr>
              <p:nvPr/>
            </p:nvSpPr>
            <p:spPr bwMode="auto">
              <a:xfrm>
                <a:off x="2054" y="1012"/>
                <a:ext cx="260" cy="94"/>
              </a:xfrm>
              <a:custGeom>
                <a:avLst/>
                <a:gdLst>
                  <a:gd name="T0" fmla="*/ 1 w 184"/>
                  <a:gd name="T1" fmla="*/ 26 h 67"/>
                  <a:gd name="T2" fmla="*/ 0 w 184"/>
                  <a:gd name="T3" fmla="*/ 25 h 67"/>
                  <a:gd name="T4" fmla="*/ 0 w 184"/>
                  <a:gd name="T5" fmla="*/ 25 h 67"/>
                  <a:gd name="T6" fmla="*/ 2 w 184"/>
                  <a:gd name="T7" fmla="*/ 24 h 67"/>
                  <a:gd name="T8" fmla="*/ 2 w 184"/>
                  <a:gd name="T9" fmla="*/ 24 h 67"/>
                  <a:gd name="T10" fmla="*/ 71 w 184"/>
                  <a:gd name="T11" fmla="*/ 64 h 67"/>
                  <a:gd name="T12" fmla="*/ 183 w 184"/>
                  <a:gd name="T13" fmla="*/ 0 h 67"/>
                  <a:gd name="T14" fmla="*/ 184 w 184"/>
                  <a:gd name="T15" fmla="*/ 0 h 67"/>
                  <a:gd name="T16" fmla="*/ 184 w 184"/>
                  <a:gd name="T17" fmla="*/ 2 h 67"/>
                  <a:gd name="T18" fmla="*/ 71 w 184"/>
                  <a:gd name="T19" fmla="*/ 67 h 67"/>
                  <a:gd name="T20" fmla="*/ 1 w 184"/>
                  <a:gd name="T21"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67">
                    <a:moveTo>
                      <a:pt x="1" y="26"/>
                    </a:moveTo>
                    <a:cubicBezTo>
                      <a:pt x="0" y="26"/>
                      <a:pt x="0" y="25"/>
                      <a:pt x="0" y="25"/>
                    </a:cubicBezTo>
                    <a:cubicBezTo>
                      <a:pt x="0" y="25"/>
                      <a:pt x="0" y="25"/>
                      <a:pt x="0" y="25"/>
                    </a:cubicBezTo>
                    <a:cubicBezTo>
                      <a:pt x="1" y="24"/>
                      <a:pt x="1" y="24"/>
                      <a:pt x="2" y="24"/>
                    </a:cubicBezTo>
                    <a:cubicBezTo>
                      <a:pt x="2" y="24"/>
                      <a:pt x="2" y="24"/>
                      <a:pt x="2" y="24"/>
                    </a:cubicBezTo>
                    <a:cubicBezTo>
                      <a:pt x="71" y="64"/>
                      <a:pt x="71" y="64"/>
                      <a:pt x="71" y="64"/>
                    </a:cubicBezTo>
                    <a:cubicBezTo>
                      <a:pt x="183" y="0"/>
                      <a:pt x="183" y="0"/>
                      <a:pt x="183" y="0"/>
                    </a:cubicBezTo>
                    <a:cubicBezTo>
                      <a:pt x="184" y="0"/>
                      <a:pt x="184" y="0"/>
                      <a:pt x="184" y="0"/>
                    </a:cubicBezTo>
                    <a:cubicBezTo>
                      <a:pt x="184" y="2"/>
                      <a:pt x="184" y="2"/>
                      <a:pt x="184" y="2"/>
                    </a:cubicBezTo>
                    <a:cubicBezTo>
                      <a:pt x="71" y="67"/>
                      <a:pt x="71" y="67"/>
                      <a:pt x="71" y="67"/>
                    </a:cubicBezTo>
                    <a:cubicBezTo>
                      <a:pt x="1" y="26"/>
                      <a:pt x="1" y="26"/>
                      <a:pt x="1" y="26"/>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5" name="Freeform 1367">
                <a:extLst>
                  <a:ext uri="{FF2B5EF4-FFF2-40B4-BE49-F238E27FC236}">
                    <a16:creationId xmlns:a16="http://schemas.microsoft.com/office/drawing/2014/main" id="{1B845CBF-1348-4390-AF6E-80C5FAE361F3}"/>
                  </a:ext>
                </a:extLst>
              </p:cNvPr>
              <p:cNvSpPr>
                <a:spLocks/>
              </p:cNvSpPr>
              <p:nvPr/>
            </p:nvSpPr>
            <p:spPr bwMode="auto">
              <a:xfrm>
                <a:off x="2011" y="833"/>
                <a:ext cx="163" cy="217"/>
              </a:xfrm>
              <a:custGeom>
                <a:avLst/>
                <a:gdLst>
                  <a:gd name="T0" fmla="*/ 30 w 115"/>
                  <a:gd name="T1" fmla="*/ 152 h 153"/>
                  <a:gd name="T2" fmla="*/ 0 w 115"/>
                  <a:gd name="T3" fmla="*/ 65 h 153"/>
                  <a:gd name="T4" fmla="*/ 113 w 115"/>
                  <a:gd name="T5" fmla="*/ 0 h 153"/>
                  <a:gd name="T6" fmla="*/ 115 w 115"/>
                  <a:gd name="T7" fmla="*/ 0 h 153"/>
                  <a:gd name="T8" fmla="*/ 115 w 115"/>
                  <a:gd name="T9" fmla="*/ 2 h 153"/>
                  <a:gd name="T10" fmla="*/ 3 w 115"/>
                  <a:gd name="T11" fmla="*/ 66 h 153"/>
                  <a:gd name="T12" fmla="*/ 32 w 115"/>
                  <a:gd name="T13" fmla="*/ 151 h 153"/>
                  <a:gd name="T14" fmla="*/ 32 w 115"/>
                  <a:gd name="T15" fmla="*/ 153 h 153"/>
                  <a:gd name="T16" fmla="*/ 32 w 115"/>
                  <a:gd name="T17" fmla="*/ 153 h 153"/>
                  <a:gd name="T18" fmla="*/ 31 w 115"/>
                  <a:gd name="T19" fmla="*/ 153 h 153"/>
                  <a:gd name="T20" fmla="*/ 31 w 115"/>
                  <a:gd name="T21" fmla="*/ 153 h 153"/>
                  <a:gd name="T22" fmla="*/ 30 w 115"/>
                  <a:gd name="T23" fmla="*/ 1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53">
                    <a:moveTo>
                      <a:pt x="30" y="152"/>
                    </a:moveTo>
                    <a:cubicBezTo>
                      <a:pt x="0" y="65"/>
                      <a:pt x="0" y="65"/>
                      <a:pt x="0" y="65"/>
                    </a:cubicBezTo>
                    <a:cubicBezTo>
                      <a:pt x="113" y="0"/>
                      <a:pt x="113" y="0"/>
                      <a:pt x="113" y="0"/>
                    </a:cubicBezTo>
                    <a:cubicBezTo>
                      <a:pt x="115" y="0"/>
                      <a:pt x="115" y="0"/>
                      <a:pt x="115" y="0"/>
                    </a:cubicBezTo>
                    <a:cubicBezTo>
                      <a:pt x="115" y="2"/>
                      <a:pt x="115" y="2"/>
                      <a:pt x="115" y="2"/>
                    </a:cubicBezTo>
                    <a:cubicBezTo>
                      <a:pt x="3" y="66"/>
                      <a:pt x="3" y="66"/>
                      <a:pt x="3" y="66"/>
                    </a:cubicBezTo>
                    <a:cubicBezTo>
                      <a:pt x="32" y="151"/>
                      <a:pt x="32" y="151"/>
                      <a:pt x="32" y="151"/>
                    </a:cubicBezTo>
                    <a:cubicBezTo>
                      <a:pt x="33" y="152"/>
                      <a:pt x="32" y="152"/>
                      <a:pt x="32" y="153"/>
                    </a:cubicBezTo>
                    <a:cubicBezTo>
                      <a:pt x="32" y="153"/>
                      <a:pt x="32" y="153"/>
                      <a:pt x="32" y="153"/>
                    </a:cubicBezTo>
                    <a:cubicBezTo>
                      <a:pt x="32" y="153"/>
                      <a:pt x="31" y="153"/>
                      <a:pt x="31" y="153"/>
                    </a:cubicBezTo>
                    <a:cubicBezTo>
                      <a:pt x="31" y="153"/>
                      <a:pt x="31" y="153"/>
                      <a:pt x="31" y="153"/>
                    </a:cubicBezTo>
                    <a:cubicBezTo>
                      <a:pt x="31" y="153"/>
                      <a:pt x="30" y="152"/>
                      <a:pt x="30" y="152"/>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6" name="Freeform 1368">
                <a:extLst>
                  <a:ext uri="{FF2B5EF4-FFF2-40B4-BE49-F238E27FC236}">
                    <a16:creationId xmlns:a16="http://schemas.microsoft.com/office/drawing/2014/main" id="{FF832A26-1ECC-42D4-AA00-E3DDE82B6A8B}"/>
                  </a:ext>
                </a:extLst>
              </p:cNvPr>
              <p:cNvSpPr>
                <a:spLocks/>
              </p:cNvSpPr>
              <p:nvPr/>
            </p:nvSpPr>
            <p:spPr bwMode="auto">
              <a:xfrm>
                <a:off x="2153" y="1104"/>
                <a:ext cx="3" cy="21"/>
              </a:xfrm>
              <a:custGeom>
                <a:avLst/>
                <a:gdLst>
                  <a:gd name="T0" fmla="*/ 0 w 2"/>
                  <a:gd name="T1" fmla="*/ 1 h 15"/>
                  <a:gd name="T2" fmla="*/ 1 w 2"/>
                  <a:gd name="T3" fmla="*/ 0 h 15"/>
                  <a:gd name="T4" fmla="*/ 1 w 2"/>
                  <a:gd name="T5" fmla="*/ 0 h 15"/>
                  <a:gd name="T6" fmla="*/ 2 w 2"/>
                  <a:gd name="T7" fmla="*/ 1 h 15"/>
                  <a:gd name="T8" fmla="*/ 2 w 2"/>
                  <a:gd name="T9" fmla="*/ 1 h 15"/>
                  <a:gd name="T10" fmla="*/ 2 w 2"/>
                  <a:gd name="T11" fmla="*/ 15 h 15"/>
                  <a:gd name="T12" fmla="*/ 1 w 2"/>
                  <a:gd name="T13" fmla="*/ 15 h 15"/>
                  <a:gd name="T14" fmla="*/ 0 w 2"/>
                  <a:gd name="T15" fmla="*/ 15 h 15"/>
                  <a:gd name="T16" fmla="*/ 0 w 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5">
                    <a:moveTo>
                      <a:pt x="0" y="1"/>
                    </a:moveTo>
                    <a:cubicBezTo>
                      <a:pt x="0" y="0"/>
                      <a:pt x="0" y="0"/>
                      <a:pt x="1" y="0"/>
                    </a:cubicBezTo>
                    <a:cubicBezTo>
                      <a:pt x="1" y="0"/>
                      <a:pt x="1" y="0"/>
                      <a:pt x="1" y="0"/>
                    </a:cubicBezTo>
                    <a:cubicBezTo>
                      <a:pt x="2" y="0"/>
                      <a:pt x="2" y="0"/>
                      <a:pt x="2" y="1"/>
                    </a:cubicBezTo>
                    <a:cubicBezTo>
                      <a:pt x="2" y="1"/>
                      <a:pt x="2" y="1"/>
                      <a:pt x="2" y="1"/>
                    </a:cubicBezTo>
                    <a:cubicBezTo>
                      <a:pt x="2" y="15"/>
                      <a:pt x="2" y="15"/>
                      <a:pt x="2" y="15"/>
                    </a:cubicBezTo>
                    <a:cubicBezTo>
                      <a:pt x="2" y="15"/>
                      <a:pt x="2" y="15"/>
                      <a:pt x="1" y="15"/>
                    </a:cubicBezTo>
                    <a:cubicBezTo>
                      <a:pt x="0" y="15"/>
                      <a:pt x="0" y="15"/>
                      <a:pt x="0" y="15"/>
                    </a:cubicBez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7" name="Freeform 1369">
                <a:extLst>
                  <a:ext uri="{FF2B5EF4-FFF2-40B4-BE49-F238E27FC236}">
                    <a16:creationId xmlns:a16="http://schemas.microsoft.com/office/drawing/2014/main" id="{8FF62EBC-994F-4DF1-9267-1A135FA97208}"/>
                  </a:ext>
                </a:extLst>
              </p:cNvPr>
              <p:cNvSpPr>
                <a:spLocks/>
              </p:cNvSpPr>
              <p:nvPr/>
            </p:nvSpPr>
            <p:spPr bwMode="auto">
              <a:xfrm>
                <a:off x="2003" y="924"/>
                <a:ext cx="12" cy="4"/>
              </a:xfrm>
              <a:custGeom>
                <a:avLst/>
                <a:gdLst>
                  <a:gd name="T0" fmla="*/ 7 w 9"/>
                  <a:gd name="T1" fmla="*/ 3 h 3"/>
                  <a:gd name="T2" fmla="*/ 1 w 9"/>
                  <a:gd name="T3" fmla="*/ 2 h 3"/>
                  <a:gd name="T4" fmla="*/ 0 w 9"/>
                  <a:gd name="T5" fmla="*/ 1 h 3"/>
                  <a:gd name="T6" fmla="*/ 2 w 9"/>
                  <a:gd name="T7" fmla="*/ 0 h 3"/>
                  <a:gd name="T8" fmla="*/ 8 w 9"/>
                  <a:gd name="T9" fmla="*/ 0 h 3"/>
                  <a:gd name="T10" fmla="*/ 9 w 9"/>
                  <a:gd name="T11" fmla="*/ 2 h 3"/>
                  <a:gd name="T12" fmla="*/ 9 w 9"/>
                  <a:gd name="T13" fmla="*/ 2 h 3"/>
                  <a:gd name="T14" fmla="*/ 8 w 9"/>
                  <a:gd name="T15" fmla="*/ 3 h 3"/>
                  <a:gd name="T16" fmla="*/ 8 w 9"/>
                  <a:gd name="T17" fmla="*/ 3 h 3"/>
                  <a:gd name="T18" fmla="*/ 7 w 9"/>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3">
                    <a:moveTo>
                      <a:pt x="7" y="3"/>
                    </a:moveTo>
                    <a:cubicBezTo>
                      <a:pt x="1" y="2"/>
                      <a:pt x="1" y="2"/>
                      <a:pt x="1" y="2"/>
                    </a:cubicBezTo>
                    <a:cubicBezTo>
                      <a:pt x="0" y="1"/>
                      <a:pt x="0" y="1"/>
                      <a:pt x="0" y="1"/>
                    </a:cubicBezTo>
                    <a:cubicBezTo>
                      <a:pt x="2" y="0"/>
                      <a:pt x="2" y="0"/>
                      <a:pt x="2" y="0"/>
                    </a:cubicBezTo>
                    <a:cubicBezTo>
                      <a:pt x="8" y="0"/>
                      <a:pt x="8" y="0"/>
                      <a:pt x="8" y="0"/>
                    </a:cubicBezTo>
                    <a:cubicBezTo>
                      <a:pt x="8" y="1"/>
                      <a:pt x="9" y="1"/>
                      <a:pt x="9" y="2"/>
                    </a:cubicBezTo>
                    <a:cubicBezTo>
                      <a:pt x="9" y="2"/>
                      <a:pt x="9" y="2"/>
                      <a:pt x="9" y="2"/>
                    </a:cubicBezTo>
                    <a:cubicBezTo>
                      <a:pt x="9" y="2"/>
                      <a:pt x="8" y="3"/>
                      <a:pt x="8" y="3"/>
                    </a:cubicBezTo>
                    <a:cubicBezTo>
                      <a:pt x="8" y="3"/>
                      <a:pt x="8" y="3"/>
                      <a:pt x="8" y="3"/>
                    </a:cubicBezTo>
                    <a:cubicBezTo>
                      <a:pt x="7" y="3"/>
                      <a:pt x="7" y="3"/>
                      <a:pt x="7" y="3"/>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8" name="Freeform 1370">
                <a:extLst>
                  <a:ext uri="{FF2B5EF4-FFF2-40B4-BE49-F238E27FC236}">
                    <a16:creationId xmlns:a16="http://schemas.microsoft.com/office/drawing/2014/main" id="{02096BCC-247C-400B-807E-B81E0D2FDFB5}"/>
                  </a:ext>
                </a:extLst>
              </p:cNvPr>
              <p:cNvSpPr>
                <a:spLocks/>
              </p:cNvSpPr>
              <p:nvPr/>
            </p:nvSpPr>
            <p:spPr bwMode="auto">
              <a:xfrm>
                <a:off x="4055" y="1009"/>
                <a:ext cx="11" cy="5"/>
              </a:xfrm>
              <a:custGeom>
                <a:avLst/>
                <a:gdLst>
                  <a:gd name="T0" fmla="*/ 2 w 8"/>
                  <a:gd name="T1" fmla="*/ 4 h 4"/>
                  <a:gd name="T2" fmla="*/ 6 w 8"/>
                  <a:gd name="T3" fmla="*/ 4 h 4"/>
                  <a:gd name="T4" fmla="*/ 6 w 8"/>
                  <a:gd name="T5" fmla="*/ 1 h 4"/>
                  <a:gd name="T6" fmla="*/ 1 w 8"/>
                  <a:gd name="T7" fmla="*/ 1 h 4"/>
                  <a:gd name="T8" fmla="*/ 2 w 8"/>
                  <a:gd name="T9" fmla="*/ 4 h 4"/>
                </a:gdLst>
                <a:ahLst/>
                <a:cxnLst>
                  <a:cxn ang="0">
                    <a:pos x="T0" y="T1"/>
                  </a:cxn>
                  <a:cxn ang="0">
                    <a:pos x="T2" y="T3"/>
                  </a:cxn>
                  <a:cxn ang="0">
                    <a:pos x="T4" y="T5"/>
                  </a:cxn>
                  <a:cxn ang="0">
                    <a:pos x="T6" y="T7"/>
                  </a:cxn>
                  <a:cxn ang="0">
                    <a:pos x="T8" y="T9"/>
                  </a:cxn>
                </a:cxnLst>
                <a:rect l="0" t="0" r="r" b="b"/>
                <a:pathLst>
                  <a:path w="8" h="4">
                    <a:moveTo>
                      <a:pt x="2" y="4"/>
                    </a:moveTo>
                    <a:cubicBezTo>
                      <a:pt x="3" y="4"/>
                      <a:pt x="5" y="4"/>
                      <a:pt x="6" y="4"/>
                    </a:cubicBezTo>
                    <a:cubicBezTo>
                      <a:pt x="8" y="3"/>
                      <a:pt x="8" y="2"/>
                      <a:pt x="6" y="1"/>
                    </a:cubicBezTo>
                    <a:cubicBezTo>
                      <a:pt x="5" y="0"/>
                      <a:pt x="3" y="0"/>
                      <a:pt x="1" y="1"/>
                    </a:cubicBezTo>
                    <a:cubicBezTo>
                      <a:pt x="0" y="2"/>
                      <a:pt x="0" y="3"/>
                      <a:pt x="2" y="4"/>
                    </a:cubicBez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59" name="Freeform 1371">
                <a:extLst>
                  <a:ext uri="{FF2B5EF4-FFF2-40B4-BE49-F238E27FC236}">
                    <a16:creationId xmlns:a16="http://schemas.microsoft.com/office/drawing/2014/main" id="{B424F907-B5AD-4799-8E03-1F4BD0D875FC}"/>
                  </a:ext>
                </a:extLst>
              </p:cNvPr>
              <p:cNvSpPr>
                <a:spLocks/>
              </p:cNvSpPr>
              <p:nvPr/>
            </p:nvSpPr>
            <p:spPr bwMode="auto">
              <a:xfrm>
                <a:off x="3826" y="955"/>
                <a:ext cx="260" cy="150"/>
              </a:xfrm>
              <a:custGeom>
                <a:avLst/>
                <a:gdLst>
                  <a:gd name="T0" fmla="*/ 0 w 260"/>
                  <a:gd name="T1" fmla="*/ 92 h 150"/>
                  <a:gd name="T2" fmla="*/ 161 w 260"/>
                  <a:gd name="T3" fmla="*/ 0 h 150"/>
                  <a:gd name="T4" fmla="*/ 260 w 260"/>
                  <a:gd name="T5" fmla="*/ 57 h 150"/>
                  <a:gd name="T6" fmla="*/ 100 w 260"/>
                  <a:gd name="T7" fmla="*/ 150 h 150"/>
                  <a:gd name="T8" fmla="*/ 0 w 260"/>
                  <a:gd name="T9" fmla="*/ 92 h 150"/>
                </a:gdLst>
                <a:ahLst/>
                <a:cxnLst>
                  <a:cxn ang="0">
                    <a:pos x="T0" y="T1"/>
                  </a:cxn>
                  <a:cxn ang="0">
                    <a:pos x="T2" y="T3"/>
                  </a:cxn>
                  <a:cxn ang="0">
                    <a:pos x="T4" y="T5"/>
                  </a:cxn>
                  <a:cxn ang="0">
                    <a:pos x="T6" y="T7"/>
                  </a:cxn>
                  <a:cxn ang="0">
                    <a:pos x="T8" y="T9"/>
                  </a:cxn>
                </a:cxnLst>
                <a:rect l="0" t="0" r="r" b="b"/>
                <a:pathLst>
                  <a:path w="260" h="150">
                    <a:moveTo>
                      <a:pt x="0" y="92"/>
                    </a:moveTo>
                    <a:lnTo>
                      <a:pt x="161" y="0"/>
                    </a:lnTo>
                    <a:lnTo>
                      <a:pt x="260" y="57"/>
                    </a:lnTo>
                    <a:lnTo>
                      <a:pt x="100" y="150"/>
                    </a:lnTo>
                    <a:lnTo>
                      <a:pt x="0" y="9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0" name="Freeform 1372">
                <a:extLst>
                  <a:ext uri="{FF2B5EF4-FFF2-40B4-BE49-F238E27FC236}">
                    <a16:creationId xmlns:a16="http://schemas.microsoft.com/office/drawing/2014/main" id="{F4F40182-B246-4801-BE74-A6A30C8F4966}"/>
                  </a:ext>
                </a:extLst>
              </p:cNvPr>
              <p:cNvSpPr>
                <a:spLocks/>
              </p:cNvSpPr>
              <p:nvPr/>
            </p:nvSpPr>
            <p:spPr bwMode="auto">
              <a:xfrm>
                <a:off x="3848" y="968"/>
                <a:ext cx="148" cy="86"/>
              </a:xfrm>
              <a:custGeom>
                <a:avLst/>
                <a:gdLst>
                  <a:gd name="T0" fmla="*/ 0 w 105"/>
                  <a:gd name="T1" fmla="*/ 59 h 61"/>
                  <a:gd name="T2" fmla="*/ 0 w 105"/>
                  <a:gd name="T3" fmla="*/ 57 h 61"/>
                  <a:gd name="T4" fmla="*/ 99 w 105"/>
                  <a:gd name="T5" fmla="*/ 0 h 61"/>
                  <a:gd name="T6" fmla="*/ 101 w 105"/>
                  <a:gd name="T7" fmla="*/ 0 h 61"/>
                  <a:gd name="T8" fmla="*/ 104 w 105"/>
                  <a:gd name="T9" fmla="*/ 2 h 61"/>
                  <a:gd name="T10" fmla="*/ 104 w 105"/>
                  <a:gd name="T11" fmla="*/ 4 h 61"/>
                  <a:gd name="T12" fmla="*/ 6 w 105"/>
                  <a:gd name="T13" fmla="*/ 61 h 61"/>
                  <a:gd name="T14" fmla="*/ 4 w 105"/>
                  <a:gd name="T15" fmla="*/ 61 h 61"/>
                  <a:gd name="T16" fmla="*/ 0 w 105"/>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0" y="59"/>
                    </a:moveTo>
                    <a:cubicBezTo>
                      <a:pt x="0" y="58"/>
                      <a:pt x="0" y="58"/>
                      <a:pt x="0" y="57"/>
                    </a:cubicBezTo>
                    <a:cubicBezTo>
                      <a:pt x="99" y="0"/>
                      <a:pt x="99" y="0"/>
                      <a:pt x="99" y="0"/>
                    </a:cubicBezTo>
                    <a:cubicBezTo>
                      <a:pt x="99" y="0"/>
                      <a:pt x="100" y="0"/>
                      <a:pt x="101" y="0"/>
                    </a:cubicBezTo>
                    <a:cubicBezTo>
                      <a:pt x="104" y="2"/>
                      <a:pt x="104" y="2"/>
                      <a:pt x="104" y="2"/>
                    </a:cubicBezTo>
                    <a:cubicBezTo>
                      <a:pt x="105" y="3"/>
                      <a:pt x="105" y="3"/>
                      <a:pt x="104" y="4"/>
                    </a:cubicBezTo>
                    <a:cubicBezTo>
                      <a:pt x="6" y="61"/>
                      <a:pt x="6" y="61"/>
                      <a:pt x="6" y="61"/>
                    </a:cubicBezTo>
                    <a:cubicBezTo>
                      <a:pt x="5" y="61"/>
                      <a:pt x="4" y="61"/>
                      <a:pt x="4" y="61"/>
                    </a:cubicBezTo>
                    <a:lnTo>
                      <a:pt x="0" y="59"/>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1" name="Freeform 1373">
                <a:extLst>
                  <a:ext uri="{FF2B5EF4-FFF2-40B4-BE49-F238E27FC236}">
                    <a16:creationId xmlns:a16="http://schemas.microsoft.com/office/drawing/2014/main" id="{7686BA72-CCAF-4B40-8F14-C2617220BBE3}"/>
                  </a:ext>
                </a:extLst>
              </p:cNvPr>
              <p:cNvSpPr>
                <a:spLocks noEditPoints="1"/>
              </p:cNvSpPr>
              <p:nvPr/>
            </p:nvSpPr>
            <p:spPr bwMode="auto">
              <a:xfrm>
                <a:off x="3846" y="966"/>
                <a:ext cx="150" cy="88"/>
              </a:xfrm>
              <a:custGeom>
                <a:avLst/>
                <a:gdLst>
                  <a:gd name="T0" fmla="*/ 4 w 106"/>
                  <a:gd name="T1" fmla="*/ 62 h 62"/>
                  <a:gd name="T2" fmla="*/ 1 w 106"/>
                  <a:gd name="T3" fmla="*/ 60 h 62"/>
                  <a:gd name="T4" fmla="*/ 1 w 106"/>
                  <a:gd name="T5" fmla="*/ 60 h 62"/>
                  <a:gd name="T6" fmla="*/ 0 w 106"/>
                  <a:gd name="T7" fmla="*/ 59 h 62"/>
                  <a:gd name="T8" fmla="*/ 0 w 106"/>
                  <a:gd name="T9" fmla="*/ 59 h 62"/>
                  <a:gd name="T10" fmla="*/ 1 w 106"/>
                  <a:gd name="T11" fmla="*/ 58 h 62"/>
                  <a:gd name="T12" fmla="*/ 1 w 106"/>
                  <a:gd name="T13" fmla="*/ 58 h 62"/>
                  <a:gd name="T14" fmla="*/ 99 w 106"/>
                  <a:gd name="T15" fmla="*/ 1 h 62"/>
                  <a:gd name="T16" fmla="*/ 101 w 106"/>
                  <a:gd name="T17" fmla="*/ 0 h 62"/>
                  <a:gd name="T18" fmla="*/ 101 w 106"/>
                  <a:gd name="T19" fmla="*/ 0 h 62"/>
                  <a:gd name="T20" fmla="*/ 102 w 106"/>
                  <a:gd name="T21" fmla="*/ 1 h 62"/>
                  <a:gd name="T22" fmla="*/ 102 w 106"/>
                  <a:gd name="T23" fmla="*/ 1 h 62"/>
                  <a:gd name="T24" fmla="*/ 106 w 106"/>
                  <a:gd name="T25" fmla="*/ 3 h 62"/>
                  <a:gd name="T26" fmla="*/ 106 w 106"/>
                  <a:gd name="T27" fmla="*/ 4 h 62"/>
                  <a:gd name="T28" fmla="*/ 106 w 106"/>
                  <a:gd name="T29" fmla="*/ 4 h 62"/>
                  <a:gd name="T30" fmla="*/ 106 w 106"/>
                  <a:gd name="T31" fmla="*/ 5 h 62"/>
                  <a:gd name="T32" fmla="*/ 106 w 106"/>
                  <a:gd name="T33" fmla="*/ 5 h 62"/>
                  <a:gd name="T34" fmla="*/ 7 w 106"/>
                  <a:gd name="T35" fmla="*/ 62 h 62"/>
                  <a:gd name="T36" fmla="*/ 6 w 106"/>
                  <a:gd name="T37" fmla="*/ 62 h 62"/>
                  <a:gd name="T38" fmla="*/ 6 w 106"/>
                  <a:gd name="T39" fmla="*/ 62 h 62"/>
                  <a:gd name="T40" fmla="*/ 4 w 106"/>
                  <a:gd name="T41" fmla="*/ 62 h 62"/>
                  <a:gd name="T42" fmla="*/ 5 w 106"/>
                  <a:gd name="T43" fmla="*/ 61 h 62"/>
                  <a:gd name="T44" fmla="*/ 6 w 106"/>
                  <a:gd name="T45" fmla="*/ 61 h 62"/>
                  <a:gd name="T46" fmla="*/ 6 w 106"/>
                  <a:gd name="T47" fmla="*/ 61 h 62"/>
                  <a:gd name="T48" fmla="*/ 7 w 106"/>
                  <a:gd name="T49" fmla="*/ 61 h 62"/>
                  <a:gd name="T50" fmla="*/ 7 w 106"/>
                  <a:gd name="T51" fmla="*/ 61 h 62"/>
                  <a:gd name="T52" fmla="*/ 105 w 106"/>
                  <a:gd name="T53" fmla="*/ 4 h 62"/>
                  <a:gd name="T54" fmla="*/ 105 w 106"/>
                  <a:gd name="T55" fmla="*/ 4 h 62"/>
                  <a:gd name="T56" fmla="*/ 105 w 106"/>
                  <a:gd name="T57" fmla="*/ 4 h 62"/>
                  <a:gd name="T58" fmla="*/ 102 w 106"/>
                  <a:gd name="T59" fmla="*/ 2 h 62"/>
                  <a:gd name="T60" fmla="*/ 101 w 106"/>
                  <a:gd name="T61" fmla="*/ 2 h 62"/>
                  <a:gd name="T62" fmla="*/ 101 w 106"/>
                  <a:gd name="T63" fmla="*/ 2 h 62"/>
                  <a:gd name="T64" fmla="*/ 100 w 106"/>
                  <a:gd name="T65" fmla="*/ 2 h 62"/>
                  <a:gd name="T66" fmla="*/ 100 w 106"/>
                  <a:gd name="T67" fmla="*/ 2 h 62"/>
                  <a:gd name="T68" fmla="*/ 2 w 106"/>
                  <a:gd name="T69" fmla="*/ 59 h 62"/>
                  <a:gd name="T70" fmla="*/ 2 w 106"/>
                  <a:gd name="T71" fmla="*/ 59 h 62"/>
                  <a:gd name="T72" fmla="*/ 1 w 106"/>
                  <a:gd name="T73" fmla="*/ 60 h 62"/>
                  <a:gd name="T74" fmla="*/ 2 w 106"/>
                  <a:gd name="T75" fmla="*/ 59 h 62"/>
                  <a:gd name="T76" fmla="*/ 5 w 106"/>
                  <a:gd name="T77"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62">
                    <a:moveTo>
                      <a:pt x="4" y="62"/>
                    </a:moveTo>
                    <a:cubicBezTo>
                      <a:pt x="1" y="60"/>
                      <a:pt x="1" y="60"/>
                      <a:pt x="1" y="60"/>
                    </a:cubicBezTo>
                    <a:cubicBezTo>
                      <a:pt x="1" y="60"/>
                      <a:pt x="1" y="60"/>
                      <a:pt x="1" y="60"/>
                    </a:cubicBezTo>
                    <a:cubicBezTo>
                      <a:pt x="0" y="60"/>
                      <a:pt x="0" y="59"/>
                      <a:pt x="0" y="59"/>
                    </a:cubicBezTo>
                    <a:cubicBezTo>
                      <a:pt x="0" y="59"/>
                      <a:pt x="0" y="59"/>
                      <a:pt x="0" y="59"/>
                    </a:cubicBezTo>
                    <a:cubicBezTo>
                      <a:pt x="0" y="58"/>
                      <a:pt x="0" y="58"/>
                      <a:pt x="1" y="58"/>
                    </a:cubicBezTo>
                    <a:cubicBezTo>
                      <a:pt x="1" y="58"/>
                      <a:pt x="1" y="58"/>
                      <a:pt x="1" y="58"/>
                    </a:cubicBezTo>
                    <a:cubicBezTo>
                      <a:pt x="99" y="1"/>
                      <a:pt x="99" y="1"/>
                      <a:pt x="99" y="1"/>
                    </a:cubicBezTo>
                    <a:cubicBezTo>
                      <a:pt x="100" y="1"/>
                      <a:pt x="100" y="0"/>
                      <a:pt x="101" y="0"/>
                    </a:cubicBezTo>
                    <a:cubicBezTo>
                      <a:pt x="101" y="0"/>
                      <a:pt x="101" y="0"/>
                      <a:pt x="101" y="0"/>
                    </a:cubicBezTo>
                    <a:cubicBezTo>
                      <a:pt x="101" y="0"/>
                      <a:pt x="102" y="1"/>
                      <a:pt x="102" y="1"/>
                    </a:cubicBezTo>
                    <a:cubicBezTo>
                      <a:pt x="102" y="1"/>
                      <a:pt x="102" y="1"/>
                      <a:pt x="102" y="1"/>
                    </a:cubicBezTo>
                    <a:cubicBezTo>
                      <a:pt x="106" y="3"/>
                      <a:pt x="106" y="3"/>
                      <a:pt x="106" y="3"/>
                    </a:cubicBezTo>
                    <a:cubicBezTo>
                      <a:pt x="106" y="3"/>
                      <a:pt x="106" y="3"/>
                      <a:pt x="106" y="4"/>
                    </a:cubicBezTo>
                    <a:cubicBezTo>
                      <a:pt x="106" y="4"/>
                      <a:pt x="106" y="4"/>
                      <a:pt x="106" y="4"/>
                    </a:cubicBezTo>
                    <a:cubicBezTo>
                      <a:pt x="106" y="5"/>
                      <a:pt x="106" y="5"/>
                      <a:pt x="106" y="5"/>
                    </a:cubicBezTo>
                    <a:cubicBezTo>
                      <a:pt x="106" y="5"/>
                      <a:pt x="106" y="5"/>
                      <a:pt x="106" y="5"/>
                    </a:cubicBezTo>
                    <a:cubicBezTo>
                      <a:pt x="7" y="62"/>
                      <a:pt x="7" y="62"/>
                      <a:pt x="7" y="62"/>
                    </a:cubicBezTo>
                    <a:cubicBezTo>
                      <a:pt x="7" y="62"/>
                      <a:pt x="6" y="62"/>
                      <a:pt x="6" y="62"/>
                    </a:cubicBezTo>
                    <a:cubicBezTo>
                      <a:pt x="6" y="62"/>
                      <a:pt x="6" y="62"/>
                      <a:pt x="6" y="62"/>
                    </a:cubicBezTo>
                    <a:cubicBezTo>
                      <a:pt x="5" y="62"/>
                      <a:pt x="5" y="62"/>
                      <a:pt x="4" y="62"/>
                    </a:cubicBezTo>
                    <a:close/>
                    <a:moveTo>
                      <a:pt x="5" y="61"/>
                    </a:moveTo>
                    <a:cubicBezTo>
                      <a:pt x="5" y="61"/>
                      <a:pt x="6" y="61"/>
                      <a:pt x="6" y="61"/>
                    </a:cubicBezTo>
                    <a:cubicBezTo>
                      <a:pt x="6" y="61"/>
                      <a:pt x="6" y="61"/>
                      <a:pt x="6" y="61"/>
                    </a:cubicBezTo>
                    <a:cubicBezTo>
                      <a:pt x="6" y="61"/>
                      <a:pt x="6" y="61"/>
                      <a:pt x="7" y="61"/>
                    </a:cubicBezTo>
                    <a:cubicBezTo>
                      <a:pt x="7" y="61"/>
                      <a:pt x="7" y="61"/>
                      <a:pt x="7" y="61"/>
                    </a:cubicBezTo>
                    <a:cubicBezTo>
                      <a:pt x="105" y="4"/>
                      <a:pt x="105" y="4"/>
                      <a:pt x="105" y="4"/>
                    </a:cubicBezTo>
                    <a:cubicBezTo>
                      <a:pt x="105" y="4"/>
                      <a:pt x="105" y="4"/>
                      <a:pt x="105" y="4"/>
                    </a:cubicBezTo>
                    <a:cubicBezTo>
                      <a:pt x="105" y="4"/>
                      <a:pt x="105" y="4"/>
                      <a:pt x="105" y="4"/>
                    </a:cubicBezTo>
                    <a:cubicBezTo>
                      <a:pt x="102" y="2"/>
                      <a:pt x="102" y="2"/>
                      <a:pt x="102" y="2"/>
                    </a:cubicBezTo>
                    <a:cubicBezTo>
                      <a:pt x="101" y="2"/>
                      <a:pt x="101" y="2"/>
                      <a:pt x="101" y="2"/>
                    </a:cubicBezTo>
                    <a:cubicBezTo>
                      <a:pt x="101" y="2"/>
                      <a:pt x="101" y="2"/>
                      <a:pt x="101" y="2"/>
                    </a:cubicBezTo>
                    <a:cubicBezTo>
                      <a:pt x="100" y="2"/>
                      <a:pt x="100" y="2"/>
                      <a:pt x="100" y="2"/>
                    </a:cubicBezTo>
                    <a:cubicBezTo>
                      <a:pt x="100" y="2"/>
                      <a:pt x="100" y="2"/>
                      <a:pt x="100" y="2"/>
                    </a:cubicBezTo>
                    <a:cubicBezTo>
                      <a:pt x="2" y="59"/>
                      <a:pt x="2" y="59"/>
                      <a:pt x="2" y="59"/>
                    </a:cubicBezTo>
                    <a:cubicBezTo>
                      <a:pt x="2" y="59"/>
                      <a:pt x="2" y="59"/>
                      <a:pt x="2" y="59"/>
                    </a:cubicBezTo>
                    <a:cubicBezTo>
                      <a:pt x="1" y="60"/>
                      <a:pt x="1" y="60"/>
                      <a:pt x="1" y="60"/>
                    </a:cubicBezTo>
                    <a:cubicBezTo>
                      <a:pt x="2" y="59"/>
                      <a:pt x="2" y="59"/>
                      <a:pt x="2" y="59"/>
                    </a:cubicBezTo>
                    <a:cubicBezTo>
                      <a:pt x="5" y="61"/>
                      <a:pt x="5" y="61"/>
                      <a:pt x="5" y="6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2" name="Freeform 1374">
                <a:extLst>
                  <a:ext uri="{FF2B5EF4-FFF2-40B4-BE49-F238E27FC236}">
                    <a16:creationId xmlns:a16="http://schemas.microsoft.com/office/drawing/2014/main" id="{DBFE1637-DCEB-4D83-AB11-DEBFF43DEBF5}"/>
                  </a:ext>
                </a:extLst>
              </p:cNvPr>
              <p:cNvSpPr>
                <a:spLocks/>
              </p:cNvSpPr>
              <p:nvPr/>
            </p:nvSpPr>
            <p:spPr bwMode="auto">
              <a:xfrm>
                <a:off x="3860" y="1051"/>
                <a:ext cx="16" cy="9"/>
              </a:xfrm>
              <a:custGeom>
                <a:avLst/>
                <a:gdLst>
                  <a:gd name="T0" fmla="*/ 0 w 11"/>
                  <a:gd name="T1" fmla="*/ 4 h 6"/>
                  <a:gd name="T2" fmla="*/ 0 w 11"/>
                  <a:gd name="T3" fmla="*/ 2 h 6"/>
                  <a:gd name="T4" fmla="*/ 4 w 11"/>
                  <a:gd name="T5" fmla="*/ 0 h 6"/>
                  <a:gd name="T6" fmla="*/ 6 w 11"/>
                  <a:gd name="T7" fmla="*/ 0 h 6"/>
                  <a:gd name="T8" fmla="*/ 10 w 11"/>
                  <a:gd name="T9" fmla="*/ 3 h 6"/>
                  <a:gd name="T10" fmla="*/ 10 w 11"/>
                  <a:gd name="T11" fmla="*/ 4 h 6"/>
                  <a:gd name="T12" fmla="*/ 6 w 11"/>
                  <a:gd name="T13" fmla="*/ 6 h 6"/>
                  <a:gd name="T14" fmla="*/ 4 w 11"/>
                  <a:gd name="T15" fmla="*/ 6 h 6"/>
                  <a:gd name="T16" fmla="*/ 0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4"/>
                    </a:moveTo>
                    <a:cubicBezTo>
                      <a:pt x="0" y="3"/>
                      <a:pt x="0" y="3"/>
                      <a:pt x="0" y="2"/>
                    </a:cubicBezTo>
                    <a:cubicBezTo>
                      <a:pt x="4" y="0"/>
                      <a:pt x="4" y="0"/>
                      <a:pt x="4" y="0"/>
                    </a:cubicBezTo>
                    <a:cubicBezTo>
                      <a:pt x="4" y="0"/>
                      <a:pt x="5" y="0"/>
                      <a:pt x="6" y="0"/>
                    </a:cubicBezTo>
                    <a:cubicBezTo>
                      <a:pt x="10" y="3"/>
                      <a:pt x="10" y="3"/>
                      <a:pt x="10" y="3"/>
                    </a:cubicBezTo>
                    <a:cubicBezTo>
                      <a:pt x="11" y="3"/>
                      <a:pt x="11" y="4"/>
                      <a:pt x="10" y="4"/>
                    </a:cubicBezTo>
                    <a:cubicBezTo>
                      <a:pt x="6" y="6"/>
                      <a:pt x="6" y="6"/>
                      <a:pt x="6" y="6"/>
                    </a:cubicBezTo>
                    <a:cubicBezTo>
                      <a:pt x="6" y="6"/>
                      <a:pt x="5" y="6"/>
                      <a:pt x="4" y="6"/>
                    </a:cubicBezTo>
                    <a:lnTo>
                      <a:pt x="0"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3" name="Freeform 1375">
                <a:extLst>
                  <a:ext uri="{FF2B5EF4-FFF2-40B4-BE49-F238E27FC236}">
                    <a16:creationId xmlns:a16="http://schemas.microsoft.com/office/drawing/2014/main" id="{9FBEC82A-0BA1-4E7A-B54D-33E24A73C999}"/>
                  </a:ext>
                </a:extLst>
              </p:cNvPr>
              <p:cNvSpPr>
                <a:spLocks noEditPoints="1"/>
              </p:cNvSpPr>
              <p:nvPr/>
            </p:nvSpPr>
            <p:spPr bwMode="auto">
              <a:xfrm>
                <a:off x="3859" y="1050"/>
                <a:ext cx="17" cy="11"/>
              </a:xfrm>
              <a:custGeom>
                <a:avLst/>
                <a:gdLst>
                  <a:gd name="T0" fmla="*/ 5 w 12"/>
                  <a:gd name="T1" fmla="*/ 8 h 8"/>
                  <a:gd name="T2" fmla="*/ 1 w 12"/>
                  <a:gd name="T3" fmla="*/ 5 h 8"/>
                  <a:gd name="T4" fmla="*/ 1 w 12"/>
                  <a:gd name="T5" fmla="*/ 5 h 8"/>
                  <a:gd name="T6" fmla="*/ 1 w 12"/>
                  <a:gd name="T7" fmla="*/ 5 h 8"/>
                  <a:gd name="T8" fmla="*/ 0 w 12"/>
                  <a:gd name="T9" fmla="*/ 4 h 8"/>
                  <a:gd name="T10" fmla="*/ 0 w 12"/>
                  <a:gd name="T11" fmla="*/ 4 h 8"/>
                  <a:gd name="T12" fmla="*/ 1 w 12"/>
                  <a:gd name="T13" fmla="*/ 3 h 8"/>
                  <a:gd name="T14" fmla="*/ 1 w 12"/>
                  <a:gd name="T15" fmla="*/ 3 h 8"/>
                  <a:gd name="T16" fmla="*/ 4 w 12"/>
                  <a:gd name="T17" fmla="*/ 1 h 8"/>
                  <a:gd name="T18" fmla="*/ 6 w 12"/>
                  <a:gd name="T19" fmla="*/ 0 h 8"/>
                  <a:gd name="T20" fmla="*/ 6 w 12"/>
                  <a:gd name="T21" fmla="*/ 0 h 8"/>
                  <a:gd name="T22" fmla="*/ 7 w 12"/>
                  <a:gd name="T23" fmla="*/ 1 h 8"/>
                  <a:gd name="T24" fmla="*/ 7 w 12"/>
                  <a:gd name="T25" fmla="*/ 1 h 8"/>
                  <a:gd name="T26" fmla="*/ 11 w 12"/>
                  <a:gd name="T27" fmla="*/ 3 h 8"/>
                  <a:gd name="T28" fmla="*/ 12 w 12"/>
                  <a:gd name="T29" fmla="*/ 4 h 8"/>
                  <a:gd name="T30" fmla="*/ 12 w 12"/>
                  <a:gd name="T31" fmla="*/ 4 h 8"/>
                  <a:gd name="T32" fmla="*/ 11 w 12"/>
                  <a:gd name="T33" fmla="*/ 6 h 8"/>
                  <a:gd name="T34" fmla="*/ 11 w 12"/>
                  <a:gd name="T35" fmla="*/ 6 h 8"/>
                  <a:gd name="T36" fmla="*/ 8 w 12"/>
                  <a:gd name="T37" fmla="*/ 8 h 8"/>
                  <a:gd name="T38" fmla="*/ 6 w 12"/>
                  <a:gd name="T39" fmla="*/ 8 h 8"/>
                  <a:gd name="T40" fmla="*/ 6 w 12"/>
                  <a:gd name="T41" fmla="*/ 8 h 8"/>
                  <a:gd name="T42" fmla="*/ 5 w 12"/>
                  <a:gd name="T43" fmla="*/ 8 h 8"/>
                  <a:gd name="T44" fmla="*/ 6 w 12"/>
                  <a:gd name="T45" fmla="*/ 6 h 8"/>
                  <a:gd name="T46" fmla="*/ 6 w 12"/>
                  <a:gd name="T47" fmla="*/ 7 h 8"/>
                  <a:gd name="T48" fmla="*/ 6 w 12"/>
                  <a:gd name="T49" fmla="*/ 7 h 8"/>
                  <a:gd name="T50" fmla="*/ 7 w 12"/>
                  <a:gd name="T51" fmla="*/ 6 h 8"/>
                  <a:gd name="T52" fmla="*/ 7 w 12"/>
                  <a:gd name="T53" fmla="*/ 6 h 8"/>
                  <a:gd name="T54" fmla="*/ 11 w 12"/>
                  <a:gd name="T55" fmla="*/ 4 h 8"/>
                  <a:gd name="T56" fmla="*/ 11 w 12"/>
                  <a:gd name="T57" fmla="*/ 4 h 8"/>
                  <a:gd name="T58" fmla="*/ 11 w 12"/>
                  <a:gd name="T59" fmla="*/ 4 h 8"/>
                  <a:gd name="T60" fmla="*/ 7 w 12"/>
                  <a:gd name="T61" fmla="*/ 2 h 8"/>
                  <a:gd name="T62" fmla="*/ 6 w 12"/>
                  <a:gd name="T63" fmla="*/ 2 h 8"/>
                  <a:gd name="T64" fmla="*/ 6 w 12"/>
                  <a:gd name="T65" fmla="*/ 2 h 8"/>
                  <a:gd name="T66" fmla="*/ 5 w 12"/>
                  <a:gd name="T67" fmla="*/ 2 h 8"/>
                  <a:gd name="T68" fmla="*/ 5 w 12"/>
                  <a:gd name="T69" fmla="*/ 2 h 8"/>
                  <a:gd name="T70" fmla="*/ 2 w 12"/>
                  <a:gd name="T71" fmla="*/ 4 h 8"/>
                  <a:gd name="T72" fmla="*/ 2 w 12"/>
                  <a:gd name="T73" fmla="*/ 4 h 8"/>
                  <a:gd name="T74" fmla="*/ 2 w 12"/>
                  <a:gd name="T75" fmla="*/ 4 h 8"/>
                  <a:gd name="T76" fmla="*/ 6 w 12"/>
                  <a:gd name="T7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8">
                    <a:moveTo>
                      <a:pt x="5" y="8"/>
                    </a:moveTo>
                    <a:cubicBezTo>
                      <a:pt x="1" y="5"/>
                      <a:pt x="1" y="5"/>
                      <a:pt x="1" y="5"/>
                    </a:cubicBezTo>
                    <a:cubicBezTo>
                      <a:pt x="1" y="5"/>
                      <a:pt x="1" y="5"/>
                      <a:pt x="1" y="5"/>
                    </a:cubicBezTo>
                    <a:cubicBezTo>
                      <a:pt x="1" y="5"/>
                      <a:pt x="1" y="5"/>
                      <a:pt x="1" y="5"/>
                    </a:cubicBezTo>
                    <a:cubicBezTo>
                      <a:pt x="0" y="5"/>
                      <a:pt x="0" y="5"/>
                      <a:pt x="0" y="4"/>
                    </a:cubicBezTo>
                    <a:cubicBezTo>
                      <a:pt x="0" y="4"/>
                      <a:pt x="0" y="4"/>
                      <a:pt x="0" y="4"/>
                    </a:cubicBezTo>
                    <a:cubicBezTo>
                      <a:pt x="0" y="4"/>
                      <a:pt x="0" y="3"/>
                      <a:pt x="1" y="3"/>
                    </a:cubicBezTo>
                    <a:cubicBezTo>
                      <a:pt x="1" y="3"/>
                      <a:pt x="1" y="3"/>
                      <a:pt x="1" y="3"/>
                    </a:cubicBezTo>
                    <a:cubicBezTo>
                      <a:pt x="4" y="1"/>
                      <a:pt x="4" y="1"/>
                      <a:pt x="4" y="1"/>
                    </a:cubicBezTo>
                    <a:cubicBezTo>
                      <a:pt x="5" y="0"/>
                      <a:pt x="5" y="0"/>
                      <a:pt x="6" y="0"/>
                    </a:cubicBezTo>
                    <a:cubicBezTo>
                      <a:pt x="6" y="0"/>
                      <a:pt x="6" y="0"/>
                      <a:pt x="6" y="0"/>
                    </a:cubicBezTo>
                    <a:cubicBezTo>
                      <a:pt x="6" y="0"/>
                      <a:pt x="7" y="1"/>
                      <a:pt x="7" y="1"/>
                    </a:cubicBezTo>
                    <a:cubicBezTo>
                      <a:pt x="7" y="1"/>
                      <a:pt x="7" y="1"/>
                      <a:pt x="7" y="1"/>
                    </a:cubicBezTo>
                    <a:cubicBezTo>
                      <a:pt x="11" y="3"/>
                      <a:pt x="11" y="3"/>
                      <a:pt x="11" y="3"/>
                    </a:cubicBezTo>
                    <a:cubicBezTo>
                      <a:pt x="12" y="3"/>
                      <a:pt x="12" y="4"/>
                      <a:pt x="12" y="4"/>
                    </a:cubicBezTo>
                    <a:cubicBezTo>
                      <a:pt x="12" y="4"/>
                      <a:pt x="12" y="4"/>
                      <a:pt x="12" y="4"/>
                    </a:cubicBezTo>
                    <a:cubicBezTo>
                      <a:pt x="12" y="5"/>
                      <a:pt x="12" y="5"/>
                      <a:pt x="11" y="6"/>
                    </a:cubicBezTo>
                    <a:cubicBezTo>
                      <a:pt x="11" y="6"/>
                      <a:pt x="11" y="6"/>
                      <a:pt x="11" y="6"/>
                    </a:cubicBezTo>
                    <a:cubicBezTo>
                      <a:pt x="8" y="8"/>
                      <a:pt x="8" y="8"/>
                      <a:pt x="8" y="8"/>
                    </a:cubicBezTo>
                    <a:cubicBezTo>
                      <a:pt x="7" y="8"/>
                      <a:pt x="7" y="8"/>
                      <a:pt x="6" y="8"/>
                    </a:cubicBezTo>
                    <a:cubicBezTo>
                      <a:pt x="6" y="8"/>
                      <a:pt x="6" y="8"/>
                      <a:pt x="6" y="8"/>
                    </a:cubicBezTo>
                    <a:cubicBezTo>
                      <a:pt x="6" y="8"/>
                      <a:pt x="5" y="8"/>
                      <a:pt x="5" y="8"/>
                    </a:cubicBezTo>
                    <a:close/>
                    <a:moveTo>
                      <a:pt x="6" y="6"/>
                    </a:moveTo>
                    <a:cubicBezTo>
                      <a:pt x="6" y="6"/>
                      <a:pt x="6" y="7"/>
                      <a:pt x="6" y="7"/>
                    </a:cubicBezTo>
                    <a:cubicBezTo>
                      <a:pt x="6" y="7"/>
                      <a:pt x="6" y="7"/>
                      <a:pt x="6" y="7"/>
                    </a:cubicBezTo>
                    <a:cubicBezTo>
                      <a:pt x="7" y="7"/>
                      <a:pt x="7" y="7"/>
                      <a:pt x="7" y="6"/>
                    </a:cubicBezTo>
                    <a:cubicBezTo>
                      <a:pt x="7" y="6"/>
                      <a:pt x="7" y="6"/>
                      <a:pt x="7" y="6"/>
                    </a:cubicBezTo>
                    <a:cubicBezTo>
                      <a:pt x="11" y="4"/>
                      <a:pt x="11" y="4"/>
                      <a:pt x="11" y="4"/>
                    </a:cubicBezTo>
                    <a:cubicBezTo>
                      <a:pt x="11" y="4"/>
                      <a:pt x="11" y="4"/>
                      <a:pt x="11" y="4"/>
                    </a:cubicBezTo>
                    <a:cubicBezTo>
                      <a:pt x="11" y="4"/>
                      <a:pt x="11" y="4"/>
                      <a:pt x="11" y="4"/>
                    </a:cubicBezTo>
                    <a:cubicBezTo>
                      <a:pt x="7" y="2"/>
                      <a:pt x="7" y="2"/>
                      <a:pt x="7" y="2"/>
                    </a:cubicBezTo>
                    <a:cubicBezTo>
                      <a:pt x="6" y="2"/>
                      <a:pt x="6" y="2"/>
                      <a:pt x="6" y="2"/>
                    </a:cubicBezTo>
                    <a:cubicBezTo>
                      <a:pt x="6" y="2"/>
                      <a:pt x="6" y="2"/>
                      <a:pt x="6" y="2"/>
                    </a:cubicBezTo>
                    <a:cubicBezTo>
                      <a:pt x="6" y="2"/>
                      <a:pt x="5" y="2"/>
                      <a:pt x="5" y="2"/>
                    </a:cubicBezTo>
                    <a:cubicBezTo>
                      <a:pt x="5" y="2"/>
                      <a:pt x="5" y="2"/>
                      <a:pt x="5" y="2"/>
                    </a:cubicBezTo>
                    <a:cubicBezTo>
                      <a:pt x="2" y="4"/>
                      <a:pt x="2" y="4"/>
                      <a:pt x="2" y="4"/>
                    </a:cubicBezTo>
                    <a:cubicBezTo>
                      <a:pt x="2" y="4"/>
                      <a:pt x="2" y="4"/>
                      <a:pt x="2" y="4"/>
                    </a:cubicBezTo>
                    <a:cubicBezTo>
                      <a:pt x="2" y="4"/>
                      <a:pt x="2" y="4"/>
                      <a:pt x="2" y="4"/>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4" name="Freeform 1376">
                <a:extLst>
                  <a:ext uri="{FF2B5EF4-FFF2-40B4-BE49-F238E27FC236}">
                    <a16:creationId xmlns:a16="http://schemas.microsoft.com/office/drawing/2014/main" id="{F72577B4-F85D-4036-B52E-25B88DD0E138}"/>
                  </a:ext>
                </a:extLst>
              </p:cNvPr>
              <p:cNvSpPr>
                <a:spLocks/>
              </p:cNvSpPr>
              <p:nvPr/>
            </p:nvSpPr>
            <p:spPr bwMode="auto">
              <a:xfrm>
                <a:off x="3914" y="1065"/>
                <a:ext cx="16" cy="10"/>
              </a:xfrm>
              <a:custGeom>
                <a:avLst/>
                <a:gdLst>
                  <a:gd name="T0" fmla="*/ 0 w 11"/>
                  <a:gd name="T1" fmla="*/ 4 h 7"/>
                  <a:gd name="T2" fmla="*/ 0 w 11"/>
                  <a:gd name="T3" fmla="*/ 3 h 7"/>
                  <a:gd name="T4" fmla="*/ 4 w 11"/>
                  <a:gd name="T5" fmla="*/ 1 h 7"/>
                  <a:gd name="T6" fmla="*/ 6 w 11"/>
                  <a:gd name="T7" fmla="*/ 1 h 7"/>
                  <a:gd name="T8" fmla="*/ 10 w 11"/>
                  <a:gd name="T9" fmla="*/ 3 h 7"/>
                  <a:gd name="T10" fmla="*/ 10 w 11"/>
                  <a:gd name="T11" fmla="*/ 4 h 7"/>
                  <a:gd name="T12" fmla="*/ 7 w 11"/>
                  <a:gd name="T13" fmla="*/ 6 h 7"/>
                  <a:gd name="T14" fmla="*/ 4 w 11"/>
                  <a:gd name="T15" fmla="*/ 6 h 7"/>
                  <a:gd name="T16" fmla="*/ 0 w 11"/>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0" y="4"/>
                    </a:moveTo>
                    <a:cubicBezTo>
                      <a:pt x="0" y="4"/>
                      <a:pt x="0" y="3"/>
                      <a:pt x="0" y="3"/>
                    </a:cubicBezTo>
                    <a:cubicBezTo>
                      <a:pt x="4" y="1"/>
                      <a:pt x="4" y="1"/>
                      <a:pt x="4" y="1"/>
                    </a:cubicBezTo>
                    <a:cubicBezTo>
                      <a:pt x="5" y="0"/>
                      <a:pt x="6" y="0"/>
                      <a:pt x="6" y="1"/>
                    </a:cubicBezTo>
                    <a:cubicBezTo>
                      <a:pt x="10" y="3"/>
                      <a:pt x="10" y="3"/>
                      <a:pt x="10" y="3"/>
                    </a:cubicBezTo>
                    <a:cubicBezTo>
                      <a:pt x="11" y="3"/>
                      <a:pt x="11" y="4"/>
                      <a:pt x="10" y="4"/>
                    </a:cubicBezTo>
                    <a:cubicBezTo>
                      <a:pt x="7" y="6"/>
                      <a:pt x="7" y="6"/>
                      <a:pt x="7" y="6"/>
                    </a:cubicBezTo>
                    <a:cubicBezTo>
                      <a:pt x="6" y="7"/>
                      <a:pt x="5" y="7"/>
                      <a:pt x="4" y="6"/>
                    </a:cubicBezTo>
                    <a:lnTo>
                      <a:pt x="0"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5" name="Freeform 1377">
                <a:extLst>
                  <a:ext uri="{FF2B5EF4-FFF2-40B4-BE49-F238E27FC236}">
                    <a16:creationId xmlns:a16="http://schemas.microsoft.com/office/drawing/2014/main" id="{CF1DD253-B16B-43E3-978D-40959942F384}"/>
                  </a:ext>
                </a:extLst>
              </p:cNvPr>
              <p:cNvSpPr>
                <a:spLocks/>
              </p:cNvSpPr>
              <p:nvPr/>
            </p:nvSpPr>
            <p:spPr bwMode="auto">
              <a:xfrm>
                <a:off x="3913" y="1065"/>
                <a:ext cx="17" cy="10"/>
              </a:xfrm>
              <a:custGeom>
                <a:avLst/>
                <a:gdLst>
                  <a:gd name="T0" fmla="*/ 5 w 12"/>
                  <a:gd name="T1" fmla="*/ 7 h 7"/>
                  <a:gd name="T2" fmla="*/ 1 w 12"/>
                  <a:gd name="T3" fmla="*/ 5 h 7"/>
                  <a:gd name="T4" fmla="*/ 1 w 12"/>
                  <a:gd name="T5" fmla="*/ 4 h 7"/>
                  <a:gd name="T6" fmla="*/ 2 w 12"/>
                  <a:gd name="T7" fmla="*/ 3 h 7"/>
                  <a:gd name="T8" fmla="*/ 6 w 12"/>
                  <a:gd name="T9" fmla="*/ 6 h 7"/>
                  <a:gd name="T10" fmla="*/ 7 w 12"/>
                  <a:gd name="T11" fmla="*/ 6 h 7"/>
                  <a:gd name="T12" fmla="*/ 7 w 12"/>
                  <a:gd name="T13" fmla="*/ 6 h 7"/>
                  <a:gd name="T14" fmla="*/ 7 w 12"/>
                  <a:gd name="T15" fmla="*/ 6 h 7"/>
                  <a:gd name="T16" fmla="*/ 7 w 12"/>
                  <a:gd name="T17" fmla="*/ 6 h 7"/>
                  <a:gd name="T18" fmla="*/ 11 w 12"/>
                  <a:gd name="T19" fmla="*/ 4 h 7"/>
                  <a:gd name="T20" fmla="*/ 11 w 12"/>
                  <a:gd name="T21" fmla="*/ 4 h 7"/>
                  <a:gd name="T22" fmla="*/ 11 w 12"/>
                  <a:gd name="T23" fmla="*/ 4 h 7"/>
                  <a:gd name="T24" fmla="*/ 7 w 12"/>
                  <a:gd name="T25" fmla="*/ 1 h 7"/>
                  <a:gd name="T26" fmla="*/ 6 w 12"/>
                  <a:gd name="T27" fmla="*/ 1 h 7"/>
                  <a:gd name="T28" fmla="*/ 6 w 12"/>
                  <a:gd name="T29" fmla="*/ 1 h 7"/>
                  <a:gd name="T30" fmla="*/ 5 w 12"/>
                  <a:gd name="T31" fmla="*/ 1 h 7"/>
                  <a:gd name="T32" fmla="*/ 5 w 12"/>
                  <a:gd name="T33" fmla="*/ 1 h 7"/>
                  <a:gd name="T34" fmla="*/ 2 w 12"/>
                  <a:gd name="T35" fmla="*/ 3 h 7"/>
                  <a:gd name="T36" fmla="*/ 2 w 12"/>
                  <a:gd name="T37" fmla="*/ 3 h 7"/>
                  <a:gd name="T38" fmla="*/ 1 w 12"/>
                  <a:gd name="T39" fmla="*/ 4 h 7"/>
                  <a:gd name="T40" fmla="*/ 1 w 12"/>
                  <a:gd name="T41" fmla="*/ 5 h 7"/>
                  <a:gd name="T42" fmla="*/ 0 w 12"/>
                  <a:gd name="T43" fmla="*/ 3 h 7"/>
                  <a:gd name="T44" fmla="*/ 0 w 12"/>
                  <a:gd name="T45" fmla="*/ 3 h 7"/>
                  <a:gd name="T46" fmla="*/ 1 w 12"/>
                  <a:gd name="T47" fmla="*/ 2 h 7"/>
                  <a:gd name="T48" fmla="*/ 1 w 12"/>
                  <a:gd name="T49" fmla="*/ 2 h 7"/>
                  <a:gd name="T50" fmla="*/ 5 w 12"/>
                  <a:gd name="T51" fmla="*/ 0 h 7"/>
                  <a:gd name="T52" fmla="*/ 6 w 12"/>
                  <a:gd name="T53" fmla="*/ 0 h 7"/>
                  <a:gd name="T54" fmla="*/ 6 w 12"/>
                  <a:gd name="T55" fmla="*/ 0 h 7"/>
                  <a:gd name="T56" fmla="*/ 8 w 12"/>
                  <a:gd name="T57" fmla="*/ 0 h 7"/>
                  <a:gd name="T58" fmla="*/ 8 w 12"/>
                  <a:gd name="T59" fmla="*/ 0 h 7"/>
                  <a:gd name="T60" fmla="*/ 12 w 12"/>
                  <a:gd name="T61" fmla="*/ 2 h 7"/>
                  <a:gd name="T62" fmla="*/ 12 w 12"/>
                  <a:gd name="T63" fmla="*/ 4 h 7"/>
                  <a:gd name="T64" fmla="*/ 12 w 12"/>
                  <a:gd name="T65" fmla="*/ 4 h 7"/>
                  <a:gd name="T66" fmla="*/ 12 w 12"/>
                  <a:gd name="T67" fmla="*/ 5 h 7"/>
                  <a:gd name="T68" fmla="*/ 12 w 12"/>
                  <a:gd name="T69" fmla="*/ 5 h 7"/>
                  <a:gd name="T70" fmla="*/ 8 w 12"/>
                  <a:gd name="T71" fmla="*/ 7 h 7"/>
                  <a:gd name="T72" fmla="*/ 7 w 12"/>
                  <a:gd name="T73" fmla="*/ 7 h 7"/>
                  <a:gd name="T74" fmla="*/ 7 w 12"/>
                  <a:gd name="T75" fmla="*/ 7 h 7"/>
                  <a:gd name="T76" fmla="*/ 5 w 12"/>
                  <a:gd name="T7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7">
                    <a:moveTo>
                      <a:pt x="5" y="7"/>
                    </a:moveTo>
                    <a:cubicBezTo>
                      <a:pt x="1" y="5"/>
                      <a:pt x="1" y="5"/>
                      <a:pt x="1" y="5"/>
                    </a:cubicBezTo>
                    <a:cubicBezTo>
                      <a:pt x="1" y="4"/>
                      <a:pt x="1" y="4"/>
                      <a:pt x="1" y="4"/>
                    </a:cubicBezTo>
                    <a:cubicBezTo>
                      <a:pt x="2" y="3"/>
                      <a:pt x="2" y="3"/>
                      <a:pt x="2" y="3"/>
                    </a:cubicBezTo>
                    <a:cubicBezTo>
                      <a:pt x="6" y="6"/>
                      <a:pt x="6" y="6"/>
                      <a:pt x="6" y="6"/>
                    </a:cubicBez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2" y="3"/>
                      <a:pt x="2" y="3"/>
                      <a:pt x="2" y="3"/>
                    </a:cubicBezTo>
                    <a:cubicBezTo>
                      <a:pt x="2" y="3"/>
                      <a:pt x="2" y="3"/>
                      <a:pt x="2" y="3"/>
                    </a:cubicBezTo>
                    <a:cubicBezTo>
                      <a:pt x="1" y="4"/>
                      <a:pt x="1" y="4"/>
                      <a:pt x="1" y="4"/>
                    </a:cubicBezTo>
                    <a:cubicBezTo>
                      <a:pt x="1" y="5"/>
                      <a:pt x="1" y="5"/>
                      <a:pt x="1" y="5"/>
                    </a:cubicBezTo>
                    <a:cubicBezTo>
                      <a:pt x="1" y="4"/>
                      <a:pt x="0" y="4"/>
                      <a:pt x="0" y="3"/>
                    </a:cubicBezTo>
                    <a:cubicBezTo>
                      <a:pt x="0" y="3"/>
                      <a:pt x="0" y="3"/>
                      <a:pt x="0" y="3"/>
                    </a:cubicBezTo>
                    <a:cubicBezTo>
                      <a:pt x="0" y="3"/>
                      <a:pt x="1" y="2"/>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2"/>
                      <a:pt x="12" y="2"/>
                      <a:pt x="12" y="2"/>
                    </a:cubicBezTo>
                    <a:cubicBezTo>
                      <a:pt x="12" y="3"/>
                      <a:pt x="12" y="3"/>
                      <a:pt x="12" y="4"/>
                    </a:cubicBezTo>
                    <a:cubicBezTo>
                      <a:pt x="12" y="4"/>
                      <a:pt x="12" y="4"/>
                      <a:pt x="12" y="4"/>
                    </a:cubicBezTo>
                    <a:cubicBezTo>
                      <a:pt x="12" y="4"/>
                      <a:pt x="12" y="5"/>
                      <a:pt x="12" y="5"/>
                    </a:cubicBezTo>
                    <a:cubicBezTo>
                      <a:pt x="12" y="5"/>
                      <a:pt x="12" y="5"/>
                      <a:pt x="12" y="5"/>
                    </a:cubicBezTo>
                    <a:cubicBezTo>
                      <a:pt x="8" y="7"/>
                      <a:pt x="8" y="7"/>
                      <a:pt x="8" y="7"/>
                    </a:cubicBezTo>
                    <a:cubicBezTo>
                      <a:pt x="8" y="7"/>
                      <a:pt x="7" y="7"/>
                      <a:pt x="7" y="7"/>
                    </a:cubicBezTo>
                    <a:cubicBezTo>
                      <a:pt x="7" y="7"/>
                      <a:pt x="7" y="7"/>
                      <a:pt x="7" y="7"/>
                    </a:cubicBezTo>
                    <a:cubicBezTo>
                      <a:pt x="6" y="7"/>
                      <a:pt x="6" y="7"/>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6" name="Freeform 1378">
                <a:extLst>
                  <a:ext uri="{FF2B5EF4-FFF2-40B4-BE49-F238E27FC236}">
                    <a16:creationId xmlns:a16="http://schemas.microsoft.com/office/drawing/2014/main" id="{FEA0C3E0-FA14-4314-A33D-3DABF71B016C}"/>
                  </a:ext>
                </a:extLst>
              </p:cNvPr>
              <p:cNvSpPr>
                <a:spLocks/>
              </p:cNvSpPr>
              <p:nvPr/>
            </p:nvSpPr>
            <p:spPr bwMode="auto">
              <a:xfrm>
                <a:off x="3926" y="1060"/>
                <a:ext cx="15" cy="8"/>
              </a:xfrm>
              <a:custGeom>
                <a:avLst/>
                <a:gdLst>
                  <a:gd name="T0" fmla="*/ 1 w 11"/>
                  <a:gd name="T1" fmla="*/ 3 h 6"/>
                  <a:gd name="T2" fmla="*/ 1 w 11"/>
                  <a:gd name="T3" fmla="*/ 2 h 6"/>
                  <a:gd name="T4" fmla="*/ 4 w 11"/>
                  <a:gd name="T5" fmla="*/ 0 h 6"/>
                  <a:gd name="T6" fmla="*/ 6 w 11"/>
                  <a:gd name="T7" fmla="*/ 0 h 6"/>
                  <a:gd name="T8" fmla="*/ 10 w 11"/>
                  <a:gd name="T9" fmla="*/ 2 h 6"/>
                  <a:gd name="T10" fmla="*/ 10 w 11"/>
                  <a:gd name="T11" fmla="*/ 4 h 6"/>
                  <a:gd name="T12" fmla="*/ 7 w 11"/>
                  <a:gd name="T13" fmla="*/ 6 h 6"/>
                  <a:gd name="T14" fmla="*/ 5 w 11"/>
                  <a:gd name="T15" fmla="*/ 6 h 6"/>
                  <a:gd name="T16" fmla="*/ 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 y="3"/>
                    </a:moveTo>
                    <a:cubicBezTo>
                      <a:pt x="0" y="3"/>
                      <a:pt x="0" y="2"/>
                      <a:pt x="1" y="2"/>
                    </a:cubicBezTo>
                    <a:cubicBezTo>
                      <a:pt x="4" y="0"/>
                      <a:pt x="4" y="0"/>
                      <a:pt x="4" y="0"/>
                    </a:cubicBezTo>
                    <a:cubicBezTo>
                      <a:pt x="5" y="0"/>
                      <a:pt x="6" y="0"/>
                      <a:pt x="6" y="0"/>
                    </a:cubicBezTo>
                    <a:cubicBezTo>
                      <a:pt x="10" y="2"/>
                      <a:pt x="10" y="2"/>
                      <a:pt x="10" y="2"/>
                    </a:cubicBezTo>
                    <a:cubicBezTo>
                      <a:pt x="11" y="3"/>
                      <a:pt x="11" y="3"/>
                      <a:pt x="10" y="4"/>
                    </a:cubicBezTo>
                    <a:cubicBezTo>
                      <a:pt x="7" y="6"/>
                      <a:pt x="7" y="6"/>
                      <a:pt x="7" y="6"/>
                    </a:cubicBezTo>
                    <a:cubicBezTo>
                      <a:pt x="6" y="6"/>
                      <a:pt x="5" y="6"/>
                      <a:pt x="5" y="6"/>
                    </a:cubicBezTo>
                    <a:lnTo>
                      <a:pt x="1"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7" name="Freeform 1379">
                <a:extLst>
                  <a:ext uri="{FF2B5EF4-FFF2-40B4-BE49-F238E27FC236}">
                    <a16:creationId xmlns:a16="http://schemas.microsoft.com/office/drawing/2014/main" id="{4AA6FCD1-4FD9-447C-AE92-C6127A7BDA36}"/>
                  </a:ext>
                </a:extLst>
              </p:cNvPr>
              <p:cNvSpPr>
                <a:spLocks/>
              </p:cNvSpPr>
              <p:nvPr/>
            </p:nvSpPr>
            <p:spPr bwMode="auto">
              <a:xfrm>
                <a:off x="3924" y="1058"/>
                <a:ext cx="17" cy="12"/>
              </a:xfrm>
              <a:custGeom>
                <a:avLst/>
                <a:gdLst>
                  <a:gd name="T0" fmla="*/ 5 w 12"/>
                  <a:gd name="T1" fmla="*/ 7 h 8"/>
                  <a:gd name="T2" fmla="*/ 1 w 12"/>
                  <a:gd name="T3" fmla="*/ 5 h 8"/>
                  <a:gd name="T4" fmla="*/ 2 w 12"/>
                  <a:gd name="T5" fmla="*/ 4 h 8"/>
                  <a:gd name="T6" fmla="*/ 2 w 12"/>
                  <a:gd name="T7" fmla="*/ 4 h 8"/>
                  <a:gd name="T8" fmla="*/ 6 w 12"/>
                  <a:gd name="T9" fmla="*/ 6 h 8"/>
                  <a:gd name="T10" fmla="*/ 7 w 12"/>
                  <a:gd name="T11" fmla="*/ 6 h 8"/>
                  <a:gd name="T12" fmla="*/ 7 w 12"/>
                  <a:gd name="T13" fmla="*/ 6 h 8"/>
                  <a:gd name="T14" fmla="*/ 7 w 12"/>
                  <a:gd name="T15" fmla="*/ 6 h 8"/>
                  <a:gd name="T16" fmla="*/ 7 w 12"/>
                  <a:gd name="T17" fmla="*/ 6 h 8"/>
                  <a:gd name="T18" fmla="*/ 11 w 12"/>
                  <a:gd name="T19" fmla="*/ 4 h 8"/>
                  <a:gd name="T20" fmla="*/ 11 w 12"/>
                  <a:gd name="T21" fmla="*/ 4 h 8"/>
                  <a:gd name="T22" fmla="*/ 11 w 12"/>
                  <a:gd name="T23" fmla="*/ 4 h 8"/>
                  <a:gd name="T24" fmla="*/ 7 w 12"/>
                  <a:gd name="T25" fmla="*/ 2 h 8"/>
                  <a:gd name="T26" fmla="*/ 6 w 12"/>
                  <a:gd name="T27" fmla="*/ 2 h 8"/>
                  <a:gd name="T28" fmla="*/ 6 w 12"/>
                  <a:gd name="T29" fmla="*/ 2 h 8"/>
                  <a:gd name="T30" fmla="*/ 5 w 12"/>
                  <a:gd name="T31" fmla="*/ 2 h 8"/>
                  <a:gd name="T32" fmla="*/ 5 w 12"/>
                  <a:gd name="T33" fmla="*/ 2 h 8"/>
                  <a:gd name="T34" fmla="*/ 2 w 12"/>
                  <a:gd name="T35" fmla="*/ 4 h 8"/>
                  <a:gd name="T36" fmla="*/ 2 w 12"/>
                  <a:gd name="T37" fmla="*/ 4 h 8"/>
                  <a:gd name="T38" fmla="*/ 1 w 12"/>
                  <a:gd name="T39" fmla="*/ 5 h 8"/>
                  <a:gd name="T40" fmla="*/ 0 w 12"/>
                  <a:gd name="T41" fmla="*/ 4 h 8"/>
                  <a:gd name="T42" fmla="*/ 0 w 12"/>
                  <a:gd name="T43" fmla="*/ 4 h 8"/>
                  <a:gd name="T44" fmla="*/ 1 w 12"/>
                  <a:gd name="T45" fmla="*/ 2 h 8"/>
                  <a:gd name="T46" fmla="*/ 1 w 12"/>
                  <a:gd name="T47" fmla="*/ 2 h 8"/>
                  <a:gd name="T48" fmla="*/ 5 w 12"/>
                  <a:gd name="T49" fmla="*/ 0 h 8"/>
                  <a:gd name="T50" fmla="*/ 6 w 12"/>
                  <a:gd name="T51" fmla="*/ 0 h 8"/>
                  <a:gd name="T52" fmla="*/ 6 w 12"/>
                  <a:gd name="T53" fmla="*/ 0 h 8"/>
                  <a:gd name="T54" fmla="*/ 8 w 12"/>
                  <a:gd name="T55" fmla="*/ 0 h 8"/>
                  <a:gd name="T56" fmla="*/ 8 w 12"/>
                  <a:gd name="T57" fmla="*/ 0 h 8"/>
                  <a:gd name="T58" fmla="*/ 12 w 12"/>
                  <a:gd name="T59" fmla="*/ 3 h 8"/>
                  <a:gd name="T60" fmla="*/ 12 w 12"/>
                  <a:gd name="T61" fmla="*/ 4 h 8"/>
                  <a:gd name="T62" fmla="*/ 12 w 12"/>
                  <a:gd name="T63" fmla="*/ 4 h 8"/>
                  <a:gd name="T64" fmla="*/ 12 w 12"/>
                  <a:gd name="T65" fmla="*/ 5 h 8"/>
                  <a:gd name="T66" fmla="*/ 12 w 12"/>
                  <a:gd name="T67" fmla="*/ 5 h 8"/>
                  <a:gd name="T68" fmla="*/ 8 w 12"/>
                  <a:gd name="T69" fmla="*/ 7 h 8"/>
                  <a:gd name="T70" fmla="*/ 7 w 12"/>
                  <a:gd name="T71" fmla="*/ 8 h 8"/>
                  <a:gd name="T72" fmla="*/ 7 w 12"/>
                  <a:gd name="T73" fmla="*/ 8 h 8"/>
                  <a:gd name="T74" fmla="*/ 5 w 12"/>
                  <a:gd name="T7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2" y="4"/>
                      <a:pt x="2" y="4"/>
                      <a:pt x="2" y="4"/>
                    </a:cubicBezTo>
                    <a:cubicBezTo>
                      <a:pt x="2" y="4"/>
                      <a:pt x="2" y="4"/>
                      <a:pt x="2" y="4"/>
                    </a:cubicBezTo>
                    <a:cubicBezTo>
                      <a:pt x="6" y="6"/>
                      <a:pt x="6" y="6"/>
                      <a:pt x="6" y="6"/>
                    </a:cubicBez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7" y="2"/>
                      <a:pt x="7" y="2"/>
                      <a:pt x="7" y="2"/>
                    </a:cubicBezTo>
                    <a:cubicBezTo>
                      <a:pt x="7" y="2"/>
                      <a:pt x="6" y="2"/>
                      <a:pt x="6" y="2"/>
                    </a:cubicBezTo>
                    <a:cubicBezTo>
                      <a:pt x="6" y="2"/>
                      <a:pt x="6" y="2"/>
                      <a:pt x="6" y="2"/>
                    </a:cubicBezTo>
                    <a:cubicBezTo>
                      <a:pt x="6" y="2"/>
                      <a:pt x="6" y="2"/>
                      <a:pt x="5" y="2"/>
                    </a:cubicBezTo>
                    <a:cubicBezTo>
                      <a:pt x="5" y="2"/>
                      <a:pt x="5" y="2"/>
                      <a:pt x="5" y="2"/>
                    </a:cubicBezTo>
                    <a:cubicBezTo>
                      <a:pt x="2" y="4"/>
                      <a:pt x="2" y="4"/>
                      <a:pt x="2" y="4"/>
                    </a:cubicBezTo>
                    <a:cubicBezTo>
                      <a:pt x="2" y="4"/>
                      <a:pt x="2" y="4"/>
                      <a:pt x="2" y="4"/>
                    </a:cubicBezTo>
                    <a:cubicBezTo>
                      <a:pt x="1" y="5"/>
                      <a:pt x="1" y="5"/>
                      <a:pt x="1" y="5"/>
                    </a:cubicBezTo>
                    <a:cubicBezTo>
                      <a:pt x="1" y="5"/>
                      <a:pt x="0" y="4"/>
                      <a:pt x="0" y="4"/>
                    </a:cubicBezTo>
                    <a:cubicBezTo>
                      <a:pt x="0" y="4"/>
                      <a:pt x="0" y="4"/>
                      <a:pt x="0" y="4"/>
                    </a:cubicBezTo>
                    <a:cubicBezTo>
                      <a:pt x="0" y="3"/>
                      <a:pt x="1" y="3"/>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3"/>
                      <a:pt x="12" y="3"/>
                      <a:pt x="12" y="3"/>
                    </a:cubicBezTo>
                    <a:cubicBezTo>
                      <a:pt x="12" y="3"/>
                      <a:pt x="12" y="3"/>
                      <a:pt x="12" y="4"/>
                    </a:cubicBezTo>
                    <a:cubicBezTo>
                      <a:pt x="12" y="4"/>
                      <a:pt x="12" y="4"/>
                      <a:pt x="12" y="4"/>
                    </a:cubicBezTo>
                    <a:cubicBezTo>
                      <a:pt x="12" y="5"/>
                      <a:pt x="12" y="5"/>
                      <a:pt x="12" y="5"/>
                    </a:cubicBezTo>
                    <a:cubicBezTo>
                      <a:pt x="12" y="5"/>
                      <a:pt x="12" y="5"/>
                      <a:pt x="12" y="5"/>
                    </a:cubicBezTo>
                    <a:cubicBezTo>
                      <a:pt x="8" y="7"/>
                      <a:pt x="8" y="7"/>
                      <a:pt x="8" y="7"/>
                    </a:cubicBezTo>
                    <a:cubicBezTo>
                      <a:pt x="8" y="8"/>
                      <a:pt x="7" y="8"/>
                      <a:pt x="7" y="8"/>
                    </a:cubicBezTo>
                    <a:cubicBezTo>
                      <a:pt x="7" y="8"/>
                      <a:pt x="7" y="8"/>
                      <a:pt x="7" y="8"/>
                    </a:cubicBezTo>
                    <a:cubicBezTo>
                      <a:pt x="6" y="8"/>
                      <a:pt x="6" y="8"/>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8" name="Freeform 1380">
                <a:extLst>
                  <a:ext uri="{FF2B5EF4-FFF2-40B4-BE49-F238E27FC236}">
                    <a16:creationId xmlns:a16="http://schemas.microsoft.com/office/drawing/2014/main" id="{C30244EB-ED2E-4D12-AA2C-F48E30F1836B}"/>
                  </a:ext>
                </a:extLst>
              </p:cNvPr>
              <p:cNvSpPr>
                <a:spLocks/>
              </p:cNvSpPr>
              <p:nvPr/>
            </p:nvSpPr>
            <p:spPr bwMode="auto">
              <a:xfrm>
                <a:off x="3873" y="1053"/>
                <a:ext cx="27" cy="15"/>
              </a:xfrm>
              <a:custGeom>
                <a:avLst/>
                <a:gdLst>
                  <a:gd name="T0" fmla="*/ 0 w 19"/>
                  <a:gd name="T1" fmla="*/ 8 h 11"/>
                  <a:gd name="T2" fmla="*/ 0 w 19"/>
                  <a:gd name="T3" fmla="*/ 7 h 11"/>
                  <a:gd name="T4" fmla="*/ 12 w 19"/>
                  <a:gd name="T5" fmla="*/ 0 h 11"/>
                  <a:gd name="T6" fmla="*/ 14 w 19"/>
                  <a:gd name="T7" fmla="*/ 0 h 11"/>
                  <a:gd name="T8" fmla="*/ 18 w 19"/>
                  <a:gd name="T9" fmla="*/ 3 h 11"/>
                  <a:gd name="T10" fmla="*/ 18 w 19"/>
                  <a:gd name="T11" fmla="*/ 4 h 11"/>
                  <a:gd name="T12" fmla="*/ 7 w 19"/>
                  <a:gd name="T13" fmla="*/ 11 h 11"/>
                  <a:gd name="T14" fmla="*/ 5 w 19"/>
                  <a:gd name="T15" fmla="*/ 11 h 11"/>
                  <a:gd name="T16" fmla="*/ 0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0" y="8"/>
                    </a:moveTo>
                    <a:cubicBezTo>
                      <a:pt x="0" y="8"/>
                      <a:pt x="0" y="7"/>
                      <a:pt x="0" y="7"/>
                    </a:cubicBezTo>
                    <a:cubicBezTo>
                      <a:pt x="12" y="0"/>
                      <a:pt x="12" y="0"/>
                      <a:pt x="12" y="0"/>
                    </a:cubicBezTo>
                    <a:cubicBezTo>
                      <a:pt x="12" y="0"/>
                      <a:pt x="13" y="0"/>
                      <a:pt x="14" y="0"/>
                    </a:cubicBezTo>
                    <a:cubicBezTo>
                      <a:pt x="18" y="3"/>
                      <a:pt x="18" y="3"/>
                      <a:pt x="18" y="3"/>
                    </a:cubicBezTo>
                    <a:cubicBezTo>
                      <a:pt x="19" y="3"/>
                      <a:pt x="19" y="4"/>
                      <a:pt x="18" y="4"/>
                    </a:cubicBezTo>
                    <a:cubicBezTo>
                      <a:pt x="7" y="11"/>
                      <a:pt x="7" y="11"/>
                      <a:pt x="7" y="11"/>
                    </a:cubicBezTo>
                    <a:cubicBezTo>
                      <a:pt x="6" y="11"/>
                      <a:pt x="5" y="11"/>
                      <a:pt x="5" y="11"/>
                    </a:cubicBezTo>
                    <a:lnTo>
                      <a:pt x="0"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69" name="Freeform 1381">
                <a:extLst>
                  <a:ext uri="{FF2B5EF4-FFF2-40B4-BE49-F238E27FC236}">
                    <a16:creationId xmlns:a16="http://schemas.microsoft.com/office/drawing/2014/main" id="{0DD8F39D-1DAA-4CBF-981A-98472E6075C1}"/>
                  </a:ext>
                </a:extLst>
              </p:cNvPr>
              <p:cNvSpPr>
                <a:spLocks/>
              </p:cNvSpPr>
              <p:nvPr/>
            </p:nvSpPr>
            <p:spPr bwMode="auto">
              <a:xfrm>
                <a:off x="3872" y="1051"/>
                <a:ext cx="28" cy="19"/>
              </a:xfrm>
              <a:custGeom>
                <a:avLst/>
                <a:gdLst>
                  <a:gd name="T0" fmla="*/ 5 w 20"/>
                  <a:gd name="T1" fmla="*/ 12 h 13"/>
                  <a:gd name="T2" fmla="*/ 1 w 20"/>
                  <a:gd name="T3" fmla="*/ 10 h 13"/>
                  <a:gd name="T4" fmla="*/ 1 w 20"/>
                  <a:gd name="T5" fmla="*/ 9 h 13"/>
                  <a:gd name="T6" fmla="*/ 2 w 20"/>
                  <a:gd name="T7" fmla="*/ 8 h 13"/>
                  <a:gd name="T8" fmla="*/ 6 w 20"/>
                  <a:gd name="T9" fmla="*/ 11 h 13"/>
                  <a:gd name="T10" fmla="*/ 7 w 20"/>
                  <a:gd name="T11" fmla="*/ 11 h 13"/>
                  <a:gd name="T12" fmla="*/ 7 w 20"/>
                  <a:gd name="T13" fmla="*/ 11 h 13"/>
                  <a:gd name="T14" fmla="*/ 8 w 20"/>
                  <a:gd name="T15" fmla="*/ 11 h 13"/>
                  <a:gd name="T16" fmla="*/ 8 w 20"/>
                  <a:gd name="T17" fmla="*/ 11 h 13"/>
                  <a:gd name="T18" fmla="*/ 19 w 20"/>
                  <a:gd name="T19" fmla="*/ 4 h 13"/>
                  <a:gd name="T20" fmla="*/ 19 w 20"/>
                  <a:gd name="T21" fmla="*/ 4 h 13"/>
                  <a:gd name="T22" fmla="*/ 19 w 20"/>
                  <a:gd name="T23" fmla="*/ 4 h 13"/>
                  <a:gd name="T24" fmla="*/ 19 w 20"/>
                  <a:gd name="T25" fmla="*/ 4 h 13"/>
                  <a:gd name="T26" fmla="*/ 15 w 20"/>
                  <a:gd name="T27" fmla="*/ 2 h 13"/>
                  <a:gd name="T28" fmla="*/ 14 w 20"/>
                  <a:gd name="T29" fmla="*/ 2 h 13"/>
                  <a:gd name="T30" fmla="*/ 14 w 20"/>
                  <a:gd name="T31" fmla="*/ 2 h 13"/>
                  <a:gd name="T32" fmla="*/ 13 w 20"/>
                  <a:gd name="T33" fmla="*/ 2 h 13"/>
                  <a:gd name="T34" fmla="*/ 13 w 20"/>
                  <a:gd name="T35" fmla="*/ 2 h 13"/>
                  <a:gd name="T36" fmla="*/ 2 w 20"/>
                  <a:gd name="T37" fmla="*/ 8 h 13"/>
                  <a:gd name="T38" fmla="*/ 2 w 20"/>
                  <a:gd name="T39" fmla="*/ 8 h 13"/>
                  <a:gd name="T40" fmla="*/ 2 w 20"/>
                  <a:gd name="T41" fmla="*/ 8 h 13"/>
                  <a:gd name="T42" fmla="*/ 1 w 20"/>
                  <a:gd name="T43" fmla="*/ 9 h 13"/>
                  <a:gd name="T44" fmla="*/ 1 w 20"/>
                  <a:gd name="T45" fmla="*/ 10 h 13"/>
                  <a:gd name="T46" fmla="*/ 0 w 20"/>
                  <a:gd name="T47" fmla="*/ 8 h 13"/>
                  <a:gd name="T48" fmla="*/ 0 w 20"/>
                  <a:gd name="T49" fmla="*/ 8 h 13"/>
                  <a:gd name="T50" fmla="*/ 1 w 20"/>
                  <a:gd name="T51" fmla="*/ 7 h 13"/>
                  <a:gd name="T52" fmla="*/ 1 w 20"/>
                  <a:gd name="T53" fmla="*/ 7 h 13"/>
                  <a:gd name="T54" fmla="*/ 12 w 20"/>
                  <a:gd name="T55" fmla="*/ 1 h 13"/>
                  <a:gd name="T56" fmla="*/ 14 w 20"/>
                  <a:gd name="T57" fmla="*/ 0 h 13"/>
                  <a:gd name="T58" fmla="*/ 14 w 20"/>
                  <a:gd name="T59" fmla="*/ 0 h 13"/>
                  <a:gd name="T60" fmla="*/ 15 w 20"/>
                  <a:gd name="T61" fmla="*/ 1 h 13"/>
                  <a:gd name="T62" fmla="*/ 15 w 20"/>
                  <a:gd name="T63" fmla="*/ 1 h 13"/>
                  <a:gd name="T64" fmla="*/ 20 w 20"/>
                  <a:gd name="T65" fmla="*/ 3 h 13"/>
                  <a:gd name="T66" fmla="*/ 20 w 20"/>
                  <a:gd name="T67" fmla="*/ 4 h 13"/>
                  <a:gd name="T68" fmla="*/ 20 w 20"/>
                  <a:gd name="T69" fmla="*/ 4 h 13"/>
                  <a:gd name="T70" fmla="*/ 20 w 20"/>
                  <a:gd name="T71" fmla="*/ 6 h 13"/>
                  <a:gd name="T72" fmla="*/ 20 w 20"/>
                  <a:gd name="T73" fmla="*/ 6 h 13"/>
                  <a:gd name="T74" fmla="*/ 8 w 20"/>
                  <a:gd name="T75" fmla="*/ 12 h 13"/>
                  <a:gd name="T76" fmla="*/ 7 w 20"/>
                  <a:gd name="T77" fmla="*/ 13 h 13"/>
                  <a:gd name="T78" fmla="*/ 7 w 20"/>
                  <a:gd name="T79" fmla="*/ 13 h 13"/>
                  <a:gd name="T80" fmla="*/ 5 w 20"/>
                  <a:gd name="T8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13">
                    <a:moveTo>
                      <a:pt x="5" y="12"/>
                    </a:moveTo>
                    <a:cubicBezTo>
                      <a:pt x="1" y="10"/>
                      <a:pt x="1" y="10"/>
                      <a:pt x="1" y="10"/>
                    </a:cubicBezTo>
                    <a:cubicBezTo>
                      <a:pt x="1" y="9"/>
                      <a:pt x="1" y="9"/>
                      <a:pt x="1" y="9"/>
                    </a:cubicBezTo>
                    <a:cubicBezTo>
                      <a:pt x="2" y="8"/>
                      <a:pt x="2" y="8"/>
                      <a:pt x="2" y="8"/>
                    </a:cubicBezTo>
                    <a:cubicBezTo>
                      <a:pt x="6" y="11"/>
                      <a:pt x="6" y="11"/>
                      <a:pt x="6" y="11"/>
                    </a:cubicBezTo>
                    <a:cubicBezTo>
                      <a:pt x="6" y="11"/>
                      <a:pt x="6" y="11"/>
                      <a:pt x="7" y="11"/>
                    </a:cubicBezTo>
                    <a:cubicBezTo>
                      <a:pt x="7" y="11"/>
                      <a:pt x="7" y="11"/>
                      <a:pt x="7" y="11"/>
                    </a:cubicBezTo>
                    <a:cubicBezTo>
                      <a:pt x="7" y="11"/>
                      <a:pt x="7" y="11"/>
                      <a:pt x="8" y="11"/>
                    </a:cubicBezTo>
                    <a:cubicBezTo>
                      <a:pt x="8" y="11"/>
                      <a:pt x="8" y="11"/>
                      <a:pt x="8" y="11"/>
                    </a:cubicBezTo>
                    <a:cubicBezTo>
                      <a:pt x="19" y="4"/>
                      <a:pt x="19" y="4"/>
                      <a:pt x="19" y="4"/>
                    </a:cubicBezTo>
                    <a:cubicBezTo>
                      <a:pt x="19" y="4"/>
                      <a:pt x="19" y="4"/>
                      <a:pt x="19" y="4"/>
                    </a:cubicBezTo>
                    <a:cubicBezTo>
                      <a:pt x="19" y="4"/>
                      <a:pt x="19" y="4"/>
                      <a:pt x="19" y="4"/>
                    </a:cubicBezTo>
                    <a:cubicBezTo>
                      <a:pt x="19" y="4"/>
                      <a:pt x="19" y="4"/>
                      <a:pt x="19" y="4"/>
                    </a:cubicBezTo>
                    <a:cubicBezTo>
                      <a:pt x="15" y="2"/>
                      <a:pt x="15" y="2"/>
                      <a:pt x="15" y="2"/>
                    </a:cubicBezTo>
                    <a:cubicBezTo>
                      <a:pt x="14" y="2"/>
                      <a:pt x="14" y="2"/>
                      <a:pt x="14" y="2"/>
                    </a:cubicBezTo>
                    <a:cubicBezTo>
                      <a:pt x="14" y="2"/>
                      <a:pt x="14" y="2"/>
                      <a:pt x="14" y="2"/>
                    </a:cubicBezTo>
                    <a:cubicBezTo>
                      <a:pt x="13" y="2"/>
                      <a:pt x="13" y="2"/>
                      <a:pt x="13" y="2"/>
                    </a:cubicBezTo>
                    <a:cubicBezTo>
                      <a:pt x="13" y="2"/>
                      <a:pt x="13" y="2"/>
                      <a:pt x="13" y="2"/>
                    </a:cubicBezTo>
                    <a:cubicBezTo>
                      <a:pt x="2" y="8"/>
                      <a:pt x="2" y="8"/>
                      <a:pt x="2" y="8"/>
                    </a:cubicBezTo>
                    <a:cubicBezTo>
                      <a:pt x="2" y="8"/>
                      <a:pt x="2" y="8"/>
                      <a:pt x="2" y="8"/>
                    </a:cubicBezTo>
                    <a:cubicBezTo>
                      <a:pt x="2" y="8"/>
                      <a:pt x="2" y="8"/>
                      <a:pt x="2" y="8"/>
                    </a:cubicBezTo>
                    <a:cubicBezTo>
                      <a:pt x="1" y="9"/>
                      <a:pt x="1" y="9"/>
                      <a:pt x="1" y="9"/>
                    </a:cubicBezTo>
                    <a:cubicBezTo>
                      <a:pt x="1" y="10"/>
                      <a:pt x="1" y="10"/>
                      <a:pt x="1" y="10"/>
                    </a:cubicBezTo>
                    <a:cubicBezTo>
                      <a:pt x="1" y="9"/>
                      <a:pt x="0" y="9"/>
                      <a:pt x="0" y="8"/>
                    </a:cubicBezTo>
                    <a:cubicBezTo>
                      <a:pt x="0" y="8"/>
                      <a:pt x="0" y="8"/>
                      <a:pt x="0" y="8"/>
                    </a:cubicBezTo>
                    <a:cubicBezTo>
                      <a:pt x="0" y="8"/>
                      <a:pt x="1" y="7"/>
                      <a:pt x="1" y="7"/>
                    </a:cubicBezTo>
                    <a:cubicBezTo>
                      <a:pt x="1" y="7"/>
                      <a:pt x="1" y="7"/>
                      <a:pt x="1" y="7"/>
                    </a:cubicBezTo>
                    <a:cubicBezTo>
                      <a:pt x="12" y="1"/>
                      <a:pt x="12" y="1"/>
                      <a:pt x="12" y="1"/>
                    </a:cubicBezTo>
                    <a:cubicBezTo>
                      <a:pt x="13" y="0"/>
                      <a:pt x="13" y="0"/>
                      <a:pt x="14" y="0"/>
                    </a:cubicBezTo>
                    <a:cubicBezTo>
                      <a:pt x="14" y="0"/>
                      <a:pt x="14" y="0"/>
                      <a:pt x="14" y="0"/>
                    </a:cubicBezTo>
                    <a:cubicBezTo>
                      <a:pt x="14" y="0"/>
                      <a:pt x="15" y="0"/>
                      <a:pt x="15" y="1"/>
                    </a:cubicBezTo>
                    <a:cubicBezTo>
                      <a:pt x="15" y="1"/>
                      <a:pt x="15" y="1"/>
                      <a:pt x="15" y="1"/>
                    </a:cubicBezTo>
                    <a:cubicBezTo>
                      <a:pt x="20" y="3"/>
                      <a:pt x="20" y="3"/>
                      <a:pt x="20" y="3"/>
                    </a:cubicBezTo>
                    <a:cubicBezTo>
                      <a:pt x="20" y="3"/>
                      <a:pt x="20" y="4"/>
                      <a:pt x="20" y="4"/>
                    </a:cubicBezTo>
                    <a:cubicBezTo>
                      <a:pt x="20" y="4"/>
                      <a:pt x="20" y="4"/>
                      <a:pt x="20" y="4"/>
                    </a:cubicBezTo>
                    <a:cubicBezTo>
                      <a:pt x="20" y="5"/>
                      <a:pt x="20" y="5"/>
                      <a:pt x="20" y="6"/>
                    </a:cubicBezTo>
                    <a:cubicBezTo>
                      <a:pt x="20" y="6"/>
                      <a:pt x="20" y="6"/>
                      <a:pt x="20" y="6"/>
                    </a:cubicBezTo>
                    <a:cubicBezTo>
                      <a:pt x="8" y="12"/>
                      <a:pt x="8" y="12"/>
                      <a:pt x="8" y="12"/>
                    </a:cubicBezTo>
                    <a:cubicBezTo>
                      <a:pt x="8" y="12"/>
                      <a:pt x="7" y="13"/>
                      <a:pt x="7" y="13"/>
                    </a:cubicBezTo>
                    <a:cubicBezTo>
                      <a:pt x="7" y="13"/>
                      <a:pt x="7" y="13"/>
                      <a:pt x="7" y="13"/>
                    </a:cubicBezTo>
                    <a:cubicBezTo>
                      <a:pt x="6" y="13"/>
                      <a:pt x="6"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0" name="Freeform 1382">
                <a:extLst>
                  <a:ext uri="{FF2B5EF4-FFF2-40B4-BE49-F238E27FC236}">
                    <a16:creationId xmlns:a16="http://schemas.microsoft.com/office/drawing/2014/main" id="{E07542E6-EB05-40A1-96BC-1018CAA73371}"/>
                  </a:ext>
                </a:extLst>
              </p:cNvPr>
              <p:cNvSpPr>
                <a:spLocks/>
              </p:cNvSpPr>
              <p:nvPr/>
            </p:nvSpPr>
            <p:spPr bwMode="auto">
              <a:xfrm>
                <a:off x="3887" y="1061"/>
                <a:ext cx="26" cy="14"/>
              </a:xfrm>
              <a:custGeom>
                <a:avLst/>
                <a:gdLst>
                  <a:gd name="T0" fmla="*/ 0 w 18"/>
                  <a:gd name="T1" fmla="*/ 8 h 10"/>
                  <a:gd name="T2" fmla="*/ 0 w 18"/>
                  <a:gd name="T3" fmla="*/ 6 h 10"/>
                  <a:gd name="T4" fmla="*/ 11 w 18"/>
                  <a:gd name="T5" fmla="*/ 0 h 10"/>
                  <a:gd name="T6" fmla="*/ 13 w 18"/>
                  <a:gd name="T7" fmla="*/ 0 h 10"/>
                  <a:gd name="T8" fmla="*/ 17 w 18"/>
                  <a:gd name="T9" fmla="*/ 3 h 10"/>
                  <a:gd name="T10" fmla="*/ 17 w 18"/>
                  <a:gd name="T11" fmla="*/ 4 h 10"/>
                  <a:gd name="T12" fmla="*/ 6 w 18"/>
                  <a:gd name="T13" fmla="*/ 10 h 10"/>
                  <a:gd name="T14" fmla="*/ 4 w 18"/>
                  <a:gd name="T15" fmla="*/ 10 h 10"/>
                  <a:gd name="T16" fmla="*/ 0 w 18"/>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0" y="8"/>
                    </a:moveTo>
                    <a:cubicBezTo>
                      <a:pt x="0" y="7"/>
                      <a:pt x="0" y="7"/>
                      <a:pt x="0" y="6"/>
                    </a:cubicBezTo>
                    <a:cubicBezTo>
                      <a:pt x="11" y="0"/>
                      <a:pt x="11" y="0"/>
                      <a:pt x="11" y="0"/>
                    </a:cubicBezTo>
                    <a:cubicBezTo>
                      <a:pt x="11" y="0"/>
                      <a:pt x="12" y="0"/>
                      <a:pt x="13" y="0"/>
                    </a:cubicBezTo>
                    <a:cubicBezTo>
                      <a:pt x="17" y="3"/>
                      <a:pt x="17" y="3"/>
                      <a:pt x="17" y="3"/>
                    </a:cubicBezTo>
                    <a:cubicBezTo>
                      <a:pt x="18" y="3"/>
                      <a:pt x="18" y="4"/>
                      <a:pt x="17" y="4"/>
                    </a:cubicBezTo>
                    <a:cubicBezTo>
                      <a:pt x="6" y="10"/>
                      <a:pt x="6" y="10"/>
                      <a:pt x="6" y="10"/>
                    </a:cubicBezTo>
                    <a:cubicBezTo>
                      <a:pt x="6" y="10"/>
                      <a:pt x="5" y="10"/>
                      <a:pt x="4" y="10"/>
                    </a:cubicBezTo>
                    <a:lnTo>
                      <a:pt x="0"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1" name="Freeform 1383">
                <a:extLst>
                  <a:ext uri="{FF2B5EF4-FFF2-40B4-BE49-F238E27FC236}">
                    <a16:creationId xmlns:a16="http://schemas.microsoft.com/office/drawing/2014/main" id="{D0DE59C9-F58E-42F7-B790-BFE862CAE328}"/>
                  </a:ext>
                </a:extLst>
              </p:cNvPr>
              <p:cNvSpPr>
                <a:spLocks/>
              </p:cNvSpPr>
              <p:nvPr/>
            </p:nvSpPr>
            <p:spPr bwMode="auto">
              <a:xfrm>
                <a:off x="3886" y="1060"/>
                <a:ext cx="27" cy="17"/>
              </a:xfrm>
              <a:custGeom>
                <a:avLst/>
                <a:gdLst>
                  <a:gd name="T0" fmla="*/ 5 w 19"/>
                  <a:gd name="T1" fmla="*/ 12 h 12"/>
                  <a:gd name="T2" fmla="*/ 1 w 19"/>
                  <a:gd name="T3" fmla="*/ 9 h 12"/>
                  <a:gd name="T4" fmla="*/ 1 w 19"/>
                  <a:gd name="T5" fmla="*/ 9 h 12"/>
                  <a:gd name="T6" fmla="*/ 2 w 19"/>
                  <a:gd name="T7" fmla="*/ 8 h 12"/>
                  <a:gd name="T8" fmla="*/ 6 w 19"/>
                  <a:gd name="T9" fmla="*/ 10 h 12"/>
                  <a:gd name="T10" fmla="*/ 6 w 19"/>
                  <a:gd name="T11" fmla="*/ 11 h 12"/>
                  <a:gd name="T12" fmla="*/ 6 w 19"/>
                  <a:gd name="T13" fmla="*/ 11 h 12"/>
                  <a:gd name="T14" fmla="*/ 7 w 19"/>
                  <a:gd name="T15" fmla="*/ 10 h 12"/>
                  <a:gd name="T16" fmla="*/ 7 w 19"/>
                  <a:gd name="T17" fmla="*/ 10 h 12"/>
                  <a:gd name="T18" fmla="*/ 18 w 19"/>
                  <a:gd name="T19" fmla="*/ 4 h 12"/>
                  <a:gd name="T20" fmla="*/ 18 w 19"/>
                  <a:gd name="T21" fmla="*/ 4 h 12"/>
                  <a:gd name="T22" fmla="*/ 18 w 19"/>
                  <a:gd name="T23" fmla="*/ 4 h 12"/>
                  <a:gd name="T24" fmla="*/ 14 w 19"/>
                  <a:gd name="T25" fmla="*/ 2 h 12"/>
                  <a:gd name="T26" fmla="*/ 13 w 19"/>
                  <a:gd name="T27" fmla="*/ 2 h 12"/>
                  <a:gd name="T28" fmla="*/ 13 w 19"/>
                  <a:gd name="T29" fmla="*/ 2 h 12"/>
                  <a:gd name="T30" fmla="*/ 12 w 19"/>
                  <a:gd name="T31" fmla="*/ 2 h 12"/>
                  <a:gd name="T32" fmla="*/ 12 w 19"/>
                  <a:gd name="T33" fmla="*/ 2 h 12"/>
                  <a:gd name="T34" fmla="*/ 2 w 19"/>
                  <a:gd name="T35" fmla="*/ 8 h 12"/>
                  <a:gd name="T36" fmla="*/ 2 w 19"/>
                  <a:gd name="T37" fmla="*/ 8 h 12"/>
                  <a:gd name="T38" fmla="*/ 1 w 19"/>
                  <a:gd name="T39" fmla="*/ 9 h 12"/>
                  <a:gd name="T40" fmla="*/ 1 w 19"/>
                  <a:gd name="T41" fmla="*/ 9 h 12"/>
                  <a:gd name="T42" fmla="*/ 0 w 19"/>
                  <a:gd name="T43" fmla="*/ 8 h 12"/>
                  <a:gd name="T44" fmla="*/ 0 w 19"/>
                  <a:gd name="T45" fmla="*/ 8 h 12"/>
                  <a:gd name="T46" fmla="*/ 1 w 19"/>
                  <a:gd name="T47" fmla="*/ 7 h 12"/>
                  <a:gd name="T48" fmla="*/ 1 w 19"/>
                  <a:gd name="T49" fmla="*/ 7 h 12"/>
                  <a:gd name="T50" fmla="*/ 11 w 19"/>
                  <a:gd name="T51" fmla="*/ 1 h 12"/>
                  <a:gd name="T52" fmla="*/ 13 w 19"/>
                  <a:gd name="T53" fmla="*/ 0 h 12"/>
                  <a:gd name="T54" fmla="*/ 13 w 19"/>
                  <a:gd name="T55" fmla="*/ 0 h 12"/>
                  <a:gd name="T56" fmla="*/ 14 w 19"/>
                  <a:gd name="T57" fmla="*/ 1 h 12"/>
                  <a:gd name="T58" fmla="*/ 14 w 19"/>
                  <a:gd name="T59" fmla="*/ 1 h 12"/>
                  <a:gd name="T60" fmla="*/ 18 w 19"/>
                  <a:gd name="T61" fmla="*/ 3 h 12"/>
                  <a:gd name="T62" fmla="*/ 19 w 19"/>
                  <a:gd name="T63" fmla="*/ 4 h 12"/>
                  <a:gd name="T64" fmla="*/ 19 w 19"/>
                  <a:gd name="T65" fmla="*/ 4 h 12"/>
                  <a:gd name="T66" fmla="*/ 18 w 19"/>
                  <a:gd name="T67" fmla="*/ 6 h 12"/>
                  <a:gd name="T68" fmla="*/ 18 w 19"/>
                  <a:gd name="T69" fmla="*/ 6 h 12"/>
                  <a:gd name="T70" fmla="*/ 8 w 19"/>
                  <a:gd name="T71" fmla="*/ 12 h 12"/>
                  <a:gd name="T72" fmla="*/ 6 w 19"/>
                  <a:gd name="T73" fmla="*/ 12 h 12"/>
                  <a:gd name="T74" fmla="*/ 6 w 19"/>
                  <a:gd name="T75" fmla="*/ 12 h 12"/>
                  <a:gd name="T76" fmla="*/ 5 w 19"/>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12">
                    <a:moveTo>
                      <a:pt x="5" y="12"/>
                    </a:moveTo>
                    <a:cubicBezTo>
                      <a:pt x="1" y="9"/>
                      <a:pt x="1" y="9"/>
                      <a:pt x="1" y="9"/>
                    </a:cubicBezTo>
                    <a:cubicBezTo>
                      <a:pt x="1" y="9"/>
                      <a:pt x="1" y="9"/>
                      <a:pt x="1" y="9"/>
                    </a:cubicBezTo>
                    <a:cubicBezTo>
                      <a:pt x="2" y="8"/>
                      <a:pt x="2" y="8"/>
                      <a:pt x="2" y="8"/>
                    </a:cubicBezTo>
                    <a:cubicBezTo>
                      <a:pt x="6" y="10"/>
                      <a:pt x="6" y="10"/>
                      <a:pt x="6" y="10"/>
                    </a:cubicBezTo>
                    <a:cubicBezTo>
                      <a:pt x="6" y="11"/>
                      <a:pt x="6" y="11"/>
                      <a:pt x="6" y="11"/>
                    </a:cubicBezTo>
                    <a:cubicBezTo>
                      <a:pt x="6" y="11"/>
                      <a:pt x="6" y="11"/>
                      <a:pt x="6" y="11"/>
                    </a:cubicBezTo>
                    <a:cubicBezTo>
                      <a:pt x="7" y="11"/>
                      <a:pt x="7" y="11"/>
                      <a:pt x="7" y="10"/>
                    </a:cubicBezTo>
                    <a:cubicBezTo>
                      <a:pt x="7" y="10"/>
                      <a:pt x="7" y="10"/>
                      <a:pt x="7" y="10"/>
                    </a:cubicBezTo>
                    <a:cubicBezTo>
                      <a:pt x="18" y="4"/>
                      <a:pt x="18" y="4"/>
                      <a:pt x="18" y="4"/>
                    </a:cubicBezTo>
                    <a:cubicBezTo>
                      <a:pt x="18" y="4"/>
                      <a:pt x="18" y="4"/>
                      <a:pt x="18" y="4"/>
                    </a:cubicBezTo>
                    <a:cubicBezTo>
                      <a:pt x="18" y="4"/>
                      <a:pt x="18" y="4"/>
                      <a:pt x="18" y="4"/>
                    </a:cubicBezTo>
                    <a:cubicBezTo>
                      <a:pt x="14" y="2"/>
                      <a:pt x="14" y="2"/>
                      <a:pt x="14" y="2"/>
                    </a:cubicBezTo>
                    <a:cubicBezTo>
                      <a:pt x="14" y="2"/>
                      <a:pt x="13" y="2"/>
                      <a:pt x="13" y="2"/>
                    </a:cubicBezTo>
                    <a:cubicBezTo>
                      <a:pt x="13" y="2"/>
                      <a:pt x="13" y="2"/>
                      <a:pt x="13" y="2"/>
                    </a:cubicBezTo>
                    <a:cubicBezTo>
                      <a:pt x="13" y="2"/>
                      <a:pt x="12" y="2"/>
                      <a:pt x="12" y="2"/>
                    </a:cubicBezTo>
                    <a:cubicBezTo>
                      <a:pt x="12" y="2"/>
                      <a:pt x="12" y="2"/>
                      <a:pt x="12" y="2"/>
                    </a:cubicBezTo>
                    <a:cubicBezTo>
                      <a:pt x="2" y="8"/>
                      <a:pt x="2" y="8"/>
                      <a:pt x="2" y="8"/>
                    </a:cubicBezTo>
                    <a:cubicBezTo>
                      <a:pt x="2" y="8"/>
                      <a:pt x="2" y="8"/>
                      <a:pt x="2" y="8"/>
                    </a:cubicBezTo>
                    <a:cubicBezTo>
                      <a:pt x="1" y="9"/>
                      <a:pt x="1" y="9"/>
                      <a:pt x="1" y="9"/>
                    </a:cubicBezTo>
                    <a:cubicBezTo>
                      <a:pt x="1" y="9"/>
                      <a:pt x="1" y="9"/>
                      <a:pt x="1" y="9"/>
                    </a:cubicBezTo>
                    <a:cubicBezTo>
                      <a:pt x="0" y="9"/>
                      <a:pt x="0" y="9"/>
                      <a:pt x="0" y="8"/>
                    </a:cubicBezTo>
                    <a:cubicBezTo>
                      <a:pt x="0" y="8"/>
                      <a:pt x="0" y="8"/>
                      <a:pt x="0" y="8"/>
                    </a:cubicBezTo>
                    <a:cubicBezTo>
                      <a:pt x="0" y="8"/>
                      <a:pt x="0" y="7"/>
                      <a:pt x="1" y="7"/>
                    </a:cubicBezTo>
                    <a:cubicBezTo>
                      <a:pt x="1" y="7"/>
                      <a:pt x="1" y="7"/>
                      <a:pt x="1" y="7"/>
                    </a:cubicBezTo>
                    <a:cubicBezTo>
                      <a:pt x="11" y="1"/>
                      <a:pt x="11" y="1"/>
                      <a:pt x="11" y="1"/>
                    </a:cubicBezTo>
                    <a:cubicBezTo>
                      <a:pt x="12" y="0"/>
                      <a:pt x="12" y="0"/>
                      <a:pt x="13" y="0"/>
                    </a:cubicBezTo>
                    <a:cubicBezTo>
                      <a:pt x="13" y="0"/>
                      <a:pt x="13" y="0"/>
                      <a:pt x="13" y="0"/>
                    </a:cubicBezTo>
                    <a:cubicBezTo>
                      <a:pt x="13" y="0"/>
                      <a:pt x="14" y="0"/>
                      <a:pt x="14" y="1"/>
                    </a:cubicBezTo>
                    <a:cubicBezTo>
                      <a:pt x="14" y="1"/>
                      <a:pt x="14" y="1"/>
                      <a:pt x="14" y="1"/>
                    </a:cubicBezTo>
                    <a:cubicBezTo>
                      <a:pt x="18" y="3"/>
                      <a:pt x="18" y="3"/>
                      <a:pt x="18" y="3"/>
                    </a:cubicBezTo>
                    <a:cubicBezTo>
                      <a:pt x="19" y="3"/>
                      <a:pt x="19" y="4"/>
                      <a:pt x="19" y="4"/>
                    </a:cubicBezTo>
                    <a:cubicBezTo>
                      <a:pt x="19" y="4"/>
                      <a:pt x="19" y="4"/>
                      <a:pt x="19" y="4"/>
                    </a:cubicBezTo>
                    <a:cubicBezTo>
                      <a:pt x="19" y="5"/>
                      <a:pt x="19" y="5"/>
                      <a:pt x="18" y="6"/>
                    </a:cubicBezTo>
                    <a:cubicBezTo>
                      <a:pt x="18" y="6"/>
                      <a:pt x="18" y="6"/>
                      <a:pt x="18" y="6"/>
                    </a:cubicBezTo>
                    <a:cubicBezTo>
                      <a:pt x="8" y="12"/>
                      <a:pt x="8" y="12"/>
                      <a:pt x="8" y="12"/>
                    </a:cubicBezTo>
                    <a:cubicBezTo>
                      <a:pt x="7" y="12"/>
                      <a:pt x="7" y="12"/>
                      <a:pt x="6" y="12"/>
                    </a:cubicBezTo>
                    <a:cubicBezTo>
                      <a:pt x="6" y="12"/>
                      <a:pt x="6" y="12"/>
                      <a:pt x="6" y="12"/>
                    </a:cubicBezTo>
                    <a:cubicBezTo>
                      <a:pt x="6" y="12"/>
                      <a:pt x="5"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2" name="Freeform 1384">
                <a:extLst>
                  <a:ext uri="{FF2B5EF4-FFF2-40B4-BE49-F238E27FC236}">
                    <a16:creationId xmlns:a16="http://schemas.microsoft.com/office/drawing/2014/main" id="{0ADE63DB-3695-4E81-B398-0297890F20FA}"/>
                  </a:ext>
                </a:extLst>
              </p:cNvPr>
              <p:cNvSpPr>
                <a:spLocks/>
              </p:cNvSpPr>
              <p:nvPr/>
            </p:nvSpPr>
            <p:spPr bwMode="auto">
              <a:xfrm>
                <a:off x="3872" y="987"/>
                <a:ext cx="113" cy="66"/>
              </a:xfrm>
              <a:custGeom>
                <a:avLst/>
                <a:gdLst>
                  <a:gd name="T0" fmla="*/ 1 w 80"/>
                  <a:gd name="T1" fmla="*/ 44 h 46"/>
                  <a:gd name="T2" fmla="*/ 1 w 80"/>
                  <a:gd name="T3" fmla="*/ 43 h 46"/>
                  <a:gd name="T4" fmla="*/ 74 w 80"/>
                  <a:gd name="T5" fmla="*/ 0 h 46"/>
                  <a:gd name="T6" fmla="*/ 76 w 80"/>
                  <a:gd name="T7" fmla="*/ 0 h 46"/>
                  <a:gd name="T8" fmla="*/ 80 w 80"/>
                  <a:gd name="T9" fmla="*/ 3 h 46"/>
                  <a:gd name="T10" fmla="*/ 80 w 80"/>
                  <a:gd name="T11" fmla="*/ 4 h 46"/>
                  <a:gd name="T12" fmla="*/ 7 w 80"/>
                  <a:gd name="T13" fmla="*/ 46 h 46"/>
                  <a:gd name="T14" fmla="*/ 5 w 80"/>
                  <a:gd name="T15" fmla="*/ 46 h 46"/>
                  <a:gd name="T16" fmla="*/ 1 w 80"/>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6">
                    <a:moveTo>
                      <a:pt x="1" y="44"/>
                    </a:moveTo>
                    <a:cubicBezTo>
                      <a:pt x="0" y="44"/>
                      <a:pt x="0" y="43"/>
                      <a:pt x="1" y="43"/>
                    </a:cubicBezTo>
                    <a:cubicBezTo>
                      <a:pt x="74" y="0"/>
                      <a:pt x="74" y="0"/>
                      <a:pt x="74" y="0"/>
                    </a:cubicBezTo>
                    <a:cubicBezTo>
                      <a:pt x="74" y="0"/>
                      <a:pt x="75" y="0"/>
                      <a:pt x="76" y="0"/>
                    </a:cubicBezTo>
                    <a:cubicBezTo>
                      <a:pt x="80" y="3"/>
                      <a:pt x="80" y="3"/>
                      <a:pt x="80" y="3"/>
                    </a:cubicBezTo>
                    <a:cubicBezTo>
                      <a:pt x="80" y="3"/>
                      <a:pt x="80" y="4"/>
                      <a:pt x="80" y="4"/>
                    </a:cubicBezTo>
                    <a:cubicBezTo>
                      <a:pt x="7" y="46"/>
                      <a:pt x="7" y="46"/>
                      <a:pt x="7" y="46"/>
                    </a:cubicBezTo>
                    <a:cubicBezTo>
                      <a:pt x="6" y="46"/>
                      <a:pt x="5" y="46"/>
                      <a:pt x="5" y="46"/>
                    </a:cubicBezTo>
                    <a:lnTo>
                      <a:pt x="1" y="4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3" name="Freeform 1385">
                <a:extLst>
                  <a:ext uri="{FF2B5EF4-FFF2-40B4-BE49-F238E27FC236}">
                    <a16:creationId xmlns:a16="http://schemas.microsoft.com/office/drawing/2014/main" id="{57593EF3-D707-43F5-ABA2-E86D3B794E56}"/>
                  </a:ext>
                </a:extLst>
              </p:cNvPr>
              <p:cNvSpPr>
                <a:spLocks noEditPoints="1"/>
              </p:cNvSpPr>
              <p:nvPr/>
            </p:nvSpPr>
            <p:spPr bwMode="auto">
              <a:xfrm>
                <a:off x="3872" y="986"/>
                <a:ext cx="115" cy="68"/>
              </a:xfrm>
              <a:custGeom>
                <a:avLst/>
                <a:gdLst>
                  <a:gd name="T0" fmla="*/ 4 w 81"/>
                  <a:gd name="T1" fmla="*/ 48 h 48"/>
                  <a:gd name="T2" fmla="*/ 1 w 81"/>
                  <a:gd name="T3" fmla="*/ 46 h 48"/>
                  <a:gd name="T4" fmla="*/ 1 w 81"/>
                  <a:gd name="T5" fmla="*/ 45 h 48"/>
                  <a:gd name="T6" fmla="*/ 1 w 81"/>
                  <a:gd name="T7" fmla="*/ 46 h 48"/>
                  <a:gd name="T8" fmla="*/ 0 w 81"/>
                  <a:gd name="T9" fmla="*/ 44 h 48"/>
                  <a:gd name="T10" fmla="*/ 0 w 81"/>
                  <a:gd name="T11" fmla="*/ 44 h 48"/>
                  <a:gd name="T12" fmla="*/ 1 w 81"/>
                  <a:gd name="T13" fmla="*/ 43 h 48"/>
                  <a:gd name="T14" fmla="*/ 1 w 81"/>
                  <a:gd name="T15" fmla="*/ 43 h 48"/>
                  <a:gd name="T16" fmla="*/ 73 w 81"/>
                  <a:gd name="T17" fmla="*/ 1 h 48"/>
                  <a:gd name="T18" fmla="*/ 75 w 81"/>
                  <a:gd name="T19" fmla="*/ 0 h 48"/>
                  <a:gd name="T20" fmla="*/ 75 w 81"/>
                  <a:gd name="T21" fmla="*/ 0 h 48"/>
                  <a:gd name="T22" fmla="*/ 76 w 81"/>
                  <a:gd name="T23" fmla="*/ 1 h 48"/>
                  <a:gd name="T24" fmla="*/ 76 w 81"/>
                  <a:gd name="T25" fmla="*/ 1 h 48"/>
                  <a:gd name="T26" fmla="*/ 80 w 81"/>
                  <a:gd name="T27" fmla="*/ 3 h 48"/>
                  <a:gd name="T28" fmla="*/ 81 w 81"/>
                  <a:gd name="T29" fmla="*/ 4 h 48"/>
                  <a:gd name="T30" fmla="*/ 81 w 81"/>
                  <a:gd name="T31" fmla="*/ 4 h 48"/>
                  <a:gd name="T32" fmla="*/ 80 w 81"/>
                  <a:gd name="T33" fmla="*/ 6 h 48"/>
                  <a:gd name="T34" fmla="*/ 80 w 81"/>
                  <a:gd name="T35" fmla="*/ 6 h 48"/>
                  <a:gd name="T36" fmla="*/ 7 w 81"/>
                  <a:gd name="T37" fmla="*/ 48 h 48"/>
                  <a:gd name="T38" fmla="*/ 6 w 81"/>
                  <a:gd name="T39" fmla="*/ 48 h 48"/>
                  <a:gd name="T40" fmla="*/ 6 w 81"/>
                  <a:gd name="T41" fmla="*/ 48 h 48"/>
                  <a:gd name="T42" fmla="*/ 4 w 81"/>
                  <a:gd name="T43" fmla="*/ 48 h 48"/>
                  <a:gd name="T44" fmla="*/ 5 w 81"/>
                  <a:gd name="T45" fmla="*/ 46 h 48"/>
                  <a:gd name="T46" fmla="*/ 6 w 81"/>
                  <a:gd name="T47" fmla="*/ 47 h 48"/>
                  <a:gd name="T48" fmla="*/ 6 w 81"/>
                  <a:gd name="T49" fmla="*/ 47 h 48"/>
                  <a:gd name="T50" fmla="*/ 7 w 81"/>
                  <a:gd name="T51" fmla="*/ 46 h 48"/>
                  <a:gd name="T52" fmla="*/ 7 w 81"/>
                  <a:gd name="T53" fmla="*/ 46 h 48"/>
                  <a:gd name="T54" fmla="*/ 79 w 81"/>
                  <a:gd name="T55" fmla="*/ 4 h 48"/>
                  <a:gd name="T56" fmla="*/ 79 w 81"/>
                  <a:gd name="T57" fmla="*/ 4 h 48"/>
                  <a:gd name="T58" fmla="*/ 79 w 81"/>
                  <a:gd name="T59" fmla="*/ 4 h 48"/>
                  <a:gd name="T60" fmla="*/ 79 w 81"/>
                  <a:gd name="T61" fmla="*/ 4 h 48"/>
                  <a:gd name="T62" fmla="*/ 76 w 81"/>
                  <a:gd name="T63" fmla="*/ 2 h 48"/>
                  <a:gd name="T64" fmla="*/ 75 w 81"/>
                  <a:gd name="T65" fmla="*/ 2 h 48"/>
                  <a:gd name="T66" fmla="*/ 75 w 81"/>
                  <a:gd name="T67" fmla="*/ 2 h 48"/>
                  <a:gd name="T68" fmla="*/ 74 w 81"/>
                  <a:gd name="T69" fmla="*/ 2 h 48"/>
                  <a:gd name="T70" fmla="*/ 74 w 81"/>
                  <a:gd name="T71" fmla="*/ 2 h 48"/>
                  <a:gd name="T72" fmla="*/ 1 w 81"/>
                  <a:gd name="T73" fmla="*/ 44 h 48"/>
                  <a:gd name="T74" fmla="*/ 1 w 81"/>
                  <a:gd name="T75" fmla="*/ 44 h 48"/>
                  <a:gd name="T76" fmla="*/ 1 w 81"/>
                  <a:gd name="T77" fmla="*/ 44 h 48"/>
                  <a:gd name="T78" fmla="*/ 5 w 81"/>
                  <a:gd name="T7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48">
                    <a:moveTo>
                      <a:pt x="4" y="48"/>
                    </a:moveTo>
                    <a:cubicBezTo>
                      <a:pt x="1" y="46"/>
                      <a:pt x="1" y="46"/>
                      <a:pt x="1" y="46"/>
                    </a:cubicBezTo>
                    <a:cubicBezTo>
                      <a:pt x="1" y="45"/>
                      <a:pt x="1" y="45"/>
                      <a:pt x="1" y="45"/>
                    </a:cubicBezTo>
                    <a:cubicBezTo>
                      <a:pt x="1" y="46"/>
                      <a:pt x="1" y="46"/>
                      <a:pt x="1" y="46"/>
                    </a:cubicBezTo>
                    <a:cubicBezTo>
                      <a:pt x="0" y="45"/>
                      <a:pt x="0" y="45"/>
                      <a:pt x="0" y="44"/>
                    </a:cubicBezTo>
                    <a:cubicBezTo>
                      <a:pt x="0" y="44"/>
                      <a:pt x="0" y="44"/>
                      <a:pt x="0" y="44"/>
                    </a:cubicBezTo>
                    <a:cubicBezTo>
                      <a:pt x="0" y="44"/>
                      <a:pt x="0" y="43"/>
                      <a:pt x="1" y="43"/>
                    </a:cubicBezTo>
                    <a:cubicBezTo>
                      <a:pt x="1" y="43"/>
                      <a:pt x="1" y="43"/>
                      <a:pt x="1" y="43"/>
                    </a:cubicBezTo>
                    <a:cubicBezTo>
                      <a:pt x="73" y="1"/>
                      <a:pt x="73" y="1"/>
                      <a:pt x="73" y="1"/>
                    </a:cubicBezTo>
                    <a:cubicBezTo>
                      <a:pt x="74" y="1"/>
                      <a:pt x="74" y="0"/>
                      <a:pt x="75" y="0"/>
                    </a:cubicBezTo>
                    <a:cubicBezTo>
                      <a:pt x="75" y="0"/>
                      <a:pt x="75" y="0"/>
                      <a:pt x="75" y="0"/>
                    </a:cubicBezTo>
                    <a:cubicBezTo>
                      <a:pt x="75" y="0"/>
                      <a:pt x="76" y="0"/>
                      <a:pt x="76" y="1"/>
                    </a:cubicBezTo>
                    <a:cubicBezTo>
                      <a:pt x="76" y="1"/>
                      <a:pt x="76" y="1"/>
                      <a:pt x="76" y="1"/>
                    </a:cubicBezTo>
                    <a:cubicBezTo>
                      <a:pt x="80" y="3"/>
                      <a:pt x="80" y="3"/>
                      <a:pt x="80" y="3"/>
                    </a:cubicBezTo>
                    <a:cubicBezTo>
                      <a:pt x="81" y="3"/>
                      <a:pt x="81" y="4"/>
                      <a:pt x="81" y="4"/>
                    </a:cubicBezTo>
                    <a:cubicBezTo>
                      <a:pt x="81" y="4"/>
                      <a:pt x="81" y="4"/>
                      <a:pt x="81" y="4"/>
                    </a:cubicBezTo>
                    <a:cubicBezTo>
                      <a:pt x="81" y="5"/>
                      <a:pt x="81" y="5"/>
                      <a:pt x="80" y="6"/>
                    </a:cubicBezTo>
                    <a:cubicBezTo>
                      <a:pt x="80" y="6"/>
                      <a:pt x="80" y="6"/>
                      <a:pt x="80" y="6"/>
                    </a:cubicBezTo>
                    <a:cubicBezTo>
                      <a:pt x="7" y="48"/>
                      <a:pt x="7" y="48"/>
                      <a:pt x="7" y="48"/>
                    </a:cubicBezTo>
                    <a:cubicBezTo>
                      <a:pt x="7" y="48"/>
                      <a:pt x="6" y="48"/>
                      <a:pt x="6" y="48"/>
                    </a:cubicBezTo>
                    <a:cubicBezTo>
                      <a:pt x="6" y="48"/>
                      <a:pt x="6" y="48"/>
                      <a:pt x="6" y="48"/>
                    </a:cubicBezTo>
                    <a:cubicBezTo>
                      <a:pt x="5" y="48"/>
                      <a:pt x="5" y="48"/>
                      <a:pt x="4" y="48"/>
                    </a:cubicBezTo>
                    <a:close/>
                    <a:moveTo>
                      <a:pt x="5" y="46"/>
                    </a:moveTo>
                    <a:cubicBezTo>
                      <a:pt x="5" y="47"/>
                      <a:pt x="6" y="47"/>
                      <a:pt x="6" y="47"/>
                    </a:cubicBezTo>
                    <a:cubicBezTo>
                      <a:pt x="6" y="47"/>
                      <a:pt x="6" y="47"/>
                      <a:pt x="6" y="47"/>
                    </a:cubicBezTo>
                    <a:cubicBezTo>
                      <a:pt x="6" y="47"/>
                      <a:pt x="6" y="47"/>
                      <a:pt x="7" y="46"/>
                    </a:cubicBezTo>
                    <a:cubicBezTo>
                      <a:pt x="7" y="46"/>
                      <a:pt x="7" y="46"/>
                      <a:pt x="7" y="46"/>
                    </a:cubicBezTo>
                    <a:cubicBezTo>
                      <a:pt x="79" y="4"/>
                      <a:pt x="79" y="4"/>
                      <a:pt x="79" y="4"/>
                    </a:cubicBezTo>
                    <a:cubicBezTo>
                      <a:pt x="79" y="4"/>
                      <a:pt x="79" y="4"/>
                      <a:pt x="79" y="4"/>
                    </a:cubicBezTo>
                    <a:cubicBezTo>
                      <a:pt x="79" y="4"/>
                      <a:pt x="79" y="4"/>
                      <a:pt x="79" y="4"/>
                    </a:cubicBezTo>
                    <a:cubicBezTo>
                      <a:pt x="79" y="4"/>
                      <a:pt x="79" y="4"/>
                      <a:pt x="79" y="4"/>
                    </a:cubicBezTo>
                    <a:cubicBezTo>
                      <a:pt x="76" y="2"/>
                      <a:pt x="76" y="2"/>
                      <a:pt x="76" y="2"/>
                    </a:cubicBezTo>
                    <a:cubicBezTo>
                      <a:pt x="75" y="2"/>
                      <a:pt x="75" y="2"/>
                      <a:pt x="75" y="2"/>
                    </a:cubicBezTo>
                    <a:cubicBezTo>
                      <a:pt x="75" y="2"/>
                      <a:pt x="75" y="2"/>
                      <a:pt x="75" y="2"/>
                    </a:cubicBezTo>
                    <a:cubicBezTo>
                      <a:pt x="75" y="2"/>
                      <a:pt x="74" y="2"/>
                      <a:pt x="74" y="2"/>
                    </a:cubicBezTo>
                    <a:cubicBezTo>
                      <a:pt x="74" y="2"/>
                      <a:pt x="74" y="2"/>
                      <a:pt x="74" y="2"/>
                    </a:cubicBezTo>
                    <a:cubicBezTo>
                      <a:pt x="1" y="44"/>
                      <a:pt x="1" y="44"/>
                      <a:pt x="1" y="44"/>
                    </a:cubicBezTo>
                    <a:cubicBezTo>
                      <a:pt x="1" y="44"/>
                      <a:pt x="1" y="44"/>
                      <a:pt x="1" y="44"/>
                    </a:cubicBezTo>
                    <a:cubicBezTo>
                      <a:pt x="1" y="44"/>
                      <a:pt x="1" y="44"/>
                      <a:pt x="1" y="44"/>
                    </a:cubicBezTo>
                    <a:cubicBezTo>
                      <a:pt x="5" y="46"/>
                      <a:pt x="5" y="46"/>
                      <a:pt x="5" y="4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4" name="Freeform 1386">
                <a:extLst>
                  <a:ext uri="{FF2B5EF4-FFF2-40B4-BE49-F238E27FC236}">
                    <a16:creationId xmlns:a16="http://schemas.microsoft.com/office/drawing/2014/main" id="{EF4C82DA-E7E9-4061-93B5-875B9DEA717D}"/>
                  </a:ext>
                </a:extLst>
              </p:cNvPr>
              <p:cNvSpPr>
                <a:spLocks/>
              </p:cNvSpPr>
              <p:nvPr/>
            </p:nvSpPr>
            <p:spPr bwMode="auto">
              <a:xfrm>
                <a:off x="3978" y="987"/>
                <a:ext cx="9" cy="5"/>
              </a:xfrm>
              <a:custGeom>
                <a:avLst/>
                <a:gdLst>
                  <a:gd name="T0" fmla="*/ 0 w 9"/>
                  <a:gd name="T1" fmla="*/ 0 h 5"/>
                  <a:gd name="T2" fmla="*/ 9 w 9"/>
                  <a:gd name="T3" fmla="*/ 5 h 5"/>
                  <a:gd name="T4" fmla="*/ 0 w 9"/>
                  <a:gd name="T5" fmla="*/ 0 h 5"/>
                </a:gdLst>
                <a:ahLst/>
                <a:cxnLst>
                  <a:cxn ang="0">
                    <a:pos x="T0" y="T1"/>
                  </a:cxn>
                  <a:cxn ang="0">
                    <a:pos x="T2" y="T3"/>
                  </a:cxn>
                  <a:cxn ang="0">
                    <a:pos x="T4" y="T5"/>
                  </a:cxn>
                </a:cxnLst>
                <a:rect l="0" t="0" r="r" b="b"/>
                <a:pathLst>
                  <a:path w="9" h="5">
                    <a:moveTo>
                      <a:pt x="0" y="0"/>
                    </a:moveTo>
                    <a:lnTo>
                      <a:pt x="9"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5" name="Line 1387">
                <a:extLst>
                  <a:ext uri="{FF2B5EF4-FFF2-40B4-BE49-F238E27FC236}">
                    <a16:creationId xmlns:a16="http://schemas.microsoft.com/office/drawing/2014/main" id="{72F2E5D7-9EBC-47CE-B623-659898F11BEF}"/>
                  </a:ext>
                </a:extLst>
              </p:cNvPr>
              <p:cNvSpPr>
                <a:spLocks noChangeShapeType="1"/>
              </p:cNvSpPr>
              <p:nvPr/>
            </p:nvSpPr>
            <p:spPr bwMode="auto">
              <a:xfrm>
                <a:off x="3978" y="987"/>
                <a:ext cx="9"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6" name="Freeform 1388">
                <a:extLst>
                  <a:ext uri="{FF2B5EF4-FFF2-40B4-BE49-F238E27FC236}">
                    <a16:creationId xmlns:a16="http://schemas.microsoft.com/office/drawing/2014/main" id="{C7BC430A-03BE-4A7C-8B37-75E0679C6F10}"/>
                  </a:ext>
                </a:extLst>
              </p:cNvPr>
              <p:cNvSpPr>
                <a:spLocks/>
              </p:cNvSpPr>
              <p:nvPr/>
            </p:nvSpPr>
            <p:spPr bwMode="auto">
              <a:xfrm>
                <a:off x="3977" y="986"/>
                <a:ext cx="10" cy="7"/>
              </a:xfrm>
              <a:custGeom>
                <a:avLst/>
                <a:gdLst>
                  <a:gd name="T0" fmla="*/ 0 w 10"/>
                  <a:gd name="T1" fmla="*/ 1 h 7"/>
                  <a:gd name="T2" fmla="*/ 1 w 10"/>
                  <a:gd name="T3" fmla="*/ 0 h 7"/>
                  <a:gd name="T4" fmla="*/ 10 w 10"/>
                  <a:gd name="T5" fmla="*/ 6 h 7"/>
                  <a:gd name="T6" fmla="*/ 10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6"/>
                    </a:lnTo>
                    <a:lnTo>
                      <a:pt x="10"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7" name="Freeform 1389">
                <a:extLst>
                  <a:ext uri="{FF2B5EF4-FFF2-40B4-BE49-F238E27FC236}">
                    <a16:creationId xmlns:a16="http://schemas.microsoft.com/office/drawing/2014/main" id="{AC543FEE-9C5D-460C-BB5C-E801687DF549}"/>
                  </a:ext>
                </a:extLst>
              </p:cNvPr>
              <p:cNvSpPr>
                <a:spLocks/>
              </p:cNvSpPr>
              <p:nvPr/>
            </p:nvSpPr>
            <p:spPr bwMode="auto">
              <a:xfrm>
                <a:off x="3970" y="99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8" name="Line 1390">
                <a:extLst>
                  <a:ext uri="{FF2B5EF4-FFF2-40B4-BE49-F238E27FC236}">
                    <a16:creationId xmlns:a16="http://schemas.microsoft.com/office/drawing/2014/main" id="{726C9340-2116-4BED-BE08-9354C41B2016}"/>
                  </a:ext>
                </a:extLst>
              </p:cNvPr>
              <p:cNvSpPr>
                <a:spLocks noChangeShapeType="1"/>
              </p:cNvSpPr>
              <p:nvPr/>
            </p:nvSpPr>
            <p:spPr bwMode="auto">
              <a:xfrm>
                <a:off x="3970" y="99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79" name="Freeform 1391">
                <a:extLst>
                  <a:ext uri="{FF2B5EF4-FFF2-40B4-BE49-F238E27FC236}">
                    <a16:creationId xmlns:a16="http://schemas.microsoft.com/office/drawing/2014/main" id="{73A6B14D-7A93-4E6F-A37D-27F50F8DA7B7}"/>
                  </a:ext>
                </a:extLst>
              </p:cNvPr>
              <p:cNvSpPr>
                <a:spLocks/>
              </p:cNvSpPr>
              <p:nvPr/>
            </p:nvSpPr>
            <p:spPr bwMode="auto">
              <a:xfrm>
                <a:off x="3968" y="992"/>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0" name="Freeform 1392">
                <a:extLst>
                  <a:ext uri="{FF2B5EF4-FFF2-40B4-BE49-F238E27FC236}">
                    <a16:creationId xmlns:a16="http://schemas.microsoft.com/office/drawing/2014/main" id="{13F399BE-3D00-4688-B1D9-A89ECE1B4E9E}"/>
                  </a:ext>
                </a:extLst>
              </p:cNvPr>
              <p:cNvSpPr>
                <a:spLocks/>
              </p:cNvSpPr>
              <p:nvPr/>
            </p:nvSpPr>
            <p:spPr bwMode="auto">
              <a:xfrm>
                <a:off x="3961" y="999"/>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lnTo>
                      <a:pt x="6"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1" name="Line 1393">
                <a:extLst>
                  <a:ext uri="{FF2B5EF4-FFF2-40B4-BE49-F238E27FC236}">
                    <a16:creationId xmlns:a16="http://schemas.microsoft.com/office/drawing/2014/main" id="{9089F36F-9F74-4AA1-8F0D-096B419B13DD}"/>
                  </a:ext>
                </a:extLst>
              </p:cNvPr>
              <p:cNvSpPr>
                <a:spLocks noChangeShapeType="1"/>
              </p:cNvSpPr>
              <p:nvPr/>
            </p:nvSpPr>
            <p:spPr bwMode="auto">
              <a:xfrm>
                <a:off x="3961" y="999"/>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2" name="Freeform 1394">
                <a:extLst>
                  <a:ext uri="{FF2B5EF4-FFF2-40B4-BE49-F238E27FC236}">
                    <a16:creationId xmlns:a16="http://schemas.microsoft.com/office/drawing/2014/main" id="{5F25369D-D090-4884-B102-5A5CCF451ED0}"/>
                  </a:ext>
                </a:extLst>
              </p:cNvPr>
              <p:cNvSpPr>
                <a:spLocks/>
              </p:cNvSpPr>
              <p:nvPr/>
            </p:nvSpPr>
            <p:spPr bwMode="auto">
              <a:xfrm>
                <a:off x="3960" y="996"/>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3" name="Freeform 1395">
                <a:extLst>
                  <a:ext uri="{FF2B5EF4-FFF2-40B4-BE49-F238E27FC236}">
                    <a16:creationId xmlns:a16="http://schemas.microsoft.com/office/drawing/2014/main" id="{22EA0571-E579-46C7-B000-CB78E17165DE}"/>
                  </a:ext>
                </a:extLst>
              </p:cNvPr>
              <p:cNvSpPr>
                <a:spLocks/>
              </p:cNvSpPr>
              <p:nvPr/>
            </p:nvSpPr>
            <p:spPr bwMode="auto">
              <a:xfrm>
                <a:off x="3954" y="1004"/>
                <a:ext cx="4" cy="2"/>
              </a:xfrm>
              <a:custGeom>
                <a:avLst/>
                <a:gdLst>
                  <a:gd name="T0" fmla="*/ 0 w 4"/>
                  <a:gd name="T1" fmla="*/ 0 h 2"/>
                  <a:gd name="T2" fmla="*/ 4 w 4"/>
                  <a:gd name="T3" fmla="*/ 2 h 2"/>
                  <a:gd name="T4" fmla="*/ 0 w 4"/>
                  <a:gd name="T5" fmla="*/ 0 h 2"/>
                </a:gdLst>
                <a:ahLst/>
                <a:cxnLst>
                  <a:cxn ang="0">
                    <a:pos x="T0" y="T1"/>
                  </a:cxn>
                  <a:cxn ang="0">
                    <a:pos x="T2" y="T3"/>
                  </a:cxn>
                  <a:cxn ang="0">
                    <a:pos x="T4" y="T5"/>
                  </a:cxn>
                </a:cxnLst>
                <a:rect l="0" t="0" r="r" b="b"/>
                <a:pathLst>
                  <a:path w="4" h="2">
                    <a:moveTo>
                      <a:pt x="0" y="0"/>
                    </a:moveTo>
                    <a:lnTo>
                      <a:pt x="4"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4" name="Line 1396">
                <a:extLst>
                  <a:ext uri="{FF2B5EF4-FFF2-40B4-BE49-F238E27FC236}">
                    <a16:creationId xmlns:a16="http://schemas.microsoft.com/office/drawing/2014/main" id="{97295600-2AB1-4464-BE3B-CE909A8AA352}"/>
                  </a:ext>
                </a:extLst>
              </p:cNvPr>
              <p:cNvSpPr>
                <a:spLocks noChangeShapeType="1"/>
              </p:cNvSpPr>
              <p:nvPr/>
            </p:nvSpPr>
            <p:spPr bwMode="auto">
              <a:xfrm>
                <a:off x="3954" y="1004"/>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5" name="Freeform 1397">
                <a:extLst>
                  <a:ext uri="{FF2B5EF4-FFF2-40B4-BE49-F238E27FC236}">
                    <a16:creationId xmlns:a16="http://schemas.microsoft.com/office/drawing/2014/main" id="{EADFF2A6-83F3-4880-A966-3F3164D36EB5}"/>
                  </a:ext>
                </a:extLst>
              </p:cNvPr>
              <p:cNvSpPr>
                <a:spLocks/>
              </p:cNvSpPr>
              <p:nvPr/>
            </p:nvSpPr>
            <p:spPr bwMode="auto">
              <a:xfrm>
                <a:off x="3951" y="1002"/>
                <a:ext cx="9" cy="7"/>
              </a:xfrm>
              <a:custGeom>
                <a:avLst/>
                <a:gdLst>
                  <a:gd name="T0" fmla="*/ 0 w 9"/>
                  <a:gd name="T1" fmla="*/ 1 h 7"/>
                  <a:gd name="T2" fmla="*/ 0 w 9"/>
                  <a:gd name="T3" fmla="*/ 0 h 7"/>
                  <a:gd name="T4" fmla="*/ 9 w 9"/>
                  <a:gd name="T5" fmla="*/ 5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6" name="Freeform 1398">
                <a:extLst>
                  <a:ext uri="{FF2B5EF4-FFF2-40B4-BE49-F238E27FC236}">
                    <a16:creationId xmlns:a16="http://schemas.microsoft.com/office/drawing/2014/main" id="{2CA1D779-D830-4B92-BEDF-5E078362129A}"/>
                  </a:ext>
                </a:extLst>
              </p:cNvPr>
              <p:cNvSpPr>
                <a:spLocks/>
              </p:cNvSpPr>
              <p:nvPr/>
            </p:nvSpPr>
            <p:spPr bwMode="auto">
              <a:xfrm>
                <a:off x="3945" y="1009"/>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lnTo>
                      <a:pt x="3"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7" name="Line 1399">
                <a:extLst>
                  <a:ext uri="{FF2B5EF4-FFF2-40B4-BE49-F238E27FC236}">
                    <a16:creationId xmlns:a16="http://schemas.microsoft.com/office/drawing/2014/main" id="{667CD043-C1AD-43C2-AADA-552B4DEBF63F}"/>
                  </a:ext>
                </a:extLst>
              </p:cNvPr>
              <p:cNvSpPr>
                <a:spLocks noChangeShapeType="1"/>
              </p:cNvSpPr>
              <p:nvPr/>
            </p:nvSpPr>
            <p:spPr bwMode="auto">
              <a:xfrm>
                <a:off x="3945" y="1009"/>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8" name="Freeform 1400">
                <a:extLst>
                  <a:ext uri="{FF2B5EF4-FFF2-40B4-BE49-F238E27FC236}">
                    <a16:creationId xmlns:a16="http://schemas.microsoft.com/office/drawing/2014/main" id="{51506561-4F2F-4125-A75B-B55C52FE817E}"/>
                  </a:ext>
                </a:extLst>
              </p:cNvPr>
              <p:cNvSpPr>
                <a:spLocks/>
              </p:cNvSpPr>
              <p:nvPr/>
            </p:nvSpPr>
            <p:spPr bwMode="auto">
              <a:xfrm>
                <a:off x="3941" y="1007"/>
                <a:ext cx="10" cy="6"/>
              </a:xfrm>
              <a:custGeom>
                <a:avLst/>
                <a:gdLst>
                  <a:gd name="T0" fmla="*/ 0 w 10"/>
                  <a:gd name="T1" fmla="*/ 2 h 6"/>
                  <a:gd name="T2" fmla="*/ 2 w 10"/>
                  <a:gd name="T3" fmla="*/ 0 h 6"/>
                  <a:gd name="T4" fmla="*/ 10 w 10"/>
                  <a:gd name="T5" fmla="*/ 5 h 6"/>
                  <a:gd name="T6" fmla="*/ 10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2" y="0"/>
                    </a:lnTo>
                    <a:lnTo>
                      <a:pt x="10" y="5"/>
                    </a:lnTo>
                    <a:lnTo>
                      <a:pt x="10"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89" name="Freeform 1401">
                <a:extLst>
                  <a:ext uri="{FF2B5EF4-FFF2-40B4-BE49-F238E27FC236}">
                    <a16:creationId xmlns:a16="http://schemas.microsoft.com/office/drawing/2014/main" id="{3D065C5E-1BE0-4B5A-9843-CAAE7D4E12D7}"/>
                  </a:ext>
                </a:extLst>
              </p:cNvPr>
              <p:cNvSpPr>
                <a:spLocks/>
              </p:cNvSpPr>
              <p:nvPr/>
            </p:nvSpPr>
            <p:spPr bwMode="auto">
              <a:xfrm>
                <a:off x="3937" y="1014"/>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lnTo>
                      <a:pt x="1"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0" name="Line 1402">
                <a:extLst>
                  <a:ext uri="{FF2B5EF4-FFF2-40B4-BE49-F238E27FC236}">
                    <a16:creationId xmlns:a16="http://schemas.microsoft.com/office/drawing/2014/main" id="{18CB9A32-9AB7-42A1-AB14-E84FE488D525}"/>
                  </a:ext>
                </a:extLst>
              </p:cNvPr>
              <p:cNvSpPr>
                <a:spLocks noChangeShapeType="1"/>
              </p:cNvSpPr>
              <p:nvPr/>
            </p:nvSpPr>
            <p:spPr bwMode="auto">
              <a:xfrm>
                <a:off x="3937" y="1014"/>
                <a:ext cx="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1" name="Freeform 1403">
                <a:extLst>
                  <a:ext uri="{FF2B5EF4-FFF2-40B4-BE49-F238E27FC236}">
                    <a16:creationId xmlns:a16="http://schemas.microsoft.com/office/drawing/2014/main" id="{B281990C-1DC6-4371-AF19-AFBB3EA33E2D}"/>
                  </a:ext>
                </a:extLst>
              </p:cNvPr>
              <p:cNvSpPr>
                <a:spLocks/>
              </p:cNvSpPr>
              <p:nvPr/>
            </p:nvSpPr>
            <p:spPr bwMode="auto">
              <a:xfrm>
                <a:off x="3933" y="1012"/>
                <a:ext cx="10" cy="7"/>
              </a:xfrm>
              <a:custGeom>
                <a:avLst/>
                <a:gdLst>
                  <a:gd name="T0" fmla="*/ 0 w 10"/>
                  <a:gd name="T1" fmla="*/ 2 h 7"/>
                  <a:gd name="T2" fmla="*/ 1 w 10"/>
                  <a:gd name="T3" fmla="*/ 0 h 7"/>
                  <a:gd name="T4" fmla="*/ 10 w 10"/>
                  <a:gd name="T5" fmla="*/ 5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5"/>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2" name="Line 1404">
                <a:extLst>
                  <a:ext uri="{FF2B5EF4-FFF2-40B4-BE49-F238E27FC236}">
                    <a16:creationId xmlns:a16="http://schemas.microsoft.com/office/drawing/2014/main" id="{ADA6012E-BAB5-4630-AE86-B8501B25930E}"/>
                  </a:ext>
                </a:extLst>
              </p:cNvPr>
              <p:cNvSpPr>
                <a:spLocks noChangeShapeType="1"/>
              </p:cNvSpPr>
              <p:nvPr/>
            </p:nvSpPr>
            <p:spPr bwMode="auto">
              <a:xfrm>
                <a:off x="3928"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3" name="Line 1405">
                <a:extLst>
                  <a:ext uri="{FF2B5EF4-FFF2-40B4-BE49-F238E27FC236}">
                    <a16:creationId xmlns:a16="http://schemas.microsoft.com/office/drawing/2014/main" id="{2F154FD9-1915-4CCD-8683-037E56249960}"/>
                  </a:ext>
                </a:extLst>
              </p:cNvPr>
              <p:cNvSpPr>
                <a:spLocks noChangeShapeType="1"/>
              </p:cNvSpPr>
              <p:nvPr/>
            </p:nvSpPr>
            <p:spPr bwMode="auto">
              <a:xfrm>
                <a:off x="3928"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4" name="Freeform 1406">
                <a:extLst>
                  <a:ext uri="{FF2B5EF4-FFF2-40B4-BE49-F238E27FC236}">
                    <a16:creationId xmlns:a16="http://schemas.microsoft.com/office/drawing/2014/main" id="{FF470B16-B98A-4638-873A-B5D6099E68DF}"/>
                  </a:ext>
                </a:extLst>
              </p:cNvPr>
              <p:cNvSpPr>
                <a:spLocks/>
              </p:cNvSpPr>
              <p:nvPr/>
            </p:nvSpPr>
            <p:spPr bwMode="auto">
              <a:xfrm>
                <a:off x="3924" y="1017"/>
                <a:ext cx="10" cy="7"/>
              </a:xfrm>
              <a:custGeom>
                <a:avLst/>
                <a:gdLst>
                  <a:gd name="T0" fmla="*/ 0 w 10"/>
                  <a:gd name="T1" fmla="*/ 2 h 7"/>
                  <a:gd name="T2" fmla="*/ 2 w 10"/>
                  <a:gd name="T3" fmla="*/ 0 h 7"/>
                  <a:gd name="T4" fmla="*/ 10 w 10"/>
                  <a:gd name="T5" fmla="*/ 4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4"/>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5" name="Freeform 1407">
                <a:extLst>
                  <a:ext uri="{FF2B5EF4-FFF2-40B4-BE49-F238E27FC236}">
                    <a16:creationId xmlns:a16="http://schemas.microsoft.com/office/drawing/2014/main" id="{0653418A-698C-40BF-9B77-38873DCA5123}"/>
                  </a:ext>
                </a:extLst>
              </p:cNvPr>
              <p:cNvSpPr>
                <a:spLocks/>
              </p:cNvSpPr>
              <p:nvPr/>
            </p:nvSpPr>
            <p:spPr bwMode="auto">
              <a:xfrm>
                <a:off x="3920" y="1026"/>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6" name="Line 1408">
                <a:extLst>
                  <a:ext uri="{FF2B5EF4-FFF2-40B4-BE49-F238E27FC236}">
                    <a16:creationId xmlns:a16="http://schemas.microsoft.com/office/drawing/2014/main" id="{F7052651-3D08-46EC-A902-6F625513F58B}"/>
                  </a:ext>
                </a:extLst>
              </p:cNvPr>
              <p:cNvSpPr>
                <a:spLocks noChangeShapeType="1"/>
              </p:cNvSpPr>
              <p:nvPr/>
            </p:nvSpPr>
            <p:spPr bwMode="auto">
              <a:xfrm flipH="1">
                <a:off x="3920" y="102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7" name="Freeform 1409">
                <a:extLst>
                  <a:ext uri="{FF2B5EF4-FFF2-40B4-BE49-F238E27FC236}">
                    <a16:creationId xmlns:a16="http://schemas.microsoft.com/office/drawing/2014/main" id="{6ACBC38F-FE09-4DB5-8C72-29BC16949E67}"/>
                  </a:ext>
                </a:extLst>
              </p:cNvPr>
              <p:cNvSpPr>
                <a:spLocks/>
              </p:cNvSpPr>
              <p:nvPr/>
            </p:nvSpPr>
            <p:spPr bwMode="auto">
              <a:xfrm>
                <a:off x="3916" y="1023"/>
                <a:ext cx="8" cy="6"/>
              </a:xfrm>
              <a:custGeom>
                <a:avLst/>
                <a:gdLst>
                  <a:gd name="T0" fmla="*/ 0 w 8"/>
                  <a:gd name="T1" fmla="*/ 1 h 6"/>
                  <a:gd name="T2" fmla="*/ 0 w 8"/>
                  <a:gd name="T3" fmla="*/ 0 h 6"/>
                  <a:gd name="T4" fmla="*/ 8 w 8"/>
                  <a:gd name="T5" fmla="*/ 4 h 6"/>
                  <a:gd name="T6" fmla="*/ 8 w 8"/>
                  <a:gd name="T7" fmla="*/ 6 h 6"/>
                  <a:gd name="T8" fmla="*/ 0 w 8"/>
                  <a:gd name="T9" fmla="*/ 1 h 6"/>
                  <a:gd name="T10" fmla="*/ 0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0" y="1"/>
                    </a:moveTo>
                    <a:lnTo>
                      <a:pt x="0" y="0"/>
                    </a:lnTo>
                    <a:lnTo>
                      <a:pt x="8"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8" name="Freeform 1410">
                <a:extLst>
                  <a:ext uri="{FF2B5EF4-FFF2-40B4-BE49-F238E27FC236}">
                    <a16:creationId xmlns:a16="http://schemas.microsoft.com/office/drawing/2014/main" id="{8D53C63A-2487-4E56-AD7C-3D7F8D15D9C4}"/>
                  </a:ext>
                </a:extLst>
              </p:cNvPr>
              <p:cNvSpPr>
                <a:spLocks/>
              </p:cNvSpPr>
              <p:nvPr/>
            </p:nvSpPr>
            <p:spPr bwMode="auto">
              <a:xfrm>
                <a:off x="3910" y="1030"/>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lnTo>
                      <a:pt x="0" y="0"/>
                    </a:lnTo>
                    <a:lnTo>
                      <a:pt x="3"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099" name="Line 1411">
                <a:extLst>
                  <a:ext uri="{FF2B5EF4-FFF2-40B4-BE49-F238E27FC236}">
                    <a16:creationId xmlns:a16="http://schemas.microsoft.com/office/drawing/2014/main" id="{9AF8BE5B-1EDD-46DC-8011-A504C39D3BF4}"/>
                  </a:ext>
                </a:extLst>
              </p:cNvPr>
              <p:cNvSpPr>
                <a:spLocks noChangeShapeType="1"/>
              </p:cNvSpPr>
              <p:nvPr/>
            </p:nvSpPr>
            <p:spPr bwMode="auto">
              <a:xfrm flipH="1" flipV="1">
                <a:off x="3910" y="1030"/>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0" name="Freeform 1412">
                <a:extLst>
                  <a:ext uri="{FF2B5EF4-FFF2-40B4-BE49-F238E27FC236}">
                    <a16:creationId xmlns:a16="http://schemas.microsoft.com/office/drawing/2014/main" id="{FFE62B62-572E-4B8F-878F-3BEF7A60AA00}"/>
                  </a:ext>
                </a:extLst>
              </p:cNvPr>
              <p:cNvSpPr>
                <a:spLocks/>
              </p:cNvSpPr>
              <p:nvPr/>
            </p:nvSpPr>
            <p:spPr bwMode="auto">
              <a:xfrm>
                <a:off x="3906" y="1027"/>
                <a:ext cx="10" cy="7"/>
              </a:xfrm>
              <a:custGeom>
                <a:avLst/>
                <a:gdLst>
                  <a:gd name="T0" fmla="*/ 0 w 10"/>
                  <a:gd name="T1" fmla="*/ 2 h 7"/>
                  <a:gd name="T2" fmla="*/ 1 w 10"/>
                  <a:gd name="T3" fmla="*/ 0 h 7"/>
                  <a:gd name="T4" fmla="*/ 10 w 10"/>
                  <a:gd name="T5" fmla="*/ 6 h 7"/>
                  <a:gd name="T6" fmla="*/ 10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6"/>
                    </a:lnTo>
                    <a:lnTo>
                      <a:pt x="10"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1" name="Freeform 1413">
                <a:extLst>
                  <a:ext uri="{FF2B5EF4-FFF2-40B4-BE49-F238E27FC236}">
                    <a16:creationId xmlns:a16="http://schemas.microsoft.com/office/drawing/2014/main" id="{A19E73AE-2517-4DF8-BF18-2AA3FDE4AD9F}"/>
                  </a:ext>
                </a:extLst>
              </p:cNvPr>
              <p:cNvSpPr>
                <a:spLocks/>
              </p:cNvSpPr>
              <p:nvPr/>
            </p:nvSpPr>
            <p:spPr bwMode="auto">
              <a:xfrm>
                <a:off x="3900" y="1034"/>
                <a:ext cx="4" cy="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lnTo>
                      <a:pt x="0" y="0"/>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2" name="Line 1414">
                <a:extLst>
                  <a:ext uri="{FF2B5EF4-FFF2-40B4-BE49-F238E27FC236}">
                    <a16:creationId xmlns:a16="http://schemas.microsoft.com/office/drawing/2014/main" id="{61CF7B86-174A-4F13-90CD-770BF1BD62C0}"/>
                  </a:ext>
                </a:extLst>
              </p:cNvPr>
              <p:cNvSpPr>
                <a:spLocks noChangeShapeType="1"/>
              </p:cNvSpPr>
              <p:nvPr/>
            </p:nvSpPr>
            <p:spPr bwMode="auto">
              <a:xfrm flipH="1" flipV="1">
                <a:off x="3900" y="1034"/>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3" name="Freeform 1415">
                <a:extLst>
                  <a:ext uri="{FF2B5EF4-FFF2-40B4-BE49-F238E27FC236}">
                    <a16:creationId xmlns:a16="http://schemas.microsoft.com/office/drawing/2014/main" id="{033402DD-DADD-4899-A5E8-2DA4DCB8A9C6}"/>
                  </a:ext>
                </a:extLst>
              </p:cNvPr>
              <p:cNvSpPr>
                <a:spLocks/>
              </p:cNvSpPr>
              <p:nvPr/>
            </p:nvSpPr>
            <p:spPr bwMode="auto">
              <a:xfrm>
                <a:off x="3897" y="1033"/>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4" name="Freeform 1416">
                <a:extLst>
                  <a:ext uri="{FF2B5EF4-FFF2-40B4-BE49-F238E27FC236}">
                    <a16:creationId xmlns:a16="http://schemas.microsoft.com/office/drawing/2014/main" id="{78BAC175-B15E-457E-BA62-2D44146C292F}"/>
                  </a:ext>
                </a:extLst>
              </p:cNvPr>
              <p:cNvSpPr>
                <a:spLocks/>
              </p:cNvSpPr>
              <p:nvPr/>
            </p:nvSpPr>
            <p:spPr bwMode="auto">
              <a:xfrm>
                <a:off x="3890" y="1040"/>
                <a:ext cx="6" cy="3"/>
              </a:xfrm>
              <a:custGeom>
                <a:avLst/>
                <a:gdLst>
                  <a:gd name="T0" fmla="*/ 6 w 6"/>
                  <a:gd name="T1" fmla="*/ 3 h 3"/>
                  <a:gd name="T2" fmla="*/ 0 w 6"/>
                  <a:gd name="T3" fmla="*/ 0 h 3"/>
                  <a:gd name="T4" fmla="*/ 6 w 6"/>
                  <a:gd name="T5" fmla="*/ 3 h 3"/>
                </a:gdLst>
                <a:ahLst/>
                <a:cxnLst>
                  <a:cxn ang="0">
                    <a:pos x="T0" y="T1"/>
                  </a:cxn>
                  <a:cxn ang="0">
                    <a:pos x="T2" y="T3"/>
                  </a:cxn>
                  <a:cxn ang="0">
                    <a:pos x="T4" y="T5"/>
                  </a:cxn>
                </a:cxnLst>
                <a:rect l="0" t="0" r="r" b="b"/>
                <a:pathLst>
                  <a:path w="6" h="3">
                    <a:moveTo>
                      <a:pt x="6" y="3"/>
                    </a:moveTo>
                    <a:lnTo>
                      <a:pt x="0" y="0"/>
                    </a:lnTo>
                    <a:lnTo>
                      <a:pt x="6"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5" name="Line 1417">
                <a:extLst>
                  <a:ext uri="{FF2B5EF4-FFF2-40B4-BE49-F238E27FC236}">
                    <a16:creationId xmlns:a16="http://schemas.microsoft.com/office/drawing/2014/main" id="{E63D6AD4-26AA-4271-8B42-3885A5B737C9}"/>
                  </a:ext>
                </a:extLst>
              </p:cNvPr>
              <p:cNvSpPr>
                <a:spLocks noChangeShapeType="1"/>
              </p:cNvSpPr>
              <p:nvPr/>
            </p:nvSpPr>
            <p:spPr bwMode="auto">
              <a:xfrm flipH="1" flipV="1">
                <a:off x="3890" y="1040"/>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6" name="Freeform 1418">
                <a:extLst>
                  <a:ext uri="{FF2B5EF4-FFF2-40B4-BE49-F238E27FC236}">
                    <a16:creationId xmlns:a16="http://schemas.microsoft.com/office/drawing/2014/main" id="{19C76242-CE86-4DC7-B4E2-6209308E690C}"/>
                  </a:ext>
                </a:extLst>
              </p:cNvPr>
              <p:cNvSpPr>
                <a:spLocks/>
              </p:cNvSpPr>
              <p:nvPr/>
            </p:nvSpPr>
            <p:spPr bwMode="auto">
              <a:xfrm>
                <a:off x="3889" y="1037"/>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7" name="Freeform 1419">
                <a:extLst>
                  <a:ext uri="{FF2B5EF4-FFF2-40B4-BE49-F238E27FC236}">
                    <a16:creationId xmlns:a16="http://schemas.microsoft.com/office/drawing/2014/main" id="{D3DCB1A7-865F-4C9C-A270-D7762A3BB2F0}"/>
                  </a:ext>
                </a:extLst>
              </p:cNvPr>
              <p:cNvSpPr>
                <a:spLocks/>
              </p:cNvSpPr>
              <p:nvPr/>
            </p:nvSpPr>
            <p:spPr bwMode="auto">
              <a:xfrm>
                <a:off x="3882" y="1044"/>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8" name="Line 1420">
                <a:extLst>
                  <a:ext uri="{FF2B5EF4-FFF2-40B4-BE49-F238E27FC236}">
                    <a16:creationId xmlns:a16="http://schemas.microsoft.com/office/drawing/2014/main" id="{D290DE4F-0773-48F8-88D6-642F796409B4}"/>
                  </a:ext>
                </a:extLst>
              </p:cNvPr>
              <p:cNvSpPr>
                <a:spLocks noChangeShapeType="1"/>
              </p:cNvSpPr>
              <p:nvPr/>
            </p:nvSpPr>
            <p:spPr bwMode="auto">
              <a:xfrm flipH="1" flipV="1">
                <a:off x="3882" y="1044"/>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09" name="Freeform 1421">
                <a:extLst>
                  <a:ext uri="{FF2B5EF4-FFF2-40B4-BE49-F238E27FC236}">
                    <a16:creationId xmlns:a16="http://schemas.microsoft.com/office/drawing/2014/main" id="{37B80D92-0D0F-40D5-8BB8-5AEBD579A262}"/>
                  </a:ext>
                </a:extLst>
              </p:cNvPr>
              <p:cNvSpPr>
                <a:spLocks/>
              </p:cNvSpPr>
              <p:nvPr/>
            </p:nvSpPr>
            <p:spPr bwMode="auto">
              <a:xfrm>
                <a:off x="3880" y="1043"/>
                <a:ext cx="9" cy="7"/>
              </a:xfrm>
              <a:custGeom>
                <a:avLst/>
                <a:gdLst>
                  <a:gd name="T0" fmla="*/ 0 w 9"/>
                  <a:gd name="T1" fmla="*/ 1 h 7"/>
                  <a:gd name="T2" fmla="*/ 0 w 9"/>
                  <a:gd name="T3" fmla="*/ 0 h 7"/>
                  <a:gd name="T4" fmla="*/ 9 w 9"/>
                  <a:gd name="T5" fmla="*/ 4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0" name="Freeform 1422">
                <a:extLst>
                  <a:ext uri="{FF2B5EF4-FFF2-40B4-BE49-F238E27FC236}">
                    <a16:creationId xmlns:a16="http://schemas.microsoft.com/office/drawing/2014/main" id="{0B3ED2C2-F2FD-4995-8D8C-D1971A63F5EB}"/>
                  </a:ext>
                </a:extLst>
              </p:cNvPr>
              <p:cNvSpPr>
                <a:spLocks/>
              </p:cNvSpPr>
              <p:nvPr/>
            </p:nvSpPr>
            <p:spPr bwMode="auto">
              <a:xfrm>
                <a:off x="3872" y="1048"/>
                <a:ext cx="8" cy="6"/>
              </a:xfrm>
              <a:custGeom>
                <a:avLst/>
                <a:gdLst>
                  <a:gd name="T0" fmla="*/ 8 w 8"/>
                  <a:gd name="T1" fmla="*/ 6 h 6"/>
                  <a:gd name="T2" fmla="*/ 0 w 8"/>
                  <a:gd name="T3" fmla="*/ 0 h 6"/>
                  <a:gd name="T4" fmla="*/ 8 w 8"/>
                  <a:gd name="T5" fmla="*/ 6 h 6"/>
                </a:gdLst>
                <a:ahLst/>
                <a:cxnLst>
                  <a:cxn ang="0">
                    <a:pos x="T0" y="T1"/>
                  </a:cxn>
                  <a:cxn ang="0">
                    <a:pos x="T2" y="T3"/>
                  </a:cxn>
                  <a:cxn ang="0">
                    <a:pos x="T4" y="T5"/>
                  </a:cxn>
                </a:cxnLst>
                <a:rect l="0" t="0" r="r" b="b"/>
                <a:pathLst>
                  <a:path w="8" h="6">
                    <a:moveTo>
                      <a:pt x="8" y="6"/>
                    </a:moveTo>
                    <a:lnTo>
                      <a:pt x="0" y="0"/>
                    </a:lnTo>
                    <a:lnTo>
                      <a:pt x="8"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1" name="Line 1423">
                <a:extLst>
                  <a:ext uri="{FF2B5EF4-FFF2-40B4-BE49-F238E27FC236}">
                    <a16:creationId xmlns:a16="http://schemas.microsoft.com/office/drawing/2014/main" id="{FD79352D-D9EA-4302-B23E-AE2E12573ADA}"/>
                  </a:ext>
                </a:extLst>
              </p:cNvPr>
              <p:cNvSpPr>
                <a:spLocks noChangeShapeType="1"/>
              </p:cNvSpPr>
              <p:nvPr/>
            </p:nvSpPr>
            <p:spPr bwMode="auto">
              <a:xfrm flipH="1" flipV="1">
                <a:off x="3872" y="1048"/>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2" name="Freeform 1424">
                <a:extLst>
                  <a:ext uri="{FF2B5EF4-FFF2-40B4-BE49-F238E27FC236}">
                    <a16:creationId xmlns:a16="http://schemas.microsoft.com/office/drawing/2014/main" id="{2A3378F5-DBCA-493C-BEBE-9DDBB66103A4}"/>
                  </a:ext>
                </a:extLst>
              </p:cNvPr>
              <p:cNvSpPr>
                <a:spLocks/>
              </p:cNvSpPr>
              <p:nvPr/>
            </p:nvSpPr>
            <p:spPr bwMode="auto">
              <a:xfrm>
                <a:off x="3870" y="1048"/>
                <a:ext cx="10" cy="6"/>
              </a:xfrm>
              <a:custGeom>
                <a:avLst/>
                <a:gdLst>
                  <a:gd name="T0" fmla="*/ 0 w 10"/>
                  <a:gd name="T1" fmla="*/ 2 h 6"/>
                  <a:gd name="T2" fmla="*/ 2 w 10"/>
                  <a:gd name="T3" fmla="*/ 0 h 6"/>
                  <a:gd name="T4" fmla="*/ 10 w 10"/>
                  <a:gd name="T5" fmla="*/ 5 h 6"/>
                  <a:gd name="T6" fmla="*/ 9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2" y="0"/>
                    </a:lnTo>
                    <a:lnTo>
                      <a:pt x="10"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3" name="Freeform 1425">
                <a:extLst>
                  <a:ext uri="{FF2B5EF4-FFF2-40B4-BE49-F238E27FC236}">
                    <a16:creationId xmlns:a16="http://schemas.microsoft.com/office/drawing/2014/main" id="{9D6F5DBC-2390-4D63-8B70-A94FBB3787CE}"/>
                  </a:ext>
                </a:extLst>
              </p:cNvPr>
              <p:cNvSpPr>
                <a:spLocks/>
              </p:cNvSpPr>
              <p:nvPr/>
            </p:nvSpPr>
            <p:spPr bwMode="auto">
              <a:xfrm>
                <a:off x="3977" y="973"/>
                <a:ext cx="8" cy="6"/>
              </a:xfrm>
              <a:custGeom>
                <a:avLst/>
                <a:gdLst>
                  <a:gd name="T0" fmla="*/ 0 w 8"/>
                  <a:gd name="T1" fmla="*/ 0 h 6"/>
                  <a:gd name="T2" fmla="*/ 8 w 8"/>
                  <a:gd name="T3" fmla="*/ 6 h 6"/>
                  <a:gd name="T4" fmla="*/ 0 w 8"/>
                  <a:gd name="T5" fmla="*/ 0 h 6"/>
                </a:gdLst>
                <a:ahLst/>
                <a:cxnLst>
                  <a:cxn ang="0">
                    <a:pos x="T0" y="T1"/>
                  </a:cxn>
                  <a:cxn ang="0">
                    <a:pos x="T2" y="T3"/>
                  </a:cxn>
                  <a:cxn ang="0">
                    <a:pos x="T4" y="T5"/>
                  </a:cxn>
                </a:cxnLst>
                <a:rect l="0" t="0" r="r" b="b"/>
                <a:pathLst>
                  <a:path w="8" h="6">
                    <a:moveTo>
                      <a:pt x="0" y="0"/>
                    </a:moveTo>
                    <a:lnTo>
                      <a:pt x="8"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4" name="Line 1426">
                <a:extLst>
                  <a:ext uri="{FF2B5EF4-FFF2-40B4-BE49-F238E27FC236}">
                    <a16:creationId xmlns:a16="http://schemas.microsoft.com/office/drawing/2014/main" id="{0BEAB12E-F0E9-49FD-A7A3-9EC4C421BBDD}"/>
                  </a:ext>
                </a:extLst>
              </p:cNvPr>
              <p:cNvSpPr>
                <a:spLocks noChangeShapeType="1"/>
              </p:cNvSpPr>
              <p:nvPr/>
            </p:nvSpPr>
            <p:spPr bwMode="auto">
              <a:xfrm>
                <a:off x="3977" y="973"/>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5" name="Freeform 1427">
                <a:extLst>
                  <a:ext uri="{FF2B5EF4-FFF2-40B4-BE49-F238E27FC236}">
                    <a16:creationId xmlns:a16="http://schemas.microsoft.com/office/drawing/2014/main" id="{ADCC8A80-8F56-41C3-AFCE-671C971CA669}"/>
                  </a:ext>
                </a:extLst>
              </p:cNvPr>
              <p:cNvSpPr>
                <a:spLocks/>
              </p:cNvSpPr>
              <p:nvPr/>
            </p:nvSpPr>
            <p:spPr bwMode="auto">
              <a:xfrm>
                <a:off x="3977" y="972"/>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6" name="Freeform 1428">
                <a:extLst>
                  <a:ext uri="{FF2B5EF4-FFF2-40B4-BE49-F238E27FC236}">
                    <a16:creationId xmlns:a16="http://schemas.microsoft.com/office/drawing/2014/main" id="{15B63609-F104-4DCD-A98E-824EB81C9062}"/>
                  </a:ext>
                </a:extLst>
              </p:cNvPr>
              <p:cNvSpPr>
                <a:spLocks/>
              </p:cNvSpPr>
              <p:nvPr/>
            </p:nvSpPr>
            <p:spPr bwMode="auto">
              <a:xfrm>
                <a:off x="3968" y="97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7" name="Line 1429">
                <a:extLst>
                  <a:ext uri="{FF2B5EF4-FFF2-40B4-BE49-F238E27FC236}">
                    <a16:creationId xmlns:a16="http://schemas.microsoft.com/office/drawing/2014/main" id="{2E5E0EC5-9C56-4A7F-8D64-31BAEF17FD13}"/>
                  </a:ext>
                </a:extLst>
              </p:cNvPr>
              <p:cNvSpPr>
                <a:spLocks noChangeShapeType="1"/>
              </p:cNvSpPr>
              <p:nvPr/>
            </p:nvSpPr>
            <p:spPr bwMode="auto">
              <a:xfrm>
                <a:off x="3968" y="97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8" name="Freeform 1430">
                <a:extLst>
                  <a:ext uri="{FF2B5EF4-FFF2-40B4-BE49-F238E27FC236}">
                    <a16:creationId xmlns:a16="http://schemas.microsoft.com/office/drawing/2014/main" id="{1D43285F-58B8-4662-8DCD-6BF64D01508C}"/>
                  </a:ext>
                </a:extLst>
              </p:cNvPr>
              <p:cNvSpPr>
                <a:spLocks/>
              </p:cNvSpPr>
              <p:nvPr/>
            </p:nvSpPr>
            <p:spPr bwMode="auto">
              <a:xfrm>
                <a:off x="3967" y="979"/>
                <a:ext cx="10" cy="6"/>
              </a:xfrm>
              <a:custGeom>
                <a:avLst/>
                <a:gdLst>
                  <a:gd name="T0" fmla="*/ 0 w 10"/>
                  <a:gd name="T1" fmla="*/ 1 h 6"/>
                  <a:gd name="T2" fmla="*/ 1 w 10"/>
                  <a:gd name="T3" fmla="*/ 0 h 6"/>
                  <a:gd name="T4" fmla="*/ 10 w 10"/>
                  <a:gd name="T5" fmla="*/ 4 h 6"/>
                  <a:gd name="T6" fmla="*/ 8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19" name="Freeform 1431">
                <a:extLst>
                  <a:ext uri="{FF2B5EF4-FFF2-40B4-BE49-F238E27FC236}">
                    <a16:creationId xmlns:a16="http://schemas.microsoft.com/office/drawing/2014/main" id="{4EA55941-2C00-4698-A352-B2483A425B67}"/>
                  </a:ext>
                </a:extLst>
              </p:cNvPr>
              <p:cNvSpPr>
                <a:spLocks/>
              </p:cNvSpPr>
              <p:nvPr/>
            </p:nvSpPr>
            <p:spPr bwMode="auto">
              <a:xfrm>
                <a:off x="3958" y="986"/>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lnTo>
                      <a:pt x="6"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0" name="Line 1432">
                <a:extLst>
                  <a:ext uri="{FF2B5EF4-FFF2-40B4-BE49-F238E27FC236}">
                    <a16:creationId xmlns:a16="http://schemas.microsoft.com/office/drawing/2014/main" id="{8E8AD102-C53C-4F65-844E-48D60C5285E3}"/>
                  </a:ext>
                </a:extLst>
              </p:cNvPr>
              <p:cNvSpPr>
                <a:spLocks noChangeShapeType="1"/>
              </p:cNvSpPr>
              <p:nvPr/>
            </p:nvSpPr>
            <p:spPr bwMode="auto">
              <a:xfrm>
                <a:off x="3958" y="986"/>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1" name="Freeform 1433">
                <a:extLst>
                  <a:ext uri="{FF2B5EF4-FFF2-40B4-BE49-F238E27FC236}">
                    <a16:creationId xmlns:a16="http://schemas.microsoft.com/office/drawing/2014/main" id="{3A9FA6AE-C546-4F13-A65E-66DCF7BE4C0A}"/>
                  </a:ext>
                </a:extLst>
              </p:cNvPr>
              <p:cNvSpPr>
                <a:spLocks/>
              </p:cNvSpPr>
              <p:nvPr/>
            </p:nvSpPr>
            <p:spPr bwMode="auto">
              <a:xfrm>
                <a:off x="3957" y="985"/>
                <a:ext cx="10" cy="5"/>
              </a:xfrm>
              <a:custGeom>
                <a:avLst/>
                <a:gdLst>
                  <a:gd name="T0" fmla="*/ 0 w 10"/>
                  <a:gd name="T1" fmla="*/ 1 h 5"/>
                  <a:gd name="T2" fmla="*/ 1 w 10"/>
                  <a:gd name="T3" fmla="*/ 0 h 5"/>
                  <a:gd name="T4" fmla="*/ 10 w 10"/>
                  <a:gd name="T5" fmla="*/ 4 h 5"/>
                  <a:gd name="T6" fmla="*/ 8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1" y="0"/>
                    </a:lnTo>
                    <a:lnTo>
                      <a:pt x="10" y="4"/>
                    </a:lnTo>
                    <a:lnTo>
                      <a:pt x="8"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2" name="Freeform 1434">
                <a:extLst>
                  <a:ext uri="{FF2B5EF4-FFF2-40B4-BE49-F238E27FC236}">
                    <a16:creationId xmlns:a16="http://schemas.microsoft.com/office/drawing/2014/main" id="{FD70580E-3575-4538-AC6D-3EABCB4B11B8}"/>
                  </a:ext>
                </a:extLst>
              </p:cNvPr>
              <p:cNvSpPr>
                <a:spLocks/>
              </p:cNvSpPr>
              <p:nvPr/>
            </p:nvSpPr>
            <p:spPr bwMode="auto">
              <a:xfrm>
                <a:off x="3950" y="992"/>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3" name="Line 1435">
                <a:extLst>
                  <a:ext uri="{FF2B5EF4-FFF2-40B4-BE49-F238E27FC236}">
                    <a16:creationId xmlns:a16="http://schemas.microsoft.com/office/drawing/2014/main" id="{5F9031C6-B8AA-4D8E-83F0-1B923E196231}"/>
                  </a:ext>
                </a:extLst>
              </p:cNvPr>
              <p:cNvSpPr>
                <a:spLocks noChangeShapeType="1"/>
              </p:cNvSpPr>
              <p:nvPr/>
            </p:nvSpPr>
            <p:spPr bwMode="auto">
              <a:xfrm>
                <a:off x="3950" y="992"/>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4" name="Freeform 1436">
                <a:extLst>
                  <a:ext uri="{FF2B5EF4-FFF2-40B4-BE49-F238E27FC236}">
                    <a16:creationId xmlns:a16="http://schemas.microsoft.com/office/drawing/2014/main" id="{C81D2467-CD6F-45E3-8729-4607C1390C62}"/>
                  </a:ext>
                </a:extLst>
              </p:cNvPr>
              <p:cNvSpPr>
                <a:spLocks/>
              </p:cNvSpPr>
              <p:nvPr/>
            </p:nvSpPr>
            <p:spPr bwMode="auto">
              <a:xfrm>
                <a:off x="3947" y="990"/>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5" name="Freeform 1437">
                <a:extLst>
                  <a:ext uri="{FF2B5EF4-FFF2-40B4-BE49-F238E27FC236}">
                    <a16:creationId xmlns:a16="http://schemas.microsoft.com/office/drawing/2014/main" id="{B8F7DC4D-7970-4426-915A-E21CEB6130F2}"/>
                  </a:ext>
                </a:extLst>
              </p:cNvPr>
              <p:cNvSpPr>
                <a:spLocks/>
              </p:cNvSpPr>
              <p:nvPr/>
            </p:nvSpPr>
            <p:spPr bwMode="auto">
              <a:xfrm>
                <a:off x="3940" y="999"/>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6" name="Line 1438">
                <a:extLst>
                  <a:ext uri="{FF2B5EF4-FFF2-40B4-BE49-F238E27FC236}">
                    <a16:creationId xmlns:a16="http://schemas.microsoft.com/office/drawing/2014/main" id="{7A35F579-5ED1-432F-9C1A-D0042D157633}"/>
                  </a:ext>
                </a:extLst>
              </p:cNvPr>
              <p:cNvSpPr>
                <a:spLocks noChangeShapeType="1"/>
              </p:cNvSpPr>
              <p:nvPr/>
            </p:nvSpPr>
            <p:spPr bwMode="auto">
              <a:xfrm>
                <a:off x="3940" y="999"/>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7" name="Freeform 1439">
                <a:extLst>
                  <a:ext uri="{FF2B5EF4-FFF2-40B4-BE49-F238E27FC236}">
                    <a16:creationId xmlns:a16="http://schemas.microsoft.com/office/drawing/2014/main" id="{7B3850B9-9031-4655-84CF-C7EA5C1D1A85}"/>
                  </a:ext>
                </a:extLst>
              </p:cNvPr>
              <p:cNvSpPr>
                <a:spLocks/>
              </p:cNvSpPr>
              <p:nvPr/>
            </p:nvSpPr>
            <p:spPr bwMode="auto">
              <a:xfrm>
                <a:off x="3937" y="996"/>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8" name="Freeform 1440">
                <a:extLst>
                  <a:ext uri="{FF2B5EF4-FFF2-40B4-BE49-F238E27FC236}">
                    <a16:creationId xmlns:a16="http://schemas.microsoft.com/office/drawing/2014/main" id="{721A566B-2151-4712-91F8-BF8EDD11839F}"/>
                  </a:ext>
                </a:extLst>
              </p:cNvPr>
              <p:cNvSpPr>
                <a:spLocks/>
              </p:cNvSpPr>
              <p:nvPr/>
            </p:nvSpPr>
            <p:spPr bwMode="auto">
              <a:xfrm>
                <a:off x="3931" y="1004"/>
                <a:ext cx="2"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29" name="Line 1441">
                <a:extLst>
                  <a:ext uri="{FF2B5EF4-FFF2-40B4-BE49-F238E27FC236}">
                    <a16:creationId xmlns:a16="http://schemas.microsoft.com/office/drawing/2014/main" id="{8410281C-566F-4F47-9DAD-9555935CEA6E}"/>
                  </a:ext>
                </a:extLst>
              </p:cNvPr>
              <p:cNvSpPr>
                <a:spLocks noChangeShapeType="1"/>
              </p:cNvSpPr>
              <p:nvPr/>
            </p:nvSpPr>
            <p:spPr bwMode="auto">
              <a:xfrm>
                <a:off x="3931" y="1004"/>
                <a:ext cx="2"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0" name="Freeform 1442">
                <a:extLst>
                  <a:ext uri="{FF2B5EF4-FFF2-40B4-BE49-F238E27FC236}">
                    <a16:creationId xmlns:a16="http://schemas.microsoft.com/office/drawing/2014/main" id="{CC65D621-C377-4EA7-81FE-07D08E8A38B7}"/>
                  </a:ext>
                </a:extLst>
              </p:cNvPr>
              <p:cNvSpPr>
                <a:spLocks/>
              </p:cNvSpPr>
              <p:nvPr/>
            </p:nvSpPr>
            <p:spPr bwMode="auto">
              <a:xfrm>
                <a:off x="3927" y="1002"/>
                <a:ext cx="10" cy="7"/>
              </a:xfrm>
              <a:custGeom>
                <a:avLst/>
                <a:gdLst>
                  <a:gd name="T0" fmla="*/ 0 w 10"/>
                  <a:gd name="T1" fmla="*/ 1 h 7"/>
                  <a:gd name="T2" fmla="*/ 0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1" name="Line 1443">
                <a:extLst>
                  <a:ext uri="{FF2B5EF4-FFF2-40B4-BE49-F238E27FC236}">
                    <a16:creationId xmlns:a16="http://schemas.microsoft.com/office/drawing/2014/main" id="{956735C9-B1D1-47BD-A7C4-9FCFA80CA1F3}"/>
                  </a:ext>
                </a:extLst>
              </p:cNvPr>
              <p:cNvSpPr>
                <a:spLocks noChangeShapeType="1"/>
              </p:cNvSpPr>
              <p:nvPr/>
            </p:nvSpPr>
            <p:spPr bwMode="auto">
              <a:xfrm>
                <a:off x="3921"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2" name="Line 1444">
                <a:extLst>
                  <a:ext uri="{FF2B5EF4-FFF2-40B4-BE49-F238E27FC236}">
                    <a16:creationId xmlns:a16="http://schemas.microsoft.com/office/drawing/2014/main" id="{662244C5-02AF-412C-8743-50918D1362DF}"/>
                  </a:ext>
                </a:extLst>
              </p:cNvPr>
              <p:cNvSpPr>
                <a:spLocks noChangeShapeType="1"/>
              </p:cNvSpPr>
              <p:nvPr/>
            </p:nvSpPr>
            <p:spPr bwMode="auto">
              <a:xfrm>
                <a:off x="3921"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3" name="Freeform 1445">
                <a:extLst>
                  <a:ext uri="{FF2B5EF4-FFF2-40B4-BE49-F238E27FC236}">
                    <a16:creationId xmlns:a16="http://schemas.microsoft.com/office/drawing/2014/main" id="{EBEE323E-2F00-4021-9597-B8AE4E34116B}"/>
                  </a:ext>
                </a:extLst>
              </p:cNvPr>
              <p:cNvSpPr>
                <a:spLocks/>
              </p:cNvSpPr>
              <p:nvPr/>
            </p:nvSpPr>
            <p:spPr bwMode="auto">
              <a:xfrm>
                <a:off x="3917" y="1007"/>
                <a:ext cx="9" cy="7"/>
              </a:xfrm>
              <a:custGeom>
                <a:avLst/>
                <a:gdLst>
                  <a:gd name="T0" fmla="*/ 0 w 9"/>
                  <a:gd name="T1" fmla="*/ 2 h 7"/>
                  <a:gd name="T2" fmla="*/ 0 w 9"/>
                  <a:gd name="T3" fmla="*/ 0 h 7"/>
                  <a:gd name="T4" fmla="*/ 9 w 9"/>
                  <a:gd name="T5" fmla="*/ 5 h 7"/>
                  <a:gd name="T6" fmla="*/ 9 w 9"/>
                  <a:gd name="T7" fmla="*/ 7 h 7"/>
                  <a:gd name="T8" fmla="*/ 0 w 9"/>
                  <a:gd name="T9" fmla="*/ 2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0" y="0"/>
                    </a:lnTo>
                    <a:lnTo>
                      <a:pt x="9"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4" name="Freeform 1446">
                <a:extLst>
                  <a:ext uri="{FF2B5EF4-FFF2-40B4-BE49-F238E27FC236}">
                    <a16:creationId xmlns:a16="http://schemas.microsoft.com/office/drawing/2014/main" id="{6ECFFF57-670E-41F9-BB6E-D2FB69F3D42C}"/>
                  </a:ext>
                </a:extLst>
              </p:cNvPr>
              <p:cNvSpPr>
                <a:spLocks/>
              </p:cNvSpPr>
              <p:nvPr/>
            </p:nvSpPr>
            <p:spPr bwMode="auto">
              <a:xfrm>
                <a:off x="3911" y="1016"/>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lnTo>
                      <a:pt x="0" y="0"/>
                    </a:lnTo>
                    <a:lnTo>
                      <a:pt x="2"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5" name="Line 1447">
                <a:extLst>
                  <a:ext uri="{FF2B5EF4-FFF2-40B4-BE49-F238E27FC236}">
                    <a16:creationId xmlns:a16="http://schemas.microsoft.com/office/drawing/2014/main" id="{2E5992D8-4575-4C01-9C61-0F416B4289A5}"/>
                  </a:ext>
                </a:extLst>
              </p:cNvPr>
              <p:cNvSpPr>
                <a:spLocks noChangeShapeType="1"/>
              </p:cNvSpPr>
              <p:nvPr/>
            </p:nvSpPr>
            <p:spPr bwMode="auto">
              <a:xfrm flipH="1" flipV="1">
                <a:off x="3911" y="1016"/>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6" name="Freeform 1448">
                <a:extLst>
                  <a:ext uri="{FF2B5EF4-FFF2-40B4-BE49-F238E27FC236}">
                    <a16:creationId xmlns:a16="http://schemas.microsoft.com/office/drawing/2014/main" id="{1C746164-F5A9-4684-8074-08BDD5FE4AA3}"/>
                  </a:ext>
                </a:extLst>
              </p:cNvPr>
              <p:cNvSpPr>
                <a:spLocks/>
              </p:cNvSpPr>
              <p:nvPr/>
            </p:nvSpPr>
            <p:spPr bwMode="auto">
              <a:xfrm>
                <a:off x="3907" y="1013"/>
                <a:ext cx="9" cy="7"/>
              </a:xfrm>
              <a:custGeom>
                <a:avLst/>
                <a:gdLst>
                  <a:gd name="T0" fmla="*/ 0 w 9"/>
                  <a:gd name="T1" fmla="*/ 1 h 7"/>
                  <a:gd name="T2" fmla="*/ 0 w 9"/>
                  <a:gd name="T3" fmla="*/ 0 h 7"/>
                  <a:gd name="T4" fmla="*/ 9 w 9"/>
                  <a:gd name="T5" fmla="*/ 6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7" name="Freeform 1449">
                <a:extLst>
                  <a:ext uri="{FF2B5EF4-FFF2-40B4-BE49-F238E27FC236}">
                    <a16:creationId xmlns:a16="http://schemas.microsoft.com/office/drawing/2014/main" id="{0ED4253A-3B40-46D6-BF65-5926A0A2E24E}"/>
                  </a:ext>
                </a:extLst>
              </p:cNvPr>
              <p:cNvSpPr>
                <a:spLocks/>
              </p:cNvSpPr>
              <p:nvPr/>
            </p:nvSpPr>
            <p:spPr bwMode="auto">
              <a:xfrm>
                <a:off x="3900" y="102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8" name="Line 1450">
                <a:extLst>
                  <a:ext uri="{FF2B5EF4-FFF2-40B4-BE49-F238E27FC236}">
                    <a16:creationId xmlns:a16="http://schemas.microsoft.com/office/drawing/2014/main" id="{EF89656B-A3FC-4934-9303-BD7F9347DD64}"/>
                  </a:ext>
                </a:extLst>
              </p:cNvPr>
              <p:cNvSpPr>
                <a:spLocks noChangeShapeType="1"/>
              </p:cNvSpPr>
              <p:nvPr/>
            </p:nvSpPr>
            <p:spPr bwMode="auto">
              <a:xfrm flipH="1" flipV="1">
                <a:off x="3900" y="102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39" name="Freeform 1451">
                <a:extLst>
                  <a:ext uri="{FF2B5EF4-FFF2-40B4-BE49-F238E27FC236}">
                    <a16:creationId xmlns:a16="http://schemas.microsoft.com/office/drawing/2014/main" id="{D5BF4AFC-B841-4198-9266-9347FA6BC43B}"/>
                  </a:ext>
                </a:extLst>
              </p:cNvPr>
              <p:cNvSpPr>
                <a:spLocks/>
              </p:cNvSpPr>
              <p:nvPr/>
            </p:nvSpPr>
            <p:spPr bwMode="auto">
              <a:xfrm>
                <a:off x="3897" y="1019"/>
                <a:ext cx="9" cy="7"/>
              </a:xfrm>
              <a:custGeom>
                <a:avLst/>
                <a:gdLst>
                  <a:gd name="T0" fmla="*/ 0 w 9"/>
                  <a:gd name="T1" fmla="*/ 1 h 7"/>
                  <a:gd name="T2" fmla="*/ 0 w 9"/>
                  <a:gd name="T3" fmla="*/ 0 h 7"/>
                  <a:gd name="T4" fmla="*/ 9 w 9"/>
                  <a:gd name="T5" fmla="*/ 5 h 7"/>
                  <a:gd name="T6" fmla="*/ 9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0" y="0"/>
                    </a:lnTo>
                    <a:lnTo>
                      <a:pt x="9"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0" name="Freeform 1452">
                <a:extLst>
                  <a:ext uri="{FF2B5EF4-FFF2-40B4-BE49-F238E27FC236}">
                    <a16:creationId xmlns:a16="http://schemas.microsoft.com/office/drawing/2014/main" id="{4F879FED-0BED-4972-87E9-BA6B8253CD18}"/>
                  </a:ext>
                </a:extLst>
              </p:cNvPr>
              <p:cNvSpPr>
                <a:spLocks/>
              </p:cNvSpPr>
              <p:nvPr/>
            </p:nvSpPr>
            <p:spPr bwMode="auto">
              <a:xfrm>
                <a:off x="3889" y="1027"/>
                <a:ext cx="4" cy="2"/>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lnTo>
                      <a:pt x="0" y="0"/>
                    </a:lnTo>
                    <a:lnTo>
                      <a:pt x="4"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1" name="Line 1453">
                <a:extLst>
                  <a:ext uri="{FF2B5EF4-FFF2-40B4-BE49-F238E27FC236}">
                    <a16:creationId xmlns:a16="http://schemas.microsoft.com/office/drawing/2014/main" id="{E1A3C6A3-75B6-4347-B707-92A10E1D7AA7}"/>
                  </a:ext>
                </a:extLst>
              </p:cNvPr>
              <p:cNvSpPr>
                <a:spLocks noChangeShapeType="1"/>
              </p:cNvSpPr>
              <p:nvPr/>
            </p:nvSpPr>
            <p:spPr bwMode="auto">
              <a:xfrm flipH="1" flipV="1">
                <a:off x="3889" y="1027"/>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2" name="Freeform 1454">
                <a:extLst>
                  <a:ext uri="{FF2B5EF4-FFF2-40B4-BE49-F238E27FC236}">
                    <a16:creationId xmlns:a16="http://schemas.microsoft.com/office/drawing/2014/main" id="{90D38DD9-A7A2-4DE1-B4DE-D55882917B7D}"/>
                  </a:ext>
                </a:extLst>
              </p:cNvPr>
              <p:cNvSpPr>
                <a:spLocks/>
              </p:cNvSpPr>
              <p:nvPr/>
            </p:nvSpPr>
            <p:spPr bwMode="auto">
              <a:xfrm>
                <a:off x="3886" y="1024"/>
                <a:ext cx="10" cy="7"/>
              </a:xfrm>
              <a:custGeom>
                <a:avLst/>
                <a:gdLst>
                  <a:gd name="T0" fmla="*/ 0 w 10"/>
                  <a:gd name="T1" fmla="*/ 2 h 7"/>
                  <a:gd name="T2" fmla="*/ 1 w 10"/>
                  <a:gd name="T3" fmla="*/ 0 h 7"/>
                  <a:gd name="T4" fmla="*/ 10 w 10"/>
                  <a:gd name="T5" fmla="*/ 6 h 7"/>
                  <a:gd name="T6" fmla="*/ 10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6"/>
                    </a:lnTo>
                    <a:lnTo>
                      <a:pt x="10"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3" name="Freeform 1455">
                <a:extLst>
                  <a:ext uri="{FF2B5EF4-FFF2-40B4-BE49-F238E27FC236}">
                    <a16:creationId xmlns:a16="http://schemas.microsoft.com/office/drawing/2014/main" id="{B7A18854-8802-4E81-BD23-00BF696A60BF}"/>
                  </a:ext>
                </a:extLst>
              </p:cNvPr>
              <p:cNvSpPr>
                <a:spLocks/>
              </p:cNvSpPr>
              <p:nvPr/>
            </p:nvSpPr>
            <p:spPr bwMode="auto">
              <a:xfrm>
                <a:off x="3879" y="1031"/>
                <a:ext cx="6" cy="5"/>
              </a:xfrm>
              <a:custGeom>
                <a:avLst/>
                <a:gdLst>
                  <a:gd name="T0" fmla="*/ 6 w 6"/>
                  <a:gd name="T1" fmla="*/ 5 h 5"/>
                  <a:gd name="T2" fmla="*/ 0 w 6"/>
                  <a:gd name="T3" fmla="*/ 0 h 5"/>
                  <a:gd name="T4" fmla="*/ 6 w 6"/>
                  <a:gd name="T5" fmla="*/ 5 h 5"/>
                </a:gdLst>
                <a:ahLst/>
                <a:cxnLst>
                  <a:cxn ang="0">
                    <a:pos x="T0" y="T1"/>
                  </a:cxn>
                  <a:cxn ang="0">
                    <a:pos x="T2" y="T3"/>
                  </a:cxn>
                  <a:cxn ang="0">
                    <a:pos x="T4" y="T5"/>
                  </a:cxn>
                </a:cxnLst>
                <a:rect l="0" t="0" r="r" b="b"/>
                <a:pathLst>
                  <a:path w="6" h="5">
                    <a:moveTo>
                      <a:pt x="6" y="5"/>
                    </a:moveTo>
                    <a:lnTo>
                      <a:pt x="0" y="0"/>
                    </a:lnTo>
                    <a:lnTo>
                      <a:pt x="6"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4" name="Line 1456">
                <a:extLst>
                  <a:ext uri="{FF2B5EF4-FFF2-40B4-BE49-F238E27FC236}">
                    <a16:creationId xmlns:a16="http://schemas.microsoft.com/office/drawing/2014/main" id="{2D286C70-C78E-4B70-85F6-7CEE3FAF7240}"/>
                  </a:ext>
                </a:extLst>
              </p:cNvPr>
              <p:cNvSpPr>
                <a:spLocks noChangeShapeType="1"/>
              </p:cNvSpPr>
              <p:nvPr/>
            </p:nvSpPr>
            <p:spPr bwMode="auto">
              <a:xfrm flipH="1" flipV="1">
                <a:off x="3879" y="1031"/>
                <a:ext cx="6"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5" name="Freeform 1457">
                <a:extLst>
                  <a:ext uri="{FF2B5EF4-FFF2-40B4-BE49-F238E27FC236}">
                    <a16:creationId xmlns:a16="http://schemas.microsoft.com/office/drawing/2014/main" id="{31216C0C-0ED5-4F59-A9FB-8B0F080259F1}"/>
                  </a:ext>
                </a:extLst>
              </p:cNvPr>
              <p:cNvSpPr>
                <a:spLocks/>
              </p:cNvSpPr>
              <p:nvPr/>
            </p:nvSpPr>
            <p:spPr bwMode="auto">
              <a:xfrm>
                <a:off x="3876" y="1030"/>
                <a:ext cx="10" cy="7"/>
              </a:xfrm>
              <a:custGeom>
                <a:avLst/>
                <a:gdLst>
                  <a:gd name="T0" fmla="*/ 0 w 10"/>
                  <a:gd name="T1" fmla="*/ 1 h 7"/>
                  <a:gd name="T2" fmla="*/ 1 w 10"/>
                  <a:gd name="T3" fmla="*/ 0 h 7"/>
                  <a:gd name="T4" fmla="*/ 10 w 10"/>
                  <a:gd name="T5" fmla="*/ 6 h 7"/>
                  <a:gd name="T6" fmla="*/ 10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6"/>
                    </a:lnTo>
                    <a:lnTo>
                      <a:pt x="10"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6" name="Freeform 1458">
                <a:extLst>
                  <a:ext uri="{FF2B5EF4-FFF2-40B4-BE49-F238E27FC236}">
                    <a16:creationId xmlns:a16="http://schemas.microsoft.com/office/drawing/2014/main" id="{D0C16C4F-06D0-4E32-AD5A-1E3217018EE6}"/>
                  </a:ext>
                </a:extLst>
              </p:cNvPr>
              <p:cNvSpPr>
                <a:spLocks/>
              </p:cNvSpPr>
              <p:nvPr/>
            </p:nvSpPr>
            <p:spPr bwMode="auto">
              <a:xfrm>
                <a:off x="3868" y="1037"/>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7" name="Line 1459">
                <a:extLst>
                  <a:ext uri="{FF2B5EF4-FFF2-40B4-BE49-F238E27FC236}">
                    <a16:creationId xmlns:a16="http://schemas.microsoft.com/office/drawing/2014/main" id="{9ABD55DC-E513-45DC-9DC8-570FFDE5A796}"/>
                  </a:ext>
                </a:extLst>
              </p:cNvPr>
              <p:cNvSpPr>
                <a:spLocks noChangeShapeType="1"/>
              </p:cNvSpPr>
              <p:nvPr/>
            </p:nvSpPr>
            <p:spPr bwMode="auto">
              <a:xfrm flipH="1" flipV="1">
                <a:off x="3868" y="1037"/>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8" name="Freeform 1460">
                <a:extLst>
                  <a:ext uri="{FF2B5EF4-FFF2-40B4-BE49-F238E27FC236}">
                    <a16:creationId xmlns:a16="http://schemas.microsoft.com/office/drawing/2014/main" id="{42A00AE5-853D-4CA8-9898-B8A753894872}"/>
                  </a:ext>
                </a:extLst>
              </p:cNvPr>
              <p:cNvSpPr>
                <a:spLocks/>
              </p:cNvSpPr>
              <p:nvPr/>
            </p:nvSpPr>
            <p:spPr bwMode="auto">
              <a:xfrm>
                <a:off x="3866" y="1036"/>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49" name="Freeform 1461">
                <a:extLst>
                  <a:ext uri="{FF2B5EF4-FFF2-40B4-BE49-F238E27FC236}">
                    <a16:creationId xmlns:a16="http://schemas.microsoft.com/office/drawing/2014/main" id="{7C327367-4223-4E12-A643-1D065FFBF8F0}"/>
                  </a:ext>
                </a:extLst>
              </p:cNvPr>
              <p:cNvSpPr>
                <a:spLocks/>
              </p:cNvSpPr>
              <p:nvPr/>
            </p:nvSpPr>
            <p:spPr bwMode="auto">
              <a:xfrm>
                <a:off x="3858" y="1043"/>
                <a:ext cx="8" cy="5"/>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lnTo>
                      <a:pt x="0" y="0"/>
                    </a:lnTo>
                    <a:lnTo>
                      <a:pt x="8"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0" name="Line 1462">
                <a:extLst>
                  <a:ext uri="{FF2B5EF4-FFF2-40B4-BE49-F238E27FC236}">
                    <a16:creationId xmlns:a16="http://schemas.microsoft.com/office/drawing/2014/main" id="{C41B1128-0D6C-4995-B7A0-F6A63DD7D600}"/>
                  </a:ext>
                </a:extLst>
              </p:cNvPr>
              <p:cNvSpPr>
                <a:spLocks noChangeShapeType="1"/>
              </p:cNvSpPr>
              <p:nvPr/>
            </p:nvSpPr>
            <p:spPr bwMode="auto">
              <a:xfrm flipH="1" flipV="1">
                <a:off x="3858" y="1043"/>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1" name="Freeform 1463">
                <a:extLst>
                  <a:ext uri="{FF2B5EF4-FFF2-40B4-BE49-F238E27FC236}">
                    <a16:creationId xmlns:a16="http://schemas.microsoft.com/office/drawing/2014/main" id="{4BAB2C20-780D-4FAE-9F1F-3939AA26CF00}"/>
                  </a:ext>
                </a:extLst>
              </p:cNvPr>
              <p:cNvSpPr>
                <a:spLocks/>
              </p:cNvSpPr>
              <p:nvPr/>
            </p:nvSpPr>
            <p:spPr bwMode="auto">
              <a:xfrm>
                <a:off x="3856" y="1041"/>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2" name="Freeform 1464">
                <a:extLst>
                  <a:ext uri="{FF2B5EF4-FFF2-40B4-BE49-F238E27FC236}">
                    <a16:creationId xmlns:a16="http://schemas.microsoft.com/office/drawing/2014/main" id="{8883E58E-599F-4C16-B194-D9B3C41AF1F8}"/>
                  </a:ext>
                </a:extLst>
              </p:cNvPr>
              <p:cNvSpPr>
                <a:spLocks/>
              </p:cNvSpPr>
              <p:nvPr/>
            </p:nvSpPr>
            <p:spPr bwMode="auto">
              <a:xfrm>
                <a:off x="3896" y="993"/>
                <a:ext cx="106" cy="62"/>
              </a:xfrm>
              <a:custGeom>
                <a:avLst/>
                <a:gdLst>
                  <a:gd name="T0" fmla="*/ 0 w 75"/>
                  <a:gd name="T1" fmla="*/ 41 h 44"/>
                  <a:gd name="T2" fmla="*/ 0 w 75"/>
                  <a:gd name="T3" fmla="*/ 40 h 44"/>
                  <a:gd name="T4" fmla="*/ 68 w 75"/>
                  <a:gd name="T5" fmla="*/ 0 h 44"/>
                  <a:gd name="T6" fmla="*/ 70 w 75"/>
                  <a:gd name="T7" fmla="*/ 0 h 44"/>
                  <a:gd name="T8" fmla="*/ 75 w 75"/>
                  <a:gd name="T9" fmla="*/ 3 h 44"/>
                  <a:gd name="T10" fmla="*/ 75 w 75"/>
                  <a:gd name="T11" fmla="*/ 4 h 44"/>
                  <a:gd name="T12" fmla="*/ 7 w 75"/>
                  <a:gd name="T13" fmla="*/ 43 h 44"/>
                  <a:gd name="T14" fmla="*/ 5 w 75"/>
                  <a:gd name="T15" fmla="*/ 43 h 44"/>
                  <a:gd name="T16" fmla="*/ 0 w 75"/>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4">
                    <a:moveTo>
                      <a:pt x="0" y="41"/>
                    </a:moveTo>
                    <a:cubicBezTo>
                      <a:pt x="0" y="41"/>
                      <a:pt x="0" y="40"/>
                      <a:pt x="0" y="40"/>
                    </a:cubicBezTo>
                    <a:cubicBezTo>
                      <a:pt x="68" y="0"/>
                      <a:pt x="68" y="0"/>
                      <a:pt x="68" y="0"/>
                    </a:cubicBezTo>
                    <a:cubicBezTo>
                      <a:pt x="69" y="0"/>
                      <a:pt x="70" y="0"/>
                      <a:pt x="70" y="0"/>
                    </a:cubicBezTo>
                    <a:cubicBezTo>
                      <a:pt x="75" y="3"/>
                      <a:pt x="75" y="3"/>
                      <a:pt x="75" y="3"/>
                    </a:cubicBezTo>
                    <a:cubicBezTo>
                      <a:pt x="75" y="3"/>
                      <a:pt x="75" y="4"/>
                      <a:pt x="75" y="4"/>
                    </a:cubicBezTo>
                    <a:cubicBezTo>
                      <a:pt x="7" y="43"/>
                      <a:pt x="7" y="43"/>
                      <a:pt x="7" y="43"/>
                    </a:cubicBezTo>
                    <a:cubicBezTo>
                      <a:pt x="6" y="44"/>
                      <a:pt x="5" y="44"/>
                      <a:pt x="5" y="43"/>
                    </a:cubicBezTo>
                    <a:lnTo>
                      <a:pt x="0" y="4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3" name="Freeform 1465">
                <a:extLst>
                  <a:ext uri="{FF2B5EF4-FFF2-40B4-BE49-F238E27FC236}">
                    <a16:creationId xmlns:a16="http://schemas.microsoft.com/office/drawing/2014/main" id="{6186C3CF-62A4-4517-8EE9-FCDAB79E2E4B}"/>
                  </a:ext>
                </a:extLst>
              </p:cNvPr>
              <p:cNvSpPr>
                <a:spLocks/>
              </p:cNvSpPr>
              <p:nvPr/>
            </p:nvSpPr>
            <p:spPr bwMode="auto">
              <a:xfrm>
                <a:off x="3894" y="992"/>
                <a:ext cx="110" cy="63"/>
              </a:xfrm>
              <a:custGeom>
                <a:avLst/>
                <a:gdLst>
                  <a:gd name="T0" fmla="*/ 5 w 77"/>
                  <a:gd name="T1" fmla="*/ 45 h 45"/>
                  <a:gd name="T2" fmla="*/ 1 w 77"/>
                  <a:gd name="T3" fmla="*/ 42 h 45"/>
                  <a:gd name="T4" fmla="*/ 1 w 77"/>
                  <a:gd name="T5" fmla="*/ 42 h 45"/>
                  <a:gd name="T6" fmla="*/ 2 w 77"/>
                  <a:gd name="T7" fmla="*/ 41 h 45"/>
                  <a:gd name="T8" fmla="*/ 6 w 77"/>
                  <a:gd name="T9" fmla="*/ 44 h 45"/>
                  <a:gd name="T10" fmla="*/ 7 w 77"/>
                  <a:gd name="T11" fmla="*/ 44 h 45"/>
                  <a:gd name="T12" fmla="*/ 7 w 77"/>
                  <a:gd name="T13" fmla="*/ 44 h 45"/>
                  <a:gd name="T14" fmla="*/ 7 w 77"/>
                  <a:gd name="T15" fmla="*/ 44 h 45"/>
                  <a:gd name="T16" fmla="*/ 7 w 77"/>
                  <a:gd name="T17" fmla="*/ 44 h 45"/>
                  <a:gd name="T18" fmla="*/ 75 w 77"/>
                  <a:gd name="T19" fmla="*/ 5 h 45"/>
                  <a:gd name="T20" fmla="*/ 75 w 77"/>
                  <a:gd name="T21" fmla="*/ 5 h 45"/>
                  <a:gd name="T22" fmla="*/ 75 w 77"/>
                  <a:gd name="T23" fmla="*/ 5 h 45"/>
                  <a:gd name="T24" fmla="*/ 75 w 77"/>
                  <a:gd name="T25" fmla="*/ 5 h 45"/>
                  <a:gd name="T26" fmla="*/ 71 w 77"/>
                  <a:gd name="T27" fmla="*/ 2 h 45"/>
                  <a:gd name="T28" fmla="*/ 70 w 77"/>
                  <a:gd name="T29" fmla="*/ 2 h 45"/>
                  <a:gd name="T30" fmla="*/ 70 w 77"/>
                  <a:gd name="T31" fmla="*/ 2 h 45"/>
                  <a:gd name="T32" fmla="*/ 69 w 77"/>
                  <a:gd name="T33" fmla="*/ 2 h 45"/>
                  <a:gd name="T34" fmla="*/ 69 w 77"/>
                  <a:gd name="T35" fmla="*/ 2 h 45"/>
                  <a:gd name="T36" fmla="*/ 2 w 77"/>
                  <a:gd name="T37" fmla="*/ 41 h 45"/>
                  <a:gd name="T38" fmla="*/ 2 w 77"/>
                  <a:gd name="T39" fmla="*/ 41 h 45"/>
                  <a:gd name="T40" fmla="*/ 1 w 77"/>
                  <a:gd name="T41" fmla="*/ 42 h 45"/>
                  <a:gd name="T42" fmla="*/ 1 w 77"/>
                  <a:gd name="T43" fmla="*/ 42 h 45"/>
                  <a:gd name="T44" fmla="*/ 0 w 77"/>
                  <a:gd name="T45" fmla="*/ 41 h 45"/>
                  <a:gd name="T46" fmla="*/ 0 w 77"/>
                  <a:gd name="T47" fmla="*/ 41 h 45"/>
                  <a:gd name="T48" fmla="*/ 1 w 77"/>
                  <a:gd name="T49" fmla="*/ 40 h 45"/>
                  <a:gd name="T50" fmla="*/ 1 w 77"/>
                  <a:gd name="T51" fmla="*/ 40 h 45"/>
                  <a:gd name="T52" fmla="*/ 69 w 77"/>
                  <a:gd name="T53" fmla="*/ 1 h 45"/>
                  <a:gd name="T54" fmla="*/ 70 w 77"/>
                  <a:gd name="T55" fmla="*/ 0 h 45"/>
                  <a:gd name="T56" fmla="*/ 70 w 77"/>
                  <a:gd name="T57" fmla="*/ 0 h 45"/>
                  <a:gd name="T58" fmla="*/ 72 w 77"/>
                  <a:gd name="T59" fmla="*/ 1 h 45"/>
                  <a:gd name="T60" fmla="*/ 72 w 77"/>
                  <a:gd name="T61" fmla="*/ 1 h 45"/>
                  <a:gd name="T62" fmla="*/ 76 w 77"/>
                  <a:gd name="T63" fmla="*/ 3 h 45"/>
                  <a:gd name="T64" fmla="*/ 77 w 77"/>
                  <a:gd name="T65" fmla="*/ 5 h 45"/>
                  <a:gd name="T66" fmla="*/ 77 w 77"/>
                  <a:gd name="T67" fmla="*/ 5 h 45"/>
                  <a:gd name="T68" fmla="*/ 76 w 77"/>
                  <a:gd name="T69" fmla="*/ 6 h 45"/>
                  <a:gd name="T70" fmla="*/ 76 w 77"/>
                  <a:gd name="T71" fmla="*/ 6 h 45"/>
                  <a:gd name="T72" fmla="*/ 8 w 77"/>
                  <a:gd name="T73" fmla="*/ 45 h 45"/>
                  <a:gd name="T74" fmla="*/ 7 w 77"/>
                  <a:gd name="T75" fmla="*/ 45 h 45"/>
                  <a:gd name="T76" fmla="*/ 7 w 77"/>
                  <a:gd name="T77" fmla="*/ 45 h 45"/>
                  <a:gd name="T78" fmla="*/ 5 w 77"/>
                  <a:gd name="T7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45">
                    <a:moveTo>
                      <a:pt x="5" y="45"/>
                    </a:moveTo>
                    <a:cubicBezTo>
                      <a:pt x="1" y="42"/>
                      <a:pt x="1" y="42"/>
                      <a:pt x="1" y="42"/>
                    </a:cubicBezTo>
                    <a:cubicBezTo>
                      <a:pt x="1" y="42"/>
                      <a:pt x="1" y="42"/>
                      <a:pt x="1" y="42"/>
                    </a:cubicBezTo>
                    <a:cubicBezTo>
                      <a:pt x="2" y="41"/>
                      <a:pt x="2" y="41"/>
                      <a:pt x="2" y="41"/>
                    </a:cubicBezTo>
                    <a:cubicBezTo>
                      <a:pt x="6" y="44"/>
                      <a:pt x="6" y="44"/>
                      <a:pt x="6" y="44"/>
                    </a:cubicBezTo>
                    <a:cubicBezTo>
                      <a:pt x="6" y="44"/>
                      <a:pt x="6" y="44"/>
                      <a:pt x="7" y="44"/>
                    </a:cubicBezTo>
                    <a:cubicBezTo>
                      <a:pt x="7" y="44"/>
                      <a:pt x="7" y="44"/>
                      <a:pt x="7" y="44"/>
                    </a:cubicBezTo>
                    <a:cubicBezTo>
                      <a:pt x="7" y="44"/>
                      <a:pt x="7" y="44"/>
                      <a:pt x="7" y="44"/>
                    </a:cubicBezTo>
                    <a:cubicBezTo>
                      <a:pt x="7" y="44"/>
                      <a:pt x="7" y="44"/>
                      <a:pt x="7" y="44"/>
                    </a:cubicBezTo>
                    <a:cubicBezTo>
                      <a:pt x="75" y="5"/>
                      <a:pt x="75" y="5"/>
                      <a:pt x="75" y="5"/>
                    </a:cubicBezTo>
                    <a:cubicBezTo>
                      <a:pt x="75" y="5"/>
                      <a:pt x="75" y="5"/>
                      <a:pt x="75" y="5"/>
                    </a:cubicBezTo>
                    <a:cubicBezTo>
                      <a:pt x="75" y="5"/>
                      <a:pt x="75" y="5"/>
                      <a:pt x="75" y="5"/>
                    </a:cubicBezTo>
                    <a:cubicBezTo>
                      <a:pt x="75" y="5"/>
                      <a:pt x="75" y="5"/>
                      <a:pt x="75" y="5"/>
                    </a:cubicBezTo>
                    <a:cubicBezTo>
                      <a:pt x="71" y="2"/>
                      <a:pt x="71" y="2"/>
                      <a:pt x="71" y="2"/>
                    </a:cubicBezTo>
                    <a:cubicBezTo>
                      <a:pt x="71" y="2"/>
                      <a:pt x="71" y="2"/>
                      <a:pt x="70" y="2"/>
                    </a:cubicBezTo>
                    <a:cubicBezTo>
                      <a:pt x="70" y="2"/>
                      <a:pt x="70" y="2"/>
                      <a:pt x="70" y="2"/>
                    </a:cubicBezTo>
                    <a:cubicBezTo>
                      <a:pt x="70" y="2"/>
                      <a:pt x="70" y="2"/>
                      <a:pt x="69" y="2"/>
                    </a:cubicBezTo>
                    <a:cubicBezTo>
                      <a:pt x="69" y="2"/>
                      <a:pt x="69" y="2"/>
                      <a:pt x="69" y="2"/>
                    </a:cubicBezTo>
                    <a:cubicBezTo>
                      <a:pt x="2" y="41"/>
                      <a:pt x="2" y="41"/>
                      <a:pt x="2" y="41"/>
                    </a:cubicBezTo>
                    <a:cubicBezTo>
                      <a:pt x="2" y="41"/>
                      <a:pt x="2" y="41"/>
                      <a:pt x="2" y="41"/>
                    </a:cubicBezTo>
                    <a:cubicBezTo>
                      <a:pt x="1" y="42"/>
                      <a:pt x="1" y="42"/>
                      <a:pt x="1" y="42"/>
                    </a:cubicBezTo>
                    <a:cubicBezTo>
                      <a:pt x="1" y="42"/>
                      <a:pt x="1" y="42"/>
                      <a:pt x="1" y="42"/>
                    </a:cubicBezTo>
                    <a:cubicBezTo>
                      <a:pt x="0" y="42"/>
                      <a:pt x="0" y="42"/>
                      <a:pt x="0" y="41"/>
                    </a:cubicBezTo>
                    <a:cubicBezTo>
                      <a:pt x="0" y="41"/>
                      <a:pt x="0" y="41"/>
                      <a:pt x="0" y="41"/>
                    </a:cubicBezTo>
                    <a:cubicBezTo>
                      <a:pt x="0" y="41"/>
                      <a:pt x="0" y="40"/>
                      <a:pt x="1" y="40"/>
                    </a:cubicBezTo>
                    <a:cubicBezTo>
                      <a:pt x="1" y="40"/>
                      <a:pt x="1" y="40"/>
                      <a:pt x="1" y="40"/>
                    </a:cubicBezTo>
                    <a:cubicBezTo>
                      <a:pt x="69" y="1"/>
                      <a:pt x="69" y="1"/>
                      <a:pt x="69" y="1"/>
                    </a:cubicBezTo>
                    <a:cubicBezTo>
                      <a:pt x="69" y="1"/>
                      <a:pt x="70" y="0"/>
                      <a:pt x="70" y="0"/>
                    </a:cubicBezTo>
                    <a:cubicBezTo>
                      <a:pt x="70" y="0"/>
                      <a:pt x="70" y="0"/>
                      <a:pt x="70" y="0"/>
                    </a:cubicBezTo>
                    <a:cubicBezTo>
                      <a:pt x="71" y="0"/>
                      <a:pt x="71" y="1"/>
                      <a:pt x="72" y="1"/>
                    </a:cubicBezTo>
                    <a:cubicBezTo>
                      <a:pt x="72" y="1"/>
                      <a:pt x="72" y="1"/>
                      <a:pt x="72" y="1"/>
                    </a:cubicBezTo>
                    <a:cubicBezTo>
                      <a:pt x="76" y="3"/>
                      <a:pt x="76" y="3"/>
                      <a:pt x="76" y="3"/>
                    </a:cubicBezTo>
                    <a:cubicBezTo>
                      <a:pt x="76" y="4"/>
                      <a:pt x="77" y="4"/>
                      <a:pt x="77" y="5"/>
                    </a:cubicBezTo>
                    <a:cubicBezTo>
                      <a:pt x="77" y="5"/>
                      <a:pt x="77" y="5"/>
                      <a:pt x="77" y="5"/>
                    </a:cubicBezTo>
                    <a:cubicBezTo>
                      <a:pt x="77" y="5"/>
                      <a:pt x="76" y="6"/>
                      <a:pt x="76" y="6"/>
                    </a:cubicBezTo>
                    <a:cubicBezTo>
                      <a:pt x="76" y="6"/>
                      <a:pt x="76" y="6"/>
                      <a:pt x="76" y="6"/>
                    </a:cubicBezTo>
                    <a:cubicBezTo>
                      <a:pt x="8" y="45"/>
                      <a:pt x="8" y="45"/>
                      <a:pt x="8" y="45"/>
                    </a:cubicBezTo>
                    <a:cubicBezTo>
                      <a:pt x="8" y="45"/>
                      <a:pt x="7" y="45"/>
                      <a:pt x="7" y="45"/>
                    </a:cubicBezTo>
                    <a:cubicBezTo>
                      <a:pt x="7" y="45"/>
                      <a:pt x="7" y="45"/>
                      <a:pt x="7" y="45"/>
                    </a:cubicBezTo>
                    <a:cubicBezTo>
                      <a:pt x="6" y="45"/>
                      <a:pt x="6" y="45"/>
                      <a:pt x="5" y="4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4" name="Freeform 1466">
                <a:extLst>
                  <a:ext uri="{FF2B5EF4-FFF2-40B4-BE49-F238E27FC236}">
                    <a16:creationId xmlns:a16="http://schemas.microsoft.com/office/drawing/2014/main" id="{1E11C544-3703-40CF-8DD3-49D3185B4D29}"/>
                  </a:ext>
                </a:extLst>
              </p:cNvPr>
              <p:cNvSpPr>
                <a:spLocks/>
              </p:cNvSpPr>
              <p:nvPr/>
            </p:nvSpPr>
            <p:spPr bwMode="auto">
              <a:xfrm>
                <a:off x="3909" y="1007"/>
                <a:ext cx="96" cy="57"/>
              </a:xfrm>
              <a:custGeom>
                <a:avLst/>
                <a:gdLst>
                  <a:gd name="T0" fmla="*/ 1 w 68"/>
                  <a:gd name="T1" fmla="*/ 37 h 40"/>
                  <a:gd name="T2" fmla="*/ 1 w 68"/>
                  <a:gd name="T3" fmla="*/ 36 h 40"/>
                  <a:gd name="T4" fmla="*/ 61 w 68"/>
                  <a:gd name="T5" fmla="*/ 1 h 40"/>
                  <a:gd name="T6" fmla="*/ 64 w 68"/>
                  <a:gd name="T7" fmla="*/ 1 h 40"/>
                  <a:gd name="T8" fmla="*/ 68 w 68"/>
                  <a:gd name="T9" fmla="*/ 3 h 40"/>
                  <a:gd name="T10" fmla="*/ 68 w 68"/>
                  <a:gd name="T11" fmla="*/ 4 h 40"/>
                  <a:gd name="T12" fmla="*/ 7 w 68"/>
                  <a:gd name="T13" fmla="*/ 39 h 40"/>
                  <a:gd name="T14" fmla="*/ 5 w 68"/>
                  <a:gd name="T15" fmla="*/ 39 h 40"/>
                  <a:gd name="T16" fmla="*/ 1 w 68"/>
                  <a:gd name="T17"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0">
                    <a:moveTo>
                      <a:pt x="1" y="37"/>
                    </a:moveTo>
                    <a:cubicBezTo>
                      <a:pt x="0" y="37"/>
                      <a:pt x="0" y="36"/>
                      <a:pt x="1" y="36"/>
                    </a:cubicBezTo>
                    <a:cubicBezTo>
                      <a:pt x="61" y="1"/>
                      <a:pt x="61" y="1"/>
                      <a:pt x="61" y="1"/>
                    </a:cubicBezTo>
                    <a:cubicBezTo>
                      <a:pt x="62" y="0"/>
                      <a:pt x="63" y="0"/>
                      <a:pt x="64" y="1"/>
                    </a:cubicBezTo>
                    <a:cubicBezTo>
                      <a:pt x="68" y="3"/>
                      <a:pt x="68" y="3"/>
                      <a:pt x="68" y="3"/>
                    </a:cubicBezTo>
                    <a:cubicBezTo>
                      <a:pt x="68" y="3"/>
                      <a:pt x="68" y="4"/>
                      <a:pt x="68" y="4"/>
                    </a:cubicBezTo>
                    <a:cubicBezTo>
                      <a:pt x="7" y="39"/>
                      <a:pt x="7" y="39"/>
                      <a:pt x="7" y="39"/>
                    </a:cubicBezTo>
                    <a:cubicBezTo>
                      <a:pt x="6" y="40"/>
                      <a:pt x="5" y="40"/>
                      <a:pt x="5" y="39"/>
                    </a:cubicBezTo>
                    <a:lnTo>
                      <a:pt x="1" y="3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5" name="Freeform 1467">
                <a:extLst>
                  <a:ext uri="{FF2B5EF4-FFF2-40B4-BE49-F238E27FC236}">
                    <a16:creationId xmlns:a16="http://schemas.microsoft.com/office/drawing/2014/main" id="{9527DBD0-5CD6-4DF3-AD8D-7B3F6B0D426E}"/>
                  </a:ext>
                </a:extLst>
              </p:cNvPr>
              <p:cNvSpPr>
                <a:spLocks noEditPoints="1"/>
              </p:cNvSpPr>
              <p:nvPr/>
            </p:nvSpPr>
            <p:spPr bwMode="auto">
              <a:xfrm>
                <a:off x="3907" y="1007"/>
                <a:ext cx="99" cy="57"/>
              </a:xfrm>
              <a:custGeom>
                <a:avLst/>
                <a:gdLst>
                  <a:gd name="T0" fmla="*/ 5 w 70"/>
                  <a:gd name="T1" fmla="*/ 40 h 40"/>
                  <a:gd name="T2" fmla="*/ 1 w 70"/>
                  <a:gd name="T3" fmla="*/ 38 h 40"/>
                  <a:gd name="T4" fmla="*/ 2 w 70"/>
                  <a:gd name="T5" fmla="*/ 37 h 40"/>
                  <a:gd name="T6" fmla="*/ 1 w 70"/>
                  <a:gd name="T7" fmla="*/ 38 h 40"/>
                  <a:gd name="T8" fmla="*/ 0 w 70"/>
                  <a:gd name="T9" fmla="*/ 36 h 40"/>
                  <a:gd name="T10" fmla="*/ 0 w 70"/>
                  <a:gd name="T11" fmla="*/ 36 h 40"/>
                  <a:gd name="T12" fmla="*/ 1 w 70"/>
                  <a:gd name="T13" fmla="*/ 35 h 40"/>
                  <a:gd name="T14" fmla="*/ 1 w 70"/>
                  <a:gd name="T15" fmla="*/ 35 h 40"/>
                  <a:gd name="T16" fmla="*/ 62 w 70"/>
                  <a:gd name="T17" fmla="*/ 0 h 40"/>
                  <a:gd name="T18" fmla="*/ 63 w 70"/>
                  <a:gd name="T19" fmla="*/ 0 h 40"/>
                  <a:gd name="T20" fmla="*/ 63 w 70"/>
                  <a:gd name="T21" fmla="*/ 0 h 40"/>
                  <a:gd name="T22" fmla="*/ 65 w 70"/>
                  <a:gd name="T23" fmla="*/ 0 h 40"/>
                  <a:gd name="T24" fmla="*/ 65 w 70"/>
                  <a:gd name="T25" fmla="*/ 0 h 40"/>
                  <a:gd name="T26" fmla="*/ 69 w 70"/>
                  <a:gd name="T27" fmla="*/ 2 h 40"/>
                  <a:gd name="T28" fmla="*/ 70 w 70"/>
                  <a:gd name="T29" fmla="*/ 3 h 40"/>
                  <a:gd name="T30" fmla="*/ 70 w 70"/>
                  <a:gd name="T31" fmla="*/ 3 h 40"/>
                  <a:gd name="T32" fmla="*/ 69 w 70"/>
                  <a:gd name="T33" fmla="*/ 5 h 40"/>
                  <a:gd name="T34" fmla="*/ 69 w 70"/>
                  <a:gd name="T35" fmla="*/ 5 h 40"/>
                  <a:gd name="T36" fmla="*/ 8 w 70"/>
                  <a:gd name="T37" fmla="*/ 40 h 40"/>
                  <a:gd name="T38" fmla="*/ 7 w 70"/>
                  <a:gd name="T39" fmla="*/ 40 h 40"/>
                  <a:gd name="T40" fmla="*/ 7 w 70"/>
                  <a:gd name="T41" fmla="*/ 40 h 40"/>
                  <a:gd name="T42" fmla="*/ 5 w 70"/>
                  <a:gd name="T43" fmla="*/ 40 h 40"/>
                  <a:gd name="T44" fmla="*/ 6 w 70"/>
                  <a:gd name="T45" fmla="*/ 39 h 40"/>
                  <a:gd name="T46" fmla="*/ 7 w 70"/>
                  <a:gd name="T47" fmla="*/ 39 h 40"/>
                  <a:gd name="T48" fmla="*/ 7 w 70"/>
                  <a:gd name="T49" fmla="*/ 39 h 40"/>
                  <a:gd name="T50" fmla="*/ 7 w 70"/>
                  <a:gd name="T51" fmla="*/ 39 h 40"/>
                  <a:gd name="T52" fmla="*/ 7 w 70"/>
                  <a:gd name="T53" fmla="*/ 39 h 40"/>
                  <a:gd name="T54" fmla="*/ 68 w 70"/>
                  <a:gd name="T55" fmla="*/ 4 h 40"/>
                  <a:gd name="T56" fmla="*/ 68 w 70"/>
                  <a:gd name="T57" fmla="*/ 3 h 40"/>
                  <a:gd name="T58" fmla="*/ 68 w 70"/>
                  <a:gd name="T59" fmla="*/ 3 h 40"/>
                  <a:gd name="T60" fmla="*/ 68 w 70"/>
                  <a:gd name="T61" fmla="*/ 3 h 40"/>
                  <a:gd name="T62" fmla="*/ 64 w 70"/>
                  <a:gd name="T63" fmla="*/ 1 h 40"/>
                  <a:gd name="T64" fmla="*/ 63 w 70"/>
                  <a:gd name="T65" fmla="*/ 1 h 40"/>
                  <a:gd name="T66" fmla="*/ 63 w 70"/>
                  <a:gd name="T67" fmla="*/ 1 h 40"/>
                  <a:gd name="T68" fmla="*/ 63 w 70"/>
                  <a:gd name="T69" fmla="*/ 1 h 40"/>
                  <a:gd name="T70" fmla="*/ 63 w 70"/>
                  <a:gd name="T71" fmla="*/ 1 h 40"/>
                  <a:gd name="T72" fmla="*/ 2 w 70"/>
                  <a:gd name="T73" fmla="*/ 36 h 40"/>
                  <a:gd name="T74" fmla="*/ 2 w 70"/>
                  <a:gd name="T75" fmla="*/ 36 h 40"/>
                  <a:gd name="T76" fmla="*/ 2 w 70"/>
                  <a:gd name="T77" fmla="*/ 36 h 40"/>
                  <a:gd name="T78" fmla="*/ 6 w 70"/>
                  <a:gd name="T7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40">
                    <a:moveTo>
                      <a:pt x="5" y="40"/>
                    </a:moveTo>
                    <a:cubicBezTo>
                      <a:pt x="1" y="38"/>
                      <a:pt x="1" y="38"/>
                      <a:pt x="1" y="38"/>
                    </a:cubicBezTo>
                    <a:cubicBezTo>
                      <a:pt x="2" y="37"/>
                      <a:pt x="2" y="37"/>
                      <a:pt x="2" y="37"/>
                    </a:cubicBezTo>
                    <a:cubicBezTo>
                      <a:pt x="1" y="38"/>
                      <a:pt x="1" y="38"/>
                      <a:pt x="1" y="38"/>
                    </a:cubicBezTo>
                    <a:cubicBezTo>
                      <a:pt x="1" y="37"/>
                      <a:pt x="0" y="37"/>
                      <a:pt x="0" y="36"/>
                    </a:cubicBezTo>
                    <a:cubicBezTo>
                      <a:pt x="0" y="36"/>
                      <a:pt x="0" y="36"/>
                      <a:pt x="0" y="36"/>
                    </a:cubicBezTo>
                    <a:cubicBezTo>
                      <a:pt x="0" y="36"/>
                      <a:pt x="1" y="35"/>
                      <a:pt x="1" y="35"/>
                    </a:cubicBezTo>
                    <a:cubicBezTo>
                      <a:pt x="1" y="35"/>
                      <a:pt x="1" y="35"/>
                      <a:pt x="1" y="35"/>
                    </a:cubicBezTo>
                    <a:cubicBezTo>
                      <a:pt x="62" y="0"/>
                      <a:pt x="62" y="0"/>
                      <a:pt x="62" y="0"/>
                    </a:cubicBezTo>
                    <a:cubicBezTo>
                      <a:pt x="62" y="0"/>
                      <a:pt x="63" y="0"/>
                      <a:pt x="63" y="0"/>
                    </a:cubicBezTo>
                    <a:cubicBezTo>
                      <a:pt x="63" y="0"/>
                      <a:pt x="63" y="0"/>
                      <a:pt x="63" y="0"/>
                    </a:cubicBezTo>
                    <a:cubicBezTo>
                      <a:pt x="64" y="0"/>
                      <a:pt x="64" y="0"/>
                      <a:pt x="65" y="0"/>
                    </a:cubicBezTo>
                    <a:cubicBezTo>
                      <a:pt x="65" y="0"/>
                      <a:pt x="65" y="0"/>
                      <a:pt x="65" y="0"/>
                    </a:cubicBezTo>
                    <a:cubicBezTo>
                      <a:pt x="69" y="2"/>
                      <a:pt x="69" y="2"/>
                      <a:pt x="69" y="2"/>
                    </a:cubicBezTo>
                    <a:cubicBezTo>
                      <a:pt x="69" y="2"/>
                      <a:pt x="70" y="3"/>
                      <a:pt x="70" y="3"/>
                    </a:cubicBezTo>
                    <a:cubicBezTo>
                      <a:pt x="70" y="3"/>
                      <a:pt x="70" y="3"/>
                      <a:pt x="70" y="3"/>
                    </a:cubicBezTo>
                    <a:cubicBezTo>
                      <a:pt x="70" y="4"/>
                      <a:pt x="69" y="4"/>
                      <a:pt x="69" y="5"/>
                    </a:cubicBezTo>
                    <a:cubicBezTo>
                      <a:pt x="69" y="5"/>
                      <a:pt x="69" y="5"/>
                      <a:pt x="69" y="5"/>
                    </a:cubicBezTo>
                    <a:cubicBezTo>
                      <a:pt x="8" y="40"/>
                      <a:pt x="8" y="40"/>
                      <a:pt x="8" y="40"/>
                    </a:cubicBezTo>
                    <a:cubicBezTo>
                      <a:pt x="8" y="40"/>
                      <a:pt x="7" y="40"/>
                      <a:pt x="7" y="40"/>
                    </a:cubicBezTo>
                    <a:cubicBezTo>
                      <a:pt x="7" y="40"/>
                      <a:pt x="7" y="40"/>
                      <a:pt x="7" y="40"/>
                    </a:cubicBezTo>
                    <a:cubicBezTo>
                      <a:pt x="6" y="40"/>
                      <a:pt x="6" y="40"/>
                      <a:pt x="5" y="40"/>
                    </a:cubicBezTo>
                    <a:close/>
                    <a:moveTo>
                      <a:pt x="6" y="39"/>
                    </a:moveTo>
                    <a:cubicBezTo>
                      <a:pt x="6" y="39"/>
                      <a:pt x="6" y="39"/>
                      <a:pt x="7" y="39"/>
                    </a:cubicBezTo>
                    <a:cubicBezTo>
                      <a:pt x="7" y="39"/>
                      <a:pt x="7" y="39"/>
                      <a:pt x="7" y="39"/>
                    </a:cubicBezTo>
                    <a:cubicBezTo>
                      <a:pt x="7" y="39"/>
                      <a:pt x="7" y="39"/>
                      <a:pt x="7" y="39"/>
                    </a:cubicBezTo>
                    <a:cubicBezTo>
                      <a:pt x="7" y="39"/>
                      <a:pt x="7" y="39"/>
                      <a:pt x="7" y="39"/>
                    </a:cubicBezTo>
                    <a:cubicBezTo>
                      <a:pt x="68" y="4"/>
                      <a:pt x="68" y="4"/>
                      <a:pt x="68" y="4"/>
                    </a:cubicBezTo>
                    <a:cubicBezTo>
                      <a:pt x="68" y="3"/>
                      <a:pt x="68" y="3"/>
                      <a:pt x="68" y="3"/>
                    </a:cubicBezTo>
                    <a:cubicBezTo>
                      <a:pt x="68" y="3"/>
                      <a:pt x="68" y="3"/>
                      <a:pt x="68" y="3"/>
                    </a:cubicBezTo>
                    <a:cubicBezTo>
                      <a:pt x="68" y="3"/>
                      <a:pt x="68" y="3"/>
                      <a:pt x="68" y="3"/>
                    </a:cubicBezTo>
                    <a:cubicBezTo>
                      <a:pt x="64" y="1"/>
                      <a:pt x="64" y="1"/>
                      <a:pt x="64" y="1"/>
                    </a:cubicBezTo>
                    <a:cubicBezTo>
                      <a:pt x="64" y="1"/>
                      <a:pt x="64" y="1"/>
                      <a:pt x="63" y="1"/>
                    </a:cubicBezTo>
                    <a:cubicBezTo>
                      <a:pt x="63" y="1"/>
                      <a:pt x="63" y="1"/>
                      <a:pt x="63" y="1"/>
                    </a:cubicBezTo>
                    <a:cubicBezTo>
                      <a:pt x="63" y="1"/>
                      <a:pt x="63" y="1"/>
                      <a:pt x="63" y="1"/>
                    </a:cubicBezTo>
                    <a:cubicBezTo>
                      <a:pt x="63" y="1"/>
                      <a:pt x="63" y="1"/>
                      <a:pt x="63" y="1"/>
                    </a:cubicBezTo>
                    <a:cubicBezTo>
                      <a:pt x="2" y="36"/>
                      <a:pt x="2" y="36"/>
                      <a:pt x="2" y="36"/>
                    </a:cubicBezTo>
                    <a:cubicBezTo>
                      <a:pt x="2" y="36"/>
                      <a:pt x="2" y="36"/>
                      <a:pt x="2" y="36"/>
                    </a:cubicBezTo>
                    <a:cubicBezTo>
                      <a:pt x="2" y="36"/>
                      <a:pt x="2" y="36"/>
                      <a:pt x="2" y="36"/>
                    </a:cubicBezTo>
                    <a:cubicBezTo>
                      <a:pt x="6" y="39"/>
                      <a:pt x="6" y="39"/>
                      <a:pt x="6" y="3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6" name="Freeform 1468">
                <a:extLst>
                  <a:ext uri="{FF2B5EF4-FFF2-40B4-BE49-F238E27FC236}">
                    <a16:creationId xmlns:a16="http://schemas.microsoft.com/office/drawing/2014/main" id="{68D1F36B-1EC7-449A-BCF7-4A1D9944EBDB}"/>
                  </a:ext>
                </a:extLst>
              </p:cNvPr>
              <p:cNvSpPr>
                <a:spLocks/>
              </p:cNvSpPr>
              <p:nvPr/>
            </p:nvSpPr>
            <p:spPr bwMode="auto">
              <a:xfrm>
                <a:off x="3995" y="993"/>
                <a:ext cx="9" cy="6"/>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lnTo>
                      <a:pt x="9"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7" name="Line 1469">
                <a:extLst>
                  <a:ext uri="{FF2B5EF4-FFF2-40B4-BE49-F238E27FC236}">
                    <a16:creationId xmlns:a16="http://schemas.microsoft.com/office/drawing/2014/main" id="{18CE54B9-632D-45EA-B66F-0100C28203E4}"/>
                  </a:ext>
                </a:extLst>
              </p:cNvPr>
              <p:cNvSpPr>
                <a:spLocks noChangeShapeType="1"/>
              </p:cNvSpPr>
              <p:nvPr/>
            </p:nvSpPr>
            <p:spPr bwMode="auto">
              <a:xfrm>
                <a:off x="3995" y="993"/>
                <a:ext cx="9"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8" name="Freeform 1470">
                <a:extLst>
                  <a:ext uri="{FF2B5EF4-FFF2-40B4-BE49-F238E27FC236}">
                    <a16:creationId xmlns:a16="http://schemas.microsoft.com/office/drawing/2014/main" id="{FF2BB5B9-2DA6-4216-A9E0-9C1E67B4B67F}"/>
                  </a:ext>
                </a:extLst>
              </p:cNvPr>
              <p:cNvSpPr>
                <a:spLocks/>
              </p:cNvSpPr>
              <p:nvPr/>
            </p:nvSpPr>
            <p:spPr bwMode="auto">
              <a:xfrm>
                <a:off x="3994" y="992"/>
                <a:ext cx="10" cy="7"/>
              </a:xfrm>
              <a:custGeom>
                <a:avLst/>
                <a:gdLst>
                  <a:gd name="T0" fmla="*/ 0 w 10"/>
                  <a:gd name="T1" fmla="*/ 3 h 7"/>
                  <a:gd name="T2" fmla="*/ 1 w 10"/>
                  <a:gd name="T3" fmla="*/ 0 h 7"/>
                  <a:gd name="T4" fmla="*/ 10 w 10"/>
                  <a:gd name="T5" fmla="*/ 5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5"/>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59" name="Freeform 1471">
                <a:extLst>
                  <a:ext uri="{FF2B5EF4-FFF2-40B4-BE49-F238E27FC236}">
                    <a16:creationId xmlns:a16="http://schemas.microsoft.com/office/drawing/2014/main" id="{EABB7622-6369-4322-9DEF-515293FDE4AF}"/>
                  </a:ext>
                </a:extLst>
              </p:cNvPr>
              <p:cNvSpPr>
                <a:spLocks/>
              </p:cNvSpPr>
              <p:nvPr/>
            </p:nvSpPr>
            <p:spPr bwMode="auto">
              <a:xfrm>
                <a:off x="3987" y="99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0" name="Line 1472">
                <a:extLst>
                  <a:ext uri="{FF2B5EF4-FFF2-40B4-BE49-F238E27FC236}">
                    <a16:creationId xmlns:a16="http://schemas.microsoft.com/office/drawing/2014/main" id="{FA303B07-D46B-4B9F-B3FF-BF1C06A72219}"/>
                  </a:ext>
                </a:extLst>
              </p:cNvPr>
              <p:cNvSpPr>
                <a:spLocks noChangeShapeType="1"/>
              </p:cNvSpPr>
              <p:nvPr/>
            </p:nvSpPr>
            <p:spPr bwMode="auto">
              <a:xfrm>
                <a:off x="3987" y="99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1" name="Freeform 1473">
                <a:extLst>
                  <a:ext uri="{FF2B5EF4-FFF2-40B4-BE49-F238E27FC236}">
                    <a16:creationId xmlns:a16="http://schemas.microsoft.com/office/drawing/2014/main" id="{472D0CBD-4AA1-4CA8-9943-3F920B798ECF}"/>
                  </a:ext>
                </a:extLst>
              </p:cNvPr>
              <p:cNvSpPr>
                <a:spLocks/>
              </p:cNvSpPr>
              <p:nvPr/>
            </p:nvSpPr>
            <p:spPr bwMode="auto">
              <a:xfrm>
                <a:off x="3985" y="997"/>
                <a:ext cx="10" cy="7"/>
              </a:xfrm>
              <a:custGeom>
                <a:avLst/>
                <a:gdLst>
                  <a:gd name="T0" fmla="*/ 0 w 10"/>
                  <a:gd name="T1" fmla="*/ 2 h 7"/>
                  <a:gd name="T2" fmla="*/ 2 w 10"/>
                  <a:gd name="T3" fmla="*/ 0 h 7"/>
                  <a:gd name="T4" fmla="*/ 10 w 10"/>
                  <a:gd name="T5" fmla="*/ 6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6"/>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2" name="Freeform 1474">
                <a:extLst>
                  <a:ext uri="{FF2B5EF4-FFF2-40B4-BE49-F238E27FC236}">
                    <a16:creationId xmlns:a16="http://schemas.microsoft.com/office/drawing/2014/main" id="{95D414A5-E176-4C4F-A882-0C267E5980E9}"/>
                  </a:ext>
                </a:extLst>
              </p:cNvPr>
              <p:cNvSpPr>
                <a:spLocks/>
              </p:cNvSpPr>
              <p:nvPr/>
            </p:nvSpPr>
            <p:spPr bwMode="auto">
              <a:xfrm>
                <a:off x="3978" y="1004"/>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lnTo>
                      <a:pt x="6"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3" name="Line 1475">
                <a:extLst>
                  <a:ext uri="{FF2B5EF4-FFF2-40B4-BE49-F238E27FC236}">
                    <a16:creationId xmlns:a16="http://schemas.microsoft.com/office/drawing/2014/main" id="{F23BA9BE-CE3B-4FD8-BB8D-1819AC399FBB}"/>
                  </a:ext>
                </a:extLst>
              </p:cNvPr>
              <p:cNvSpPr>
                <a:spLocks noChangeShapeType="1"/>
              </p:cNvSpPr>
              <p:nvPr/>
            </p:nvSpPr>
            <p:spPr bwMode="auto">
              <a:xfrm>
                <a:off x="3978" y="1004"/>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4" name="Freeform 1476">
                <a:extLst>
                  <a:ext uri="{FF2B5EF4-FFF2-40B4-BE49-F238E27FC236}">
                    <a16:creationId xmlns:a16="http://schemas.microsoft.com/office/drawing/2014/main" id="{D846E3D9-D8A9-46D2-8329-B492B189A943}"/>
                  </a:ext>
                </a:extLst>
              </p:cNvPr>
              <p:cNvSpPr>
                <a:spLocks/>
              </p:cNvSpPr>
              <p:nvPr/>
            </p:nvSpPr>
            <p:spPr bwMode="auto">
              <a:xfrm>
                <a:off x="3977" y="1003"/>
                <a:ext cx="8" cy="7"/>
              </a:xfrm>
              <a:custGeom>
                <a:avLst/>
                <a:gdLst>
                  <a:gd name="T0" fmla="*/ 0 w 8"/>
                  <a:gd name="T1" fmla="*/ 1 h 7"/>
                  <a:gd name="T2" fmla="*/ 0 w 8"/>
                  <a:gd name="T3" fmla="*/ 0 h 7"/>
                  <a:gd name="T4" fmla="*/ 8 w 8"/>
                  <a:gd name="T5" fmla="*/ 4 h 7"/>
                  <a:gd name="T6" fmla="*/ 8 w 8"/>
                  <a:gd name="T7" fmla="*/ 7 h 7"/>
                  <a:gd name="T8" fmla="*/ 0 w 8"/>
                  <a:gd name="T9" fmla="*/ 1 h 7"/>
                  <a:gd name="T10" fmla="*/ 0 w 8"/>
                  <a:gd name="T11" fmla="*/ 1 h 7"/>
                </a:gdLst>
                <a:ahLst/>
                <a:cxnLst>
                  <a:cxn ang="0">
                    <a:pos x="T0" y="T1"/>
                  </a:cxn>
                  <a:cxn ang="0">
                    <a:pos x="T2" y="T3"/>
                  </a:cxn>
                  <a:cxn ang="0">
                    <a:pos x="T4" y="T5"/>
                  </a:cxn>
                  <a:cxn ang="0">
                    <a:pos x="T6" y="T7"/>
                  </a:cxn>
                  <a:cxn ang="0">
                    <a:pos x="T8" y="T9"/>
                  </a:cxn>
                  <a:cxn ang="0">
                    <a:pos x="T10" y="T11"/>
                  </a:cxn>
                </a:cxnLst>
                <a:rect l="0" t="0" r="r" b="b"/>
                <a:pathLst>
                  <a:path w="8" h="7">
                    <a:moveTo>
                      <a:pt x="0" y="1"/>
                    </a:moveTo>
                    <a:lnTo>
                      <a:pt x="0" y="0"/>
                    </a:lnTo>
                    <a:lnTo>
                      <a:pt x="8"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5" name="Freeform 1477">
                <a:extLst>
                  <a:ext uri="{FF2B5EF4-FFF2-40B4-BE49-F238E27FC236}">
                    <a16:creationId xmlns:a16="http://schemas.microsoft.com/office/drawing/2014/main" id="{3360AEA1-D4C8-4F26-993D-E2A823F22257}"/>
                  </a:ext>
                </a:extLst>
              </p:cNvPr>
              <p:cNvSpPr>
                <a:spLocks/>
              </p:cNvSpPr>
              <p:nvPr/>
            </p:nvSpPr>
            <p:spPr bwMode="auto">
              <a:xfrm>
                <a:off x="3970" y="1010"/>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6" name="Line 1478">
                <a:extLst>
                  <a:ext uri="{FF2B5EF4-FFF2-40B4-BE49-F238E27FC236}">
                    <a16:creationId xmlns:a16="http://schemas.microsoft.com/office/drawing/2014/main" id="{5D527F5D-B462-45B4-8C4F-9A0541909FF0}"/>
                  </a:ext>
                </a:extLst>
              </p:cNvPr>
              <p:cNvSpPr>
                <a:spLocks noChangeShapeType="1"/>
              </p:cNvSpPr>
              <p:nvPr/>
            </p:nvSpPr>
            <p:spPr bwMode="auto">
              <a:xfrm>
                <a:off x="3970" y="1010"/>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7" name="Freeform 1479">
                <a:extLst>
                  <a:ext uri="{FF2B5EF4-FFF2-40B4-BE49-F238E27FC236}">
                    <a16:creationId xmlns:a16="http://schemas.microsoft.com/office/drawing/2014/main" id="{51E1CEF5-5B46-44AD-A60E-DBBCD2D57F4F}"/>
                  </a:ext>
                </a:extLst>
              </p:cNvPr>
              <p:cNvSpPr>
                <a:spLocks/>
              </p:cNvSpPr>
              <p:nvPr/>
            </p:nvSpPr>
            <p:spPr bwMode="auto">
              <a:xfrm>
                <a:off x="3967" y="1007"/>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8" name="Freeform 1480">
                <a:extLst>
                  <a:ext uri="{FF2B5EF4-FFF2-40B4-BE49-F238E27FC236}">
                    <a16:creationId xmlns:a16="http://schemas.microsoft.com/office/drawing/2014/main" id="{AF70EC1A-F931-491A-BBBE-81CEB7495D38}"/>
                  </a:ext>
                </a:extLst>
              </p:cNvPr>
              <p:cNvSpPr>
                <a:spLocks/>
              </p:cNvSpPr>
              <p:nvPr/>
            </p:nvSpPr>
            <p:spPr bwMode="auto">
              <a:xfrm>
                <a:off x="3961" y="1016"/>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69" name="Line 1481">
                <a:extLst>
                  <a:ext uri="{FF2B5EF4-FFF2-40B4-BE49-F238E27FC236}">
                    <a16:creationId xmlns:a16="http://schemas.microsoft.com/office/drawing/2014/main" id="{D28716E2-C433-4205-A42E-78BFE6956898}"/>
                  </a:ext>
                </a:extLst>
              </p:cNvPr>
              <p:cNvSpPr>
                <a:spLocks noChangeShapeType="1"/>
              </p:cNvSpPr>
              <p:nvPr/>
            </p:nvSpPr>
            <p:spPr bwMode="auto">
              <a:xfrm>
                <a:off x="3961" y="1016"/>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0" name="Freeform 1482">
                <a:extLst>
                  <a:ext uri="{FF2B5EF4-FFF2-40B4-BE49-F238E27FC236}">
                    <a16:creationId xmlns:a16="http://schemas.microsoft.com/office/drawing/2014/main" id="{578AB921-2A91-4186-B99B-C04359134671}"/>
                  </a:ext>
                </a:extLst>
              </p:cNvPr>
              <p:cNvSpPr>
                <a:spLocks/>
              </p:cNvSpPr>
              <p:nvPr/>
            </p:nvSpPr>
            <p:spPr bwMode="auto">
              <a:xfrm>
                <a:off x="3958" y="1013"/>
                <a:ext cx="10" cy="7"/>
              </a:xfrm>
              <a:custGeom>
                <a:avLst/>
                <a:gdLst>
                  <a:gd name="T0" fmla="*/ 0 w 10"/>
                  <a:gd name="T1" fmla="*/ 1 h 7"/>
                  <a:gd name="T2" fmla="*/ 2 w 10"/>
                  <a:gd name="T3" fmla="*/ 0 h 7"/>
                  <a:gd name="T4" fmla="*/ 10 w 10"/>
                  <a:gd name="T5" fmla="*/ 6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1" name="Line 1483">
                <a:extLst>
                  <a:ext uri="{FF2B5EF4-FFF2-40B4-BE49-F238E27FC236}">
                    <a16:creationId xmlns:a16="http://schemas.microsoft.com/office/drawing/2014/main" id="{2D61C90E-5125-4B4E-9512-371E8235A7B1}"/>
                  </a:ext>
                </a:extLst>
              </p:cNvPr>
              <p:cNvSpPr>
                <a:spLocks noChangeShapeType="1"/>
              </p:cNvSpPr>
              <p:nvPr/>
            </p:nvSpPr>
            <p:spPr bwMode="auto">
              <a:xfrm>
                <a:off x="3954" y="102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2" name="Line 1484">
                <a:extLst>
                  <a:ext uri="{FF2B5EF4-FFF2-40B4-BE49-F238E27FC236}">
                    <a16:creationId xmlns:a16="http://schemas.microsoft.com/office/drawing/2014/main" id="{25A02FD8-DC36-45CE-BAE8-8E24FABA4668}"/>
                  </a:ext>
                </a:extLst>
              </p:cNvPr>
              <p:cNvSpPr>
                <a:spLocks noChangeShapeType="1"/>
              </p:cNvSpPr>
              <p:nvPr/>
            </p:nvSpPr>
            <p:spPr bwMode="auto">
              <a:xfrm>
                <a:off x="3954" y="102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3" name="Freeform 1485">
                <a:extLst>
                  <a:ext uri="{FF2B5EF4-FFF2-40B4-BE49-F238E27FC236}">
                    <a16:creationId xmlns:a16="http://schemas.microsoft.com/office/drawing/2014/main" id="{3A14C643-D80D-4C63-B6AC-2ED0AE6E7E99}"/>
                  </a:ext>
                </a:extLst>
              </p:cNvPr>
              <p:cNvSpPr>
                <a:spLocks/>
              </p:cNvSpPr>
              <p:nvPr/>
            </p:nvSpPr>
            <p:spPr bwMode="auto">
              <a:xfrm>
                <a:off x="3948" y="1019"/>
                <a:ext cx="10" cy="7"/>
              </a:xfrm>
              <a:custGeom>
                <a:avLst/>
                <a:gdLst>
                  <a:gd name="T0" fmla="*/ 0 w 10"/>
                  <a:gd name="T1" fmla="*/ 1 h 7"/>
                  <a:gd name="T2" fmla="*/ 2 w 10"/>
                  <a:gd name="T3" fmla="*/ 0 h 7"/>
                  <a:gd name="T4" fmla="*/ 10 w 10"/>
                  <a:gd name="T5" fmla="*/ 4 h 7"/>
                  <a:gd name="T6" fmla="*/ 10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10"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4" name="Freeform 1486">
                <a:extLst>
                  <a:ext uri="{FF2B5EF4-FFF2-40B4-BE49-F238E27FC236}">
                    <a16:creationId xmlns:a16="http://schemas.microsoft.com/office/drawing/2014/main" id="{C6C9B0ED-9A81-41BA-8C25-D1960E4BD49F}"/>
                  </a:ext>
                </a:extLst>
              </p:cNvPr>
              <p:cNvSpPr>
                <a:spLocks/>
              </p:cNvSpPr>
              <p:nvPr/>
            </p:nvSpPr>
            <p:spPr bwMode="auto">
              <a:xfrm>
                <a:off x="3944" y="1027"/>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5" name="Line 1487">
                <a:extLst>
                  <a:ext uri="{FF2B5EF4-FFF2-40B4-BE49-F238E27FC236}">
                    <a16:creationId xmlns:a16="http://schemas.microsoft.com/office/drawing/2014/main" id="{6371897E-3BF5-4CC0-A94B-6B6AF08A9792}"/>
                  </a:ext>
                </a:extLst>
              </p:cNvPr>
              <p:cNvSpPr>
                <a:spLocks noChangeShapeType="1"/>
              </p:cNvSpPr>
              <p:nvPr/>
            </p:nvSpPr>
            <p:spPr bwMode="auto">
              <a:xfrm flipH="1">
                <a:off x="3944" y="1027"/>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6" name="Freeform 1488">
                <a:extLst>
                  <a:ext uri="{FF2B5EF4-FFF2-40B4-BE49-F238E27FC236}">
                    <a16:creationId xmlns:a16="http://schemas.microsoft.com/office/drawing/2014/main" id="{E709896E-2F35-4FA5-90AF-2F573BA60246}"/>
                  </a:ext>
                </a:extLst>
              </p:cNvPr>
              <p:cNvSpPr>
                <a:spLocks/>
              </p:cNvSpPr>
              <p:nvPr/>
            </p:nvSpPr>
            <p:spPr bwMode="auto">
              <a:xfrm>
                <a:off x="3940" y="1023"/>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7" name="Freeform 1489">
                <a:extLst>
                  <a:ext uri="{FF2B5EF4-FFF2-40B4-BE49-F238E27FC236}">
                    <a16:creationId xmlns:a16="http://schemas.microsoft.com/office/drawing/2014/main" id="{3E7230A8-E11C-45B9-93C8-0E9390C15EAC}"/>
                  </a:ext>
                </a:extLst>
              </p:cNvPr>
              <p:cNvSpPr>
                <a:spLocks/>
              </p:cNvSpPr>
              <p:nvPr/>
            </p:nvSpPr>
            <p:spPr bwMode="auto">
              <a:xfrm>
                <a:off x="3934" y="103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8" name="Line 1490">
                <a:extLst>
                  <a:ext uri="{FF2B5EF4-FFF2-40B4-BE49-F238E27FC236}">
                    <a16:creationId xmlns:a16="http://schemas.microsoft.com/office/drawing/2014/main" id="{D43B8B83-3C3B-4E46-A256-331348D83F43}"/>
                  </a:ext>
                </a:extLst>
              </p:cNvPr>
              <p:cNvSpPr>
                <a:spLocks noChangeShapeType="1"/>
              </p:cNvSpPr>
              <p:nvPr/>
            </p:nvSpPr>
            <p:spPr bwMode="auto">
              <a:xfrm flipH="1" flipV="1">
                <a:off x="3934" y="103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79" name="Freeform 1491">
                <a:extLst>
                  <a:ext uri="{FF2B5EF4-FFF2-40B4-BE49-F238E27FC236}">
                    <a16:creationId xmlns:a16="http://schemas.microsoft.com/office/drawing/2014/main" id="{1CFAB526-784E-4234-BA5F-5E02803BA44B}"/>
                  </a:ext>
                </a:extLst>
              </p:cNvPr>
              <p:cNvSpPr>
                <a:spLocks/>
              </p:cNvSpPr>
              <p:nvPr/>
            </p:nvSpPr>
            <p:spPr bwMode="auto">
              <a:xfrm>
                <a:off x="3931" y="1029"/>
                <a:ext cx="10" cy="7"/>
              </a:xfrm>
              <a:custGeom>
                <a:avLst/>
                <a:gdLst>
                  <a:gd name="T0" fmla="*/ 0 w 10"/>
                  <a:gd name="T1" fmla="*/ 1 h 7"/>
                  <a:gd name="T2" fmla="*/ 0 w 10"/>
                  <a:gd name="T3" fmla="*/ 0 h 7"/>
                  <a:gd name="T4" fmla="*/ 10 w 10"/>
                  <a:gd name="T5" fmla="*/ 5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0" name="Freeform 1492">
                <a:extLst>
                  <a:ext uri="{FF2B5EF4-FFF2-40B4-BE49-F238E27FC236}">
                    <a16:creationId xmlns:a16="http://schemas.microsoft.com/office/drawing/2014/main" id="{6BF031AA-ABA9-42E6-9FFC-30D06C3C365F}"/>
                  </a:ext>
                </a:extLst>
              </p:cNvPr>
              <p:cNvSpPr>
                <a:spLocks/>
              </p:cNvSpPr>
              <p:nvPr/>
            </p:nvSpPr>
            <p:spPr bwMode="auto">
              <a:xfrm>
                <a:off x="3924" y="1036"/>
                <a:ext cx="4" cy="2"/>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lnTo>
                      <a:pt x="0" y="0"/>
                    </a:lnTo>
                    <a:lnTo>
                      <a:pt x="4"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1" name="Line 1493">
                <a:extLst>
                  <a:ext uri="{FF2B5EF4-FFF2-40B4-BE49-F238E27FC236}">
                    <a16:creationId xmlns:a16="http://schemas.microsoft.com/office/drawing/2014/main" id="{00371084-D726-440F-927D-C3CD3C6D099A}"/>
                  </a:ext>
                </a:extLst>
              </p:cNvPr>
              <p:cNvSpPr>
                <a:spLocks noChangeShapeType="1"/>
              </p:cNvSpPr>
              <p:nvPr/>
            </p:nvSpPr>
            <p:spPr bwMode="auto">
              <a:xfrm flipH="1" flipV="1">
                <a:off x="3924" y="1036"/>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2" name="Freeform 1494">
                <a:extLst>
                  <a:ext uri="{FF2B5EF4-FFF2-40B4-BE49-F238E27FC236}">
                    <a16:creationId xmlns:a16="http://schemas.microsoft.com/office/drawing/2014/main" id="{06FD4912-C3DF-4776-AA44-28F3C49728EF}"/>
                  </a:ext>
                </a:extLst>
              </p:cNvPr>
              <p:cNvSpPr>
                <a:spLocks/>
              </p:cNvSpPr>
              <p:nvPr/>
            </p:nvSpPr>
            <p:spPr bwMode="auto">
              <a:xfrm>
                <a:off x="3921" y="1034"/>
                <a:ext cx="10" cy="7"/>
              </a:xfrm>
              <a:custGeom>
                <a:avLst/>
                <a:gdLst>
                  <a:gd name="T0" fmla="*/ 0 w 10"/>
                  <a:gd name="T1" fmla="*/ 2 h 7"/>
                  <a:gd name="T2" fmla="*/ 2 w 10"/>
                  <a:gd name="T3" fmla="*/ 0 h 7"/>
                  <a:gd name="T4" fmla="*/ 10 w 10"/>
                  <a:gd name="T5" fmla="*/ 4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4"/>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3" name="Freeform 1495">
                <a:extLst>
                  <a:ext uri="{FF2B5EF4-FFF2-40B4-BE49-F238E27FC236}">
                    <a16:creationId xmlns:a16="http://schemas.microsoft.com/office/drawing/2014/main" id="{61C17063-244A-4E55-8308-8676E31ACF65}"/>
                  </a:ext>
                </a:extLst>
              </p:cNvPr>
              <p:cNvSpPr>
                <a:spLocks/>
              </p:cNvSpPr>
              <p:nvPr/>
            </p:nvSpPr>
            <p:spPr bwMode="auto">
              <a:xfrm>
                <a:off x="3916" y="1041"/>
                <a:ext cx="4" cy="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lnTo>
                      <a:pt x="0" y="0"/>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4" name="Line 1496">
                <a:extLst>
                  <a:ext uri="{FF2B5EF4-FFF2-40B4-BE49-F238E27FC236}">
                    <a16:creationId xmlns:a16="http://schemas.microsoft.com/office/drawing/2014/main" id="{EEB5AD07-346C-44B6-8CF3-4E34B1600739}"/>
                  </a:ext>
                </a:extLst>
              </p:cNvPr>
              <p:cNvSpPr>
                <a:spLocks noChangeShapeType="1"/>
              </p:cNvSpPr>
              <p:nvPr/>
            </p:nvSpPr>
            <p:spPr bwMode="auto">
              <a:xfrm flipH="1" flipV="1">
                <a:off x="3916" y="1041"/>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5" name="Freeform 1497">
                <a:extLst>
                  <a:ext uri="{FF2B5EF4-FFF2-40B4-BE49-F238E27FC236}">
                    <a16:creationId xmlns:a16="http://schemas.microsoft.com/office/drawing/2014/main" id="{9AA3C9A6-748B-47F0-8A4E-7781EEB7C0F0}"/>
                  </a:ext>
                </a:extLst>
              </p:cNvPr>
              <p:cNvSpPr>
                <a:spLocks/>
              </p:cNvSpPr>
              <p:nvPr/>
            </p:nvSpPr>
            <p:spPr bwMode="auto">
              <a:xfrm>
                <a:off x="3913" y="1040"/>
                <a:ext cx="10" cy="6"/>
              </a:xfrm>
              <a:custGeom>
                <a:avLst/>
                <a:gdLst>
                  <a:gd name="T0" fmla="*/ 0 w 10"/>
                  <a:gd name="T1" fmla="*/ 1 h 6"/>
                  <a:gd name="T2" fmla="*/ 1 w 10"/>
                  <a:gd name="T3" fmla="*/ 0 h 6"/>
                  <a:gd name="T4" fmla="*/ 10 w 10"/>
                  <a:gd name="T5" fmla="*/ 4 h 6"/>
                  <a:gd name="T6" fmla="*/ 8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6" name="Freeform 1498">
                <a:extLst>
                  <a:ext uri="{FF2B5EF4-FFF2-40B4-BE49-F238E27FC236}">
                    <a16:creationId xmlns:a16="http://schemas.microsoft.com/office/drawing/2014/main" id="{05D1805A-2732-4576-9B76-F5087D85EB40}"/>
                  </a:ext>
                </a:extLst>
              </p:cNvPr>
              <p:cNvSpPr>
                <a:spLocks/>
              </p:cNvSpPr>
              <p:nvPr/>
            </p:nvSpPr>
            <p:spPr bwMode="auto">
              <a:xfrm>
                <a:off x="3906" y="1046"/>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7" name="Line 1499">
                <a:extLst>
                  <a:ext uri="{FF2B5EF4-FFF2-40B4-BE49-F238E27FC236}">
                    <a16:creationId xmlns:a16="http://schemas.microsoft.com/office/drawing/2014/main" id="{5278E82B-F371-4973-84D6-99FF0430D613}"/>
                  </a:ext>
                </a:extLst>
              </p:cNvPr>
              <p:cNvSpPr>
                <a:spLocks noChangeShapeType="1"/>
              </p:cNvSpPr>
              <p:nvPr/>
            </p:nvSpPr>
            <p:spPr bwMode="auto">
              <a:xfrm flipH="1" flipV="1">
                <a:off x="3906" y="1046"/>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8" name="Freeform 1500">
                <a:extLst>
                  <a:ext uri="{FF2B5EF4-FFF2-40B4-BE49-F238E27FC236}">
                    <a16:creationId xmlns:a16="http://schemas.microsoft.com/office/drawing/2014/main" id="{43151675-E436-481D-89E0-FB67DB71D00E}"/>
                  </a:ext>
                </a:extLst>
              </p:cNvPr>
              <p:cNvSpPr>
                <a:spLocks/>
              </p:cNvSpPr>
              <p:nvPr/>
            </p:nvSpPr>
            <p:spPr bwMode="auto">
              <a:xfrm>
                <a:off x="3904" y="1044"/>
                <a:ext cx="9" cy="7"/>
              </a:xfrm>
              <a:custGeom>
                <a:avLst/>
                <a:gdLst>
                  <a:gd name="T0" fmla="*/ 0 w 9"/>
                  <a:gd name="T1" fmla="*/ 2 h 7"/>
                  <a:gd name="T2" fmla="*/ 0 w 9"/>
                  <a:gd name="T3" fmla="*/ 0 h 7"/>
                  <a:gd name="T4" fmla="*/ 9 w 9"/>
                  <a:gd name="T5" fmla="*/ 6 h 7"/>
                  <a:gd name="T6" fmla="*/ 9 w 9"/>
                  <a:gd name="T7" fmla="*/ 7 h 7"/>
                  <a:gd name="T8" fmla="*/ 0 w 9"/>
                  <a:gd name="T9" fmla="*/ 2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0" y="0"/>
                    </a:lnTo>
                    <a:lnTo>
                      <a:pt x="9" y="6"/>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89" name="Freeform 1501">
                <a:extLst>
                  <a:ext uri="{FF2B5EF4-FFF2-40B4-BE49-F238E27FC236}">
                    <a16:creationId xmlns:a16="http://schemas.microsoft.com/office/drawing/2014/main" id="{4A61C980-F990-41C2-8CBC-089B78CDD640}"/>
                  </a:ext>
                </a:extLst>
              </p:cNvPr>
              <p:cNvSpPr>
                <a:spLocks/>
              </p:cNvSpPr>
              <p:nvPr/>
            </p:nvSpPr>
            <p:spPr bwMode="auto">
              <a:xfrm>
                <a:off x="3896" y="1050"/>
                <a:ext cx="8" cy="5"/>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lnTo>
                      <a:pt x="0" y="0"/>
                    </a:lnTo>
                    <a:lnTo>
                      <a:pt x="8"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0" name="Line 1502">
                <a:extLst>
                  <a:ext uri="{FF2B5EF4-FFF2-40B4-BE49-F238E27FC236}">
                    <a16:creationId xmlns:a16="http://schemas.microsoft.com/office/drawing/2014/main" id="{9F48360B-FC8E-4C39-A574-CE44A84AC9AB}"/>
                  </a:ext>
                </a:extLst>
              </p:cNvPr>
              <p:cNvSpPr>
                <a:spLocks noChangeShapeType="1"/>
              </p:cNvSpPr>
              <p:nvPr/>
            </p:nvSpPr>
            <p:spPr bwMode="auto">
              <a:xfrm flipH="1" flipV="1">
                <a:off x="3896" y="1050"/>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1" name="Freeform 1503">
                <a:extLst>
                  <a:ext uri="{FF2B5EF4-FFF2-40B4-BE49-F238E27FC236}">
                    <a16:creationId xmlns:a16="http://schemas.microsoft.com/office/drawing/2014/main" id="{01671657-226F-4F28-8722-9C1F1665C7B2}"/>
                  </a:ext>
                </a:extLst>
              </p:cNvPr>
              <p:cNvSpPr>
                <a:spLocks/>
              </p:cNvSpPr>
              <p:nvPr/>
            </p:nvSpPr>
            <p:spPr bwMode="auto">
              <a:xfrm>
                <a:off x="3894" y="1050"/>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2" name="Freeform 1504">
                <a:extLst>
                  <a:ext uri="{FF2B5EF4-FFF2-40B4-BE49-F238E27FC236}">
                    <a16:creationId xmlns:a16="http://schemas.microsoft.com/office/drawing/2014/main" id="{81B5D364-C1F6-4196-B70E-73A2C4551E92}"/>
                  </a:ext>
                </a:extLst>
              </p:cNvPr>
              <p:cNvSpPr>
                <a:spLocks/>
              </p:cNvSpPr>
              <p:nvPr/>
            </p:nvSpPr>
            <p:spPr bwMode="auto">
              <a:xfrm>
                <a:off x="3998" y="1007"/>
                <a:ext cx="8" cy="5"/>
              </a:xfrm>
              <a:custGeom>
                <a:avLst/>
                <a:gdLst>
                  <a:gd name="T0" fmla="*/ 0 w 8"/>
                  <a:gd name="T1" fmla="*/ 0 h 5"/>
                  <a:gd name="T2" fmla="*/ 8 w 8"/>
                  <a:gd name="T3" fmla="*/ 5 h 5"/>
                  <a:gd name="T4" fmla="*/ 0 w 8"/>
                  <a:gd name="T5" fmla="*/ 0 h 5"/>
                </a:gdLst>
                <a:ahLst/>
                <a:cxnLst>
                  <a:cxn ang="0">
                    <a:pos x="T0" y="T1"/>
                  </a:cxn>
                  <a:cxn ang="0">
                    <a:pos x="T2" y="T3"/>
                  </a:cxn>
                  <a:cxn ang="0">
                    <a:pos x="T4" y="T5"/>
                  </a:cxn>
                </a:cxnLst>
                <a:rect l="0" t="0" r="r" b="b"/>
                <a:pathLst>
                  <a:path w="8" h="5">
                    <a:moveTo>
                      <a:pt x="0" y="0"/>
                    </a:moveTo>
                    <a:lnTo>
                      <a:pt x="8"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3" name="Line 1505">
                <a:extLst>
                  <a:ext uri="{FF2B5EF4-FFF2-40B4-BE49-F238E27FC236}">
                    <a16:creationId xmlns:a16="http://schemas.microsoft.com/office/drawing/2014/main" id="{1A59B502-D7AC-45EE-AD23-97AC7A6964CA}"/>
                  </a:ext>
                </a:extLst>
              </p:cNvPr>
              <p:cNvSpPr>
                <a:spLocks noChangeShapeType="1"/>
              </p:cNvSpPr>
              <p:nvPr/>
            </p:nvSpPr>
            <p:spPr bwMode="auto">
              <a:xfrm>
                <a:off x="3998" y="1007"/>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4" name="Freeform 1506">
                <a:extLst>
                  <a:ext uri="{FF2B5EF4-FFF2-40B4-BE49-F238E27FC236}">
                    <a16:creationId xmlns:a16="http://schemas.microsoft.com/office/drawing/2014/main" id="{E83B15BD-B839-42B3-A9EC-8B69ECD8739A}"/>
                  </a:ext>
                </a:extLst>
              </p:cNvPr>
              <p:cNvSpPr>
                <a:spLocks/>
              </p:cNvSpPr>
              <p:nvPr/>
            </p:nvSpPr>
            <p:spPr bwMode="auto">
              <a:xfrm>
                <a:off x="3996" y="1006"/>
                <a:ext cx="10" cy="7"/>
              </a:xfrm>
              <a:custGeom>
                <a:avLst/>
                <a:gdLst>
                  <a:gd name="T0" fmla="*/ 0 w 10"/>
                  <a:gd name="T1" fmla="*/ 3 h 7"/>
                  <a:gd name="T2" fmla="*/ 2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2"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5" name="Freeform 1507">
                <a:extLst>
                  <a:ext uri="{FF2B5EF4-FFF2-40B4-BE49-F238E27FC236}">
                    <a16:creationId xmlns:a16="http://schemas.microsoft.com/office/drawing/2014/main" id="{60CCB8E7-007F-4EDF-AF84-0D4CE92748F9}"/>
                  </a:ext>
                </a:extLst>
              </p:cNvPr>
              <p:cNvSpPr>
                <a:spLocks/>
              </p:cNvSpPr>
              <p:nvPr/>
            </p:nvSpPr>
            <p:spPr bwMode="auto">
              <a:xfrm>
                <a:off x="3988" y="101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6" name="Line 1508">
                <a:extLst>
                  <a:ext uri="{FF2B5EF4-FFF2-40B4-BE49-F238E27FC236}">
                    <a16:creationId xmlns:a16="http://schemas.microsoft.com/office/drawing/2014/main" id="{86BD2269-4D8A-446C-966B-037579BD5A56}"/>
                  </a:ext>
                </a:extLst>
              </p:cNvPr>
              <p:cNvSpPr>
                <a:spLocks noChangeShapeType="1"/>
              </p:cNvSpPr>
              <p:nvPr/>
            </p:nvSpPr>
            <p:spPr bwMode="auto">
              <a:xfrm>
                <a:off x="3988" y="101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7" name="Freeform 1509">
                <a:extLst>
                  <a:ext uri="{FF2B5EF4-FFF2-40B4-BE49-F238E27FC236}">
                    <a16:creationId xmlns:a16="http://schemas.microsoft.com/office/drawing/2014/main" id="{ACCA1155-873A-4810-BB03-ECEC9A185C50}"/>
                  </a:ext>
                </a:extLst>
              </p:cNvPr>
              <p:cNvSpPr>
                <a:spLocks/>
              </p:cNvSpPr>
              <p:nvPr/>
            </p:nvSpPr>
            <p:spPr bwMode="auto">
              <a:xfrm>
                <a:off x="3987" y="1012"/>
                <a:ext cx="9" cy="7"/>
              </a:xfrm>
              <a:custGeom>
                <a:avLst/>
                <a:gdLst>
                  <a:gd name="T0" fmla="*/ 0 w 9"/>
                  <a:gd name="T1" fmla="*/ 2 h 7"/>
                  <a:gd name="T2" fmla="*/ 1 w 9"/>
                  <a:gd name="T3" fmla="*/ 0 h 7"/>
                  <a:gd name="T4" fmla="*/ 9 w 9"/>
                  <a:gd name="T5" fmla="*/ 5 h 7"/>
                  <a:gd name="T6" fmla="*/ 8 w 9"/>
                  <a:gd name="T7" fmla="*/ 7 h 7"/>
                  <a:gd name="T8" fmla="*/ 0 w 9"/>
                  <a:gd name="T9" fmla="*/ 2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1" y="0"/>
                    </a:lnTo>
                    <a:lnTo>
                      <a:pt x="9" y="5"/>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8" name="Freeform 1510">
                <a:extLst>
                  <a:ext uri="{FF2B5EF4-FFF2-40B4-BE49-F238E27FC236}">
                    <a16:creationId xmlns:a16="http://schemas.microsoft.com/office/drawing/2014/main" id="{31CEC131-A35C-4161-9AAE-2ADF3E3C4718}"/>
                  </a:ext>
                </a:extLst>
              </p:cNvPr>
              <p:cNvSpPr>
                <a:spLocks/>
              </p:cNvSpPr>
              <p:nvPr/>
            </p:nvSpPr>
            <p:spPr bwMode="auto">
              <a:xfrm>
                <a:off x="3979" y="1020"/>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199" name="Line 1511">
                <a:extLst>
                  <a:ext uri="{FF2B5EF4-FFF2-40B4-BE49-F238E27FC236}">
                    <a16:creationId xmlns:a16="http://schemas.microsoft.com/office/drawing/2014/main" id="{E6DA2EF6-F06B-4A9A-8451-4CBA798DCC7C}"/>
                  </a:ext>
                </a:extLst>
              </p:cNvPr>
              <p:cNvSpPr>
                <a:spLocks noChangeShapeType="1"/>
              </p:cNvSpPr>
              <p:nvPr/>
            </p:nvSpPr>
            <p:spPr bwMode="auto">
              <a:xfrm>
                <a:off x="3979" y="1020"/>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0" name="Freeform 1512">
                <a:extLst>
                  <a:ext uri="{FF2B5EF4-FFF2-40B4-BE49-F238E27FC236}">
                    <a16:creationId xmlns:a16="http://schemas.microsoft.com/office/drawing/2014/main" id="{89990DDB-B171-40A8-B1C8-9B896737E3F0}"/>
                  </a:ext>
                </a:extLst>
              </p:cNvPr>
              <p:cNvSpPr>
                <a:spLocks/>
              </p:cNvSpPr>
              <p:nvPr/>
            </p:nvSpPr>
            <p:spPr bwMode="auto">
              <a:xfrm>
                <a:off x="3977" y="1017"/>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1" name="Freeform 1513">
                <a:extLst>
                  <a:ext uri="{FF2B5EF4-FFF2-40B4-BE49-F238E27FC236}">
                    <a16:creationId xmlns:a16="http://schemas.microsoft.com/office/drawing/2014/main" id="{063EC09A-89A3-49DF-A706-7E8882F06D6D}"/>
                  </a:ext>
                </a:extLst>
              </p:cNvPr>
              <p:cNvSpPr>
                <a:spLocks/>
              </p:cNvSpPr>
              <p:nvPr/>
            </p:nvSpPr>
            <p:spPr bwMode="auto">
              <a:xfrm>
                <a:off x="3971" y="1026"/>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2" name="Line 1514">
                <a:extLst>
                  <a:ext uri="{FF2B5EF4-FFF2-40B4-BE49-F238E27FC236}">
                    <a16:creationId xmlns:a16="http://schemas.microsoft.com/office/drawing/2014/main" id="{31DBE7FF-A849-444B-BCA9-CCCF0DAE0BE4}"/>
                  </a:ext>
                </a:extLst>
              </p:cNvPr>
              <p:cNvSpPr>
                <a:spLocks noChangeShapeType="1"/>
              </p:cNvSpPr>
              <p:nvPr/>
            </p:nvSpPr>
            <p:spPr bwMode="auto">
              <a:xfrm>
                <a:off x="3971" y="1026"/>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3" name="Freeform 1515">
                <a:extLst>
                  <a:ext uri="{FF2B5EF4-FFF2-40B4-BE49-F238E27FC236}">
                    <a16:creationId xmlns:a16="http://schemas.microsoft.com/office/drawing/2014/main" id="{54A79612-E720-4B58-AD7F-F9A0677A0C8A}"/>
                  </a:ext>
                </a:extLst>
              </p:cNvPr>
              <p:cNvSpPr>
                <a:spLocks/>
              </p:cNvSpPr>
              <p:nvPr/>
            </p:nvSpPr>
            <p:spPr bwMode="auto">
              <a:xfrm>
                <a:off x="3967" y="1023"/>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4" name="Freeform 1516">
                <a:extLst>
                  <a:ext uri="{FF2B5EF4-FFF2-40B4-BE49-F238E27FC236}">
                    <a16:creationId xmlns:a16="http://schemas.microsoft.com/office/drawing/2014/main" id="{35AC5113-1210-4E75-A31A-7C5E97F1E683}"/>
                  </a:ext>
                </a:extLst>
              </p:cNvPr>
              <p:cNvSpPr>
                <a:spLocks/>
              </p:cNvSpPr>
              <p:nvPr/>
            </p:nvSpPr>
            <p:spPr bwMode="auto">
              <a:xfrm>
                <a:off x="3961" y="1033"/>
                <a:ext cx="1" cy="1"/>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5" name="Line 1517">
                <a:extLst>
                  <a:ext uri="{FF2B5EF4-FFF2-40B4-BE49-F238E27FC236}">
                    <a16:creationId xmlns:a16="http://schemas.microsoft.com/office/drawing/2014/main" id="{C44ED4B3-CA05-45B6-A665-552E1C883A0D}"/>
                  </a:ext>
                </a:extLst>
              </p:cNvPr>
              <p:cNvSpPr>
                <a:spLocks noChangeShapeType="1"/>
              </p:cNvSpPr>
              <p:nvPr/>
            </p:nvSpPr>
            <p:spPr bwMode="auto">
              <a:xfrm>
                <a:off x="3961" y="103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6" name="Freeform 1518">
                <a:extLst>
                  <a:ext uri="{FF2B5EF4-FFF2-40B4-BE49-F238E27FC236}">
                    <a16:creationId xmlns:a16="http://schemas.microsoft.com/office/drawing/2014/main" id="{03FE8294-6810-4CF2-B026-EE187CA3786D}"/>
                  </a:ext>
                </a:extLst>
              </p:cNvPr>
              <p:cNvSpPr>
                <a:spLocks/>
              </p:cNvSpPr>
              <p:nvPr/>
            </p:nvSpPr>
            <p:spPr bwMode="auto">
              <a:xfrm>
                <a:off x="3957" y="1029"/>
                <a:ext cx="10" cy="7"/>
              </a:xfrm>
              <a:custGeom>
                <a:avLst/>
                <a:gdLst>
                  <a:gd name="T0" fmla="*/ 0 w 10"/>
                  <a:gd name="T1" fmla="*/ 2 h 7"/>
                  <a:gd name="T2" fmla="*/ 1 w 10"/>
                  <a:gd name="T3" fmla="*/ 0 h 7"/>
                  <a:gd name="T4" fmla="*/ 10 w 10"/>
                  <a:gd name="T5" fmla="*/ 5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5"/>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8207" name="Group 1519">
              <a:extLst>
                <a:ext uri="{FF2B5EF4-FFF2-40B4-BE49-F238E27FC236}">
                  <a16:creationId xmlns:a16="http://schemas.microsoft.com/office/drawing/2014/main" id="{BCA20134-1A12-4D8D-A338-657652312927}"/>
                </a:ext>
              </a:extLst>
            </p:cNvPr>
            <p:cNvGrpSpPr>
              <a:grpSpLocks/>
            </p:cNvGrpSpPr>
            <p:nvPr/>
          </p:nvGrpSpPr>
          <p:grpSpPr bwMode="auto">
            <a:xfrm>
              <a:off x="3774" y="833"/>
              <a:ext cx="1084" cy="292"/>
              <a:chOff x="3774" y="833"/>
              <a:chExt cx="1084" cy="292"/>
            </a:xfrm>
          </p:grpSpPr>
          <p:sp>
            <p:nvSpPr>
              <p:cNvPr id="628208" name="Freeform 1520">
                <a:extLst>
                  <a:ext uri="{FF2B5EF4-FFF2-40B4-BE49-F238E27FC236}">
                    <a16:creationId xmlns:a16="http://schemas.microsoft.com/office/drawing/2014/main" id="{8C8F3532-EFBD-4E71-B348-9B3D113EB324}"/>
                  </a:ext>
                </a:extLst>
              </p:cNvPr>
              <p:cNvSpPr>
                <a:spLocks/>
              </p:cNvSpPr>
              <p:nvPr/>
            </p:nvSpPr>
            <p:spPr bwMode="auto">
              <a:xfrm>
                <a:off x="3951" y="1038"/>
                <a:ext cx="2" cy="1"/>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09" name="Line 1521">
                <a:extLst>
                  <a:ext uri="{FF2B5EF4-FFF2-40B4-BE49-F238E27FC236}">
                    <a16:creationId xmlns:a16="http://schemas.microsoft.com/office/drawing/2014/main" id="{DC4E4401-F3FF-48DE-8758-0A8F17C2BA48}"/>
                  </a:ext>
                </a:extLst>
              </p:cNvPr>
              <p:cNvSpPr>
                <a:spLocks noChangeShapeType="1"/>
              </p:cNvSpPr>
              <p:nvPr/>
            </p:nvSpPr>
            <p:spPr bwMode="auto">
              <a:xfrm flipH="1">
                <a:off x="3951" y="1038"/>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0" name="Freeform 1522">
                <a:extLst>
                  <a:ext uri="{FF2B5EF4-FFF2-40B4-BE49-F238E27FC236}">
                    <a16:creationId xmlns:a16="http://schemas.microsoft.com/office/drawing/2014/main" id="{2E61A2DA-6C70-447B-8819-66F25D62FEF3}"/>
                  </a:ext>
                </a:extLst>
              </p:cNvPr>
              <p:cNvSpPr>
                <a:spLocks/>
              </p:cNvSpPr>
              <p:nvPr/>
            </p:nvSpPr>
            <p:spPr bwMode="auto">
              <a:xfrm>
                <a:off x="3947" y="1036"/>
                <a:ext cx="10" cy="5"/>
              </a:xfrm>
              <a:custGeom>
                <a:avLst/>
                <a:gdLst>
                  <a:gd name="T0" fmla="*/ 0 w 10"/>
                  <a:gd name="T1" fmla="*/ 1 h 5"/>
                  <a:gd name="T2" fmla="*/ 1 w 10"/>
                  <a:gd name="T3" fmla="*/ 0 h 5"/>
                  <a:gd name="T4" fmla="*/ 10 w 10"/>
                  <a:gd name="T5" fmla="*/ 4 h 5"/>
                  <a:gd name="T6" fmla="*/ 8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1" y="0"/>
                    </a:lnTo>
                    <a:lnTo>
                      <a:pt x="10" y="4"/>
                    </a:lnTo>
                    <a:lnTo>
                      <a:pt x="8"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1" name="Freeform 1523">
                <a:extLst>
                  <a:ext uri="{FF2B5EF4-FFF2-40B4-BE49-F238E27FC236}">
                    <a16:creationId xmlns:a16="http://schemas.microsoft.com/office/drawing/2014/main" id="{1D1A1838-A1CA-4B68-9E31-725EEB173C36}"/>
                  </a:ext>
                </a:extLst>
              </p:cNvPr>
              <p:cNvSpPr>
                <a:spLocks/>
              </p:cNvSpPr>
              <p:nvPr/>
            </p:nvSpPr>
            <p:spPr bwMode="auto">
              <a:xfrm>
                <a:off x="3941" y="1043"/>
                <a:ext cx="3" cy="3"/>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lnTo>
                      <a:pt x="0" y="0"/>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2" name="Line 1524">
                <a:extLst>
                  <a:ext uri="{FF2B5EF4-FFF2-40B4-BE49-F238E27FC236}">
                    <a16:creationId xmlns:a16="http://schemas.microsoft.com/office/drawing/2014/main" id="{45194F0C-2FCD-4829-A94C-FF12B3DFACB9}"/>
                  </a:ext>
                </a:extLst>
              </p:cNvPr>
              <p:cNvSpPr>
                <a:spLocks noChangeShapeType="1"/>
              </p:cNvSpPr>
              <p:nvPr/>
            </p:nvSpPr>
            <p:spPr bwMode="auto">
              <a:xfrm flipH="1" flipV="1">
                <a:off x="3941" y="1043"/>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3" name="Freeform 1525">
                <a:extLst>
                  <a:ext uri="{FF2B5EF4-FFF2-40B4-BE49-F238E27FC236}">
                    <a16:creationId xmlns:a16="http://schemas.microsoft.com/office/drawing/2014/main" id="{09C10966-C905-42CD-B4B1-667A3F839ACD}"/>
                  </a:ext>
                </a:extLst>
              </p:cNvPr>
              <p:cNvSpPr>
                <a:spLocks/>
              </p:cNvSpPr>
              <p:nvPr/>
            </p:nvSpPr>
            <p:spPr bwMode="auto">
              <a:xfrm>
                <a:off x="3937" y="1041"/>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4" name="Freeform 1526">
                <a:extLst>
                  <a:ext uri="{FF2B5EF4-FFF2-40B4-BE49-F238E27FC236}">
                    <a16:creationId xmlns:a16="http://schemas.microsoft.com/office/drawing/2014/main" id="{F70300FB-E7E3-484C-BB47-C9CB076D0AD9}"/>
                  </a:ext>
                </a:extLst>
              </p:cNvPr>
              <p:cNvSpPr>
                <a:spLocks/>
              </p:cNvSpPr>
              <p:nvPr/>
            </p:nvSpPr>
            <p:spPr bwMode="auto">
              <a:xfrm>
                <a:off x="3930" y="1048"/>
                <a:ext cx="4" cy="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lnTo>
                      <a:pt x="0" y="0"/>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5" name="Line 1527">
                <a:extLst>
                  <a:ext uri="{FF2B5EF4-FFF2-40B4-BE49-F238E27FC236}">
                    <a16:creationId xmlns:a16="http://schemas.microsoft.com/office/drawing/2014/main" id="{75C3BB1D-9B12-4311-86CD-719BA9EF47BE}"/>
                  </a:ext>
                </a:extLst>
              </p:cNvPr>
              <p:cNvSpPr>
                <a:spLocks noChangeShapeType="1"/>
              </p:cNvSpPr>
              <p:nvPr/>
            </p:nvSpPr>
            <p:spPr bwMode="auto">
              <a:xfrm flipH="1" flipV="1">
                <a:off x="3930" y="1048"/>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6" name="Freeform 1528">
                <a:extLst>
                  <a:ext uri="{FF2B5EF4-FFF2-40B4-BE49-F238E27FC236}">
                    <a16:creationId xmlns:a16="http://schemas.microsoft.com/office/drawing/2014/main" id="{0FFC47D2-6BBB-4C53-8298-66F6BDB4D5EE}"/>
                  </a:ext>
                </a:extLst>
              </p:cNvPr>
              <p:cNvSpPr>
                <a:spLocks/>
              </p:cNvSpPr>
              <p:nvPr/>
            </p:nvSpPr>
            <p:spPr bwMode="auto">
              <a:xfrm>
                <a:off x="3927" y="1047"/>
                <a:ext cx="10" cy="6"/>
              </a:xfrm>
              <a:custGeom>
                <a:avLst/>
                <a:gdLst>
                  <a:gd name="T0" fmla="*/ 0 w 10"/>
                  <a:gd name="T1" fmla="*/ 1 h 6"/>
                  <a:gd name="T2" fmla="*/ 1 w 10"/>
                  <a:gd name="T3" fmla="*/ 0 h 6"/>
                  <a:gd name="T4" fmla="*/ 10 w 10"/>
                  <a:gd name="T5" fmla="*/ 4 h 6"/>
                  <a:gd name="T6" fmla="*/ 9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7" name="Freeform 1529">
                <a:extLst>
                  <a:ext uri="{FF2B5EF4-FFF2-40B4-BE49-F238E27FC236}">
                    <a16:creationId xmlns:a16="http://schemas.microsoft.com/office/drawing/2014/main" id="{3DF6960B-2319-4C01-9CAF-359535677EED}"/>
                  </a:ext>
                </a:extLst>
              </p:cNvPr>
              <p:cNvSpPr>
                <a:spLocks/>
              </p:cNvSpPr>
              <p:nvPr/>
            </p:nvSpPr>
            <p:spPr bwMode="auto">
              <a:xfrm>
                <a:off x="3919" y="1054"/>
                <a:ext cx="7" cy="3"/>
              </a:xfrm>
              <a:custGeom>
                <a:avLst/>
                <a:gdLst>
                  <a:gd name="T0" fmla="*/ 7 w 7"/>
                  <a:gd name="T1" fmla="*/ 3 h 3"/>
                  <a:gd name="T2" fmla="*/ 0 w 7"/>
                  <a:gd name="T3" fmla="*/ 0 h 3"/>
                  <a:gd name="T4" fmla="*/ 7 w 7"/>
                  <a:gd name="T5" fmla="*/ 3 h 3"/>
                </a:gdLst>
                <a:ahLst/>
                <a:cxnLst>
                  <a:cxn ang="0">
                    <a:pos x="T0" y="T1"/>
                  </a:cxn>
                  <a:cxn ang="0">
                    <a:pos x="T2" y="T3"/>
                  </a:cxn>
                  <a:cxn ang="0">
                    <a:pos x="T4" y="T5"/>
                  </a:cxn>
                </a:cxnLst>
                <a:rect l="0" t="0" r="r" b="b"/>
                <a:pathLst>
                  <a:path w="7" h="3">
                    <a:moveTo>
                      <a:pt x="7" y="3"/>
                    </a:moveTo>
                    <a:lnTo>
                      <a:pt x="0" y="0"/>
                    </a:lnTo>
                    <a:lnTo>
                      <a:pt x="7"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8" name="Line 1530">
                <a:extLst>
                  <a:ext uri="{FF2B5EF4-FFF2-40B4-BE49-F238E27FC236}">
                    <a16:creationId xmlns:a16="http://schemas.microsoft.com/office/drawing/2014/main" id="{0B2BC5A4-675E-4D62-9821-56D6396BE87E}"/>
                  </a:ext>
                </a:extLst>
              </p:cNvPr>
              <p:cNvSpPr>
                <a:spLocks noChangeShapeType="1"/>
              </p:cNvSpPr>
              <p:nvPr/>
            </p:nvSpPr>
            <p:spPr bwMode="auto">
              <a:xfrm flipH="1" flipV="1">
                <a:off x="3919" y="1054"/>
                <a:ext cx="7"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19" name="Freeform 1531">
                <a:extLst>
                  <a:ext uri="{FF2B5EF4-FFF2-40B4-BE49-F238E27FC236}">
                    <a16:creationId xmlns:a16="http://schemas.microsoft.com/office/drawing/2014/main" id="{B81548A0-2EBD-423E-ACC1-1F00002D3AF3}"/>
                  </a:ext>
                </a:extLst>
              </p:cNvPr>
              <p:cNvSpPr>
                <a:spLocks/>
              </p:cNvSpPr>
              <p:nvPr/>
            </p:nvSpPr>
            <p:spPr bwMode="auto">
              <a:xfrm>
                <a:off x="3917" y="1053"/>
                <a:ext cx="10" cy="5"/>
              </a:xfrm>
              <a:custGeom>
                <a:avLst/>
                <a:gdLst>
                  <a:gd name="T0" fmla="*/ 0 w 10"/>
                  <a:gd name="T1" fmla="*/ 1 h 5"/>
                  <a:gd name="T2" fmla="*/ 2 w 10"/>
                  <a:gd name="T3" fmla="*/ 0 h 5"/>
                  <a:gd name="T4" fmla="*/ 10 w 10"/>
                  <a:gd name="T5" fmla="*/ 4 h 5"/>
                  <a:gd name="T6" fmla="*/ 9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2" y="0"/>
                    </a:lnTo>
                    <a:lnTo>
                      <a:pt x="10" y="4"/>
                    </a:lnTo>
                    <a:lnTo>
                      <a:pt x="9"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0" name="Freeform 1532">
                <a:extLst>
                  <a:ext uri="{FF2B5EF4-FFF2-40B4-BE49-F238E27FC236}">
                    <a16:creationId xmlns:a16="http://schemas.microsoft.com/office/drawing/2014/main" id="{C06BCC41-A519-4795-B2D9-35060262F892}"/>
                  </a:ext>
                </a:extLst>
              </p:cNvPr>
              <p:cNvSpPr>
                <a:spLocks/>
              </p:cNvSpPr>
              <p:nvPr/>
            </p:nvSpPr>
            <p:spPr bwMode="auto">
              <a:xfrm>
                <a:off x="3909" y="1058"/>
                <a:ext cx="8" cy="6"/>
              </a:xfrm>
              <a:custGeom>
                <a:avLst/>
                <a:gdLst>
                  <a:gd name="T0" fmla="*/ 8 w 8"/>
                  <a:gd name="T1" fmla="*/ 6 h 6"/>
                  <a:gd name="T2" fmla="*/ 0 w 8"/>
                  <a:gd name="T3" fmla="*/ 0 h 6"/>
                  <a:gd name="T4" fmla="*/ 8 w 8"/>
                  <a:gd name="T5" fmla="*/ 6 h 6"/>
                </a:gdLst>
                <a:ahLst/>
                <a:cxnLst>
                  <a:cxn ang="0">
                    <a:pos x="T0" y="T1"/>
                  </a:cxn>
                  <a:cxn ang="0">
                    <a:pos x="T2" y="T3"/>
                  </a:cxn>
                  <a:cxn ang="0">
                    <a:pos x="T4" y="T5"/>
                  </a:cxn>
                </a:cxnLst>
                <a:rect l="0" t="0" r="r" b="b"/>
                <a:pathLst>
                  <a:path w="8" h="6">
                    <a:moveTo>
                      <a:pt x="8" y="6"/>
                    </a:moveTo>
                    <a:lnTo>
                      <a:pt x="0" y="0"/>
                    </a:lnTo>
                    <a:lnTo>
                      <a:pt x="8"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1" name="Line 1533">
                <a:extLst>
                  <a:ext uri="{FF2B5EF4-FFF2-40B4-BE49-F238E27FC236}">
                    <a16:creationId xmlns:a16="http://schemas.microsoft.com/office/drawing/2014/main" id="{AEDCD50A-FE03-4DCA-A667-8ECA3D8B8666}"/>
                  </a:ext>
                </a:extLst>
              </p:cNvPr>
              <p:cNvSpPr>
                <a:spLocks noChangeShapeType="1"/>
              </p:cNvSpPr>
              <p:nvPr/>
            </p:nvSpPr>
            <p:spPr bwMode="auto">
              <a:xfrm flipH="1" flipV="1">
                <a:off x="3909" y="1058"/>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2" name="Freeform 1534">
                <a:extLst>
                  <a:ext uri="{FF2B5EF4-FFF2-40B4-BE49-F238E27FC236}">
                    <a16:creationId xmlns:a16="http://schemas.microsoft.com/office/drawing/2014/main" id="{C84B138F-E349-41A0-84D4-009E25C5E383}"/>
                  </a:ext>
                </a:extLst>
              </p:cNvPr>
              <p:cNvSpPr>
                <a:spLocks/>
              </p:cNvSpPr>
              <p:nvPr/>
            </p:nvSpPr>
            <p:spPr bwMode="auto">
              <a:xfrm>
                <a:off x="3907" y="1058"/>
                <a:ext cx="10" cy="6"/>
              </a:xfrm>
              <a:custGeom>
                <a:avLst/>
                <a:gdLst>
                  <a:gd name="T0" fmla="*/ 0 w 10"/>
                  <a:gd name="T1" fmla="*/ 2 h 6"/>
                  <a:gd name="T2" fmla="*/ 2 w 10"/>
                  <a:gd name="T3" fmla="*/ 0 h 6"/>
                  <a:gd name="T4" fmla="*/ 10 w 10"/>
                  <a:gd name="T5" fmla="*/ 5 h 6"/>
                  <a:gd name="T6" fmla="*/ 9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2" y="0"/>
                    </a:lnTo>
                    <a:lnTo>
                      <a:pt x="10"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3" name="Freeform 1535">
                <a:extLst>
                  <a:ext uri="{FF2B5EF4-FFF2-40B4-BE49-F238E27FC236}">
                    <a16:creationId xmlns:a16="http://schemas.microsoft.com/office/drawing/2014/main" id="{A2129609-9A20-4550-8F15-78990B534E23}"/>
                  </a:ext>
                </a:extLst>
              </p:cNvPr>
              <p:cNvSpPr>
                <a:spLocks/>
              </p:cNvSpPr>
              <p:nvPr/>
            </p:nvSpPr>
            <p:spPr bwMode="auto">
              <a:xfrm>
                <a:off x="3937" y="1020"/>
                <a:ext cx="72" cy="41"/>
              </a:xfrm>
              <a:custGeom>
                <a:avLst/>
                <a:gdLst>
                  <a:gd name="T0" fmla="*/ 1 w 51"/>
                  <a:gd name="T1" fmla="*/ 27 h 29"/>
                  <a:gd name="T2" fmla="*/ 1 w 51"/>
                  <a:gd name="T3" fmla="*/ 26 h 29"/>
                  <a:gd name="T4" fmla="*/ 44 w 51"/>
                  <a:gd name="T5" fmla="*/ 0 h 29"/>
                  <a:gd name="T6" fmla="*/ 46 w 51"/>
                  <a:gd name="T7" fmla="*/ 0 h 29"/>
                  <a:gd name="T8" fmla="*/ 50 w 51"/>
                  <a:gd name="T9" fmla="*/ 3 h 29"/>
                  <a:gd name="T10" fmla="*/ 50 w 51"/>
                  <a:gd name="T11" fmla="*/ 4 h 29"/>
                  <a:gd name="T12" fmla="*/ 7 w 51"/>
                  <a:gd name="T13" fmla="*/ 29 h 29"/>
                  <a:gd name="T14" fmla="*/ 5 w 51"/>
                  <a:gd name="T15" fmla="*/ 29 h 29"/>
                  <a:gd name="T16" fmla="*/ 1 w 5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1" y="27"/>
                    </a:moveTo>
                    <a:cubicBezTo>
                      <a:pt x="0" y="26"/>
                      <a:pt x="0" y="26"/>
                      <a:pt x="1" y="26"/>
                    </a:cubicBezTo>
                    <a:cubicBezTo>
                      <a:pt x="44" y="0"/>
                      <a:pt x="44" y="0"/>
                      <a:pt x="44" y="0"/>
                    </a:cubicBezTo>
                    <a:cubicBezTo>
                      <a:pt x="45" y="0"/>
                      <a:pt x="46" y="0"/>
                      <a:pt x="46" y="0"/>
                    </a:cubicBezTo>
                    <a:cubicBezTo>
                      <a:pt x="50" y="3"/>
                      <a:pt x="50" y="3"/>
                      <a:pt x="50" y="3"/>
                    </a:cubicBezTo>
                    <a:cubicBezTo>
                      <a:pt x="51" y="3"/>
                      <a:pt x="51" y="3"/>
                      <a:pt x="50" y="4"/>
                    </a:cubicBezTo>
                    <a:cubicBezTo>
                      <a:pt x="7" y="29"/>
                      <a:pt x="7" y="29"/>
                      <a:pt x="7" y="29"/>
                    </a:cubicBezTo>
                    <a:cubicBezTo>
                      <a:pt x="6" y="29"/>
                      <a:pt x="5" y="29"/>
                      <a:pt x="5" y="29"/>
                    </a:cubicBezTo>
                    <a:lnTo>
                      <a:pt x="1" y="2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4" name="Freeform 1536">
                <a:extLst>
                  <a:ext uri="{FF2B5EF4-FFF2-40B4-BE49-F238E27FC236}">
                    <a16:creationId xmlns:a16="http://schemas.microsoft.com/office/drawing/2014/main" id="{B150C8C0-71E1-4A64-A09B-D80F9D178A95}"/>
                  </a:ext>
                </a:extLst>
              </p:cNvPr>
              <p:cNvSpPr>
                <a:spLocks/>
              </p:cNvSpPr>
              <p:nvPr/>
            </p:nvSpPr>
            <p:spPr bwMode="auto">
              <a:xfrm>
                <a:off x="3937" y="1019"/>
                <a:ext cx="74" cy="44"/>
              </a:xfrm>
              <a:custGeom>
                <a:avLst/>
                <a:gdLst>
                  <a:gd name="T0" fmla="*/ 4 w 52"/>
                  <a:gd name="T1" fmla="*/ 31 h 31"/>
                  <a:gd name="T2" fmla="*/ 0 w 52"/>
                  <a:gd name="T3" fmla="*/ 28 h 31"/>
                  <a:gd name="T4" fmla="*/ 1 w 52"/>
                  <a:gd name="T5" fmla="*/ 28 h 31"/>
                  <a:gd name="T6" fmla="*/ 1 w 52"/>
                  <a:gd name="T7" fmla="*/ 27 h 31"/>
                  <a:gd name="T8" fmla="*/ 5 w 52"/>
                  <a:gd name="T9" fmla="*/ 29 h 31"/>
                  <a:gd name="T10" fmla="*/ 6 w 52"/>
                  <a:gd name="T11" fmla="*/ 30 h 31"/>
                  <a:gd name="T12" fmla="*/ 6 w 52"/>
                  <a:gd name="T13" fmla="*/ 30 h 31"/>
                  <a:gd name="T14" fmla="*/ 6 w 52"/>
                  <a:gd name="T15" fmla="*/ 29 h 31"/>
                  <a:gd name="T16" fmla="*/ 6 w 52"/>
                  <a:gd name="T17" fmla="*/ 29 h 31"/>
                  <a:gd name="T18" fmla="*/ 50 w 52"/>
                  <a:gd name="T19" fmla="*/ 4 h 31"/>
                  <a:gd name="T20" fmla="*/ 50 w 52"/>
                  <a:gd name="T21" fmla="*/ 4 h 31"/>
                  <a:gd name="T22" fmla="*/ 50 w 52"/>
                  <a:gd name="T23" fmla="*/ 4 h 31"/>
                  <a:gd name="T24" fmla="*/ 50 w 52"/>
                  <a:gd name="T25" fmla="*/ 4 h 31"/>
                  <a:gd name="T26" fmla="*/ 46 w 52"/>
                  <a:gd name="T27" fmla="*/ 2 h 31"/>
                  <a:gd name="T28" fmla="*/ 45 w 52"/>
                  <a:gd name="T29" fmla="*/ 2 h 31"/>
                  <a:gd name="T30" fmla="*/ 45 w 52"/>
                  <a:gd name="T31" fmla="*/ 2 h 31"/>
                  <a:gd name="T32" fmla="*/ 45 w 52"/>
                  <a:gd name="T33" fmla="*/ 2 h 31"/>
                  <a:gd name="T34" fmla="*/ 45 w 52"/>
                  <a:gd name="T35" fmla="*/ 2 h 31"/>
                  <a:gd name="T36" fmla="*/ 1 w 52"/>
                  <a:gd name="T37" fmla="*/ 27 h 31"/>
                  <a:gd name="T38" fmla="*/ 1 w 52"/>
                  <a:gd name="T39" fmla="*/ 27 h 31"/>
                  <a:gd name="T40" fmla="*/ 1 w 52"/>
                  <a:gd name="T41" fmla="*/ 27 h 31"/>
                  <a:gd name="T42" fmla="*/ 1 w 52"/>
                  <a:gd name="T43" fmla="*/ 28 h 31"/>
                  <a:gd name="T44" fmla="*/ 0 w 52"/>
                  <a:gd name="T45" fmla="*/ 28 h 31"/>
                  <a:gd name="T46" fmla="*/ 0 w 52"/>
                  <a:gd name="T47" fmla="*/ 27 h 31"/>
                  <a:gd name="T48" fmla="*/ 0 w 52"/>
                  <a:gd name="T49" fmla="*/ 27 h 31"/>
                  <a:gd name="T50" fmla="*/ 0 w 52"/>
                  <a:gd name="T51" fmla="*/ 26 h 31"/>
                  <a:gd name="T52" fmla="*/ 0 w 52"/>
                  <a:gd name="T53" fmla="*/ 26 h 31"/>
                  <a:gd name="T54" fmla="*/ 44 w 52"/>
                  <a:gd name="T55" fmla="*/ 1 h 31"/>
                  <a:gd name="T56" fmla="*/ 45 w 52"/>
                  <a:gd name="T57" fmla="*/ 0 h 31"/>
                  <a:gd name="T58" fmla="*/ 45 w 52"/>
                  <a:gd name="T59" fmla="*/ 0 h 31"/>
                  <a:gd name="T60" fmla="*/ 47 w 52"/>
                  <a:gd name="T61" fmla="*/ 1 h 31"/>
                  <a:gd name="T62" fmla="*/ 47 w 52"/>
                  <a:gd name="T63" fmla="*/ 1 h 31"/>
                  <a:gd name="T64" fmla="*/ 51 w 52"/>
                  <a:gd name="T65" fmla="*/ 3 h 31"/>
                  <a:gd name="T66" fmla="*/ 52 w 52"/>
                  <a:gd name="T67" fmla="*/ 4 h 31"/>
                  <a:gd name="T68" fmla="*/ 52 w 52"/>
                  <a:gd name="T69" fmla="*/ 4 h 31"/>
                  <a:gd name="T70" fmla="*/ 51 w 52"/>
                  <a:gd name="T71" fmla="*/ 5 h 31"/>
                  <a:gd name="T72" fmla="*/ 51 w 52"/>
                  <a:gd name="T73" fmla="*/ 5 h 31"/>
                  <a:gd name="T74" fmla="*/ 7 w 52"/>
                  <a:gd name="T75" fmla="*/ 31 h 31"/>
                  <a:gd name="T76" fmla="*/ 6 w 52"/>
                  <a:gd name="T77" fmla="*/ 31 h 31"/>
                  <a:gd name="T78" fmla="*/ 6 w 52"/>
                  <a:gd name="T79" fmla="*/ 31 h 31"/>
                  <a:gd name="T80" fmla="*/ 4 w 52"/>
                  <a:gd name="T8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31">
                    <a:moveTo>
                      <a:pt x="4" y="31"/>
                    </a:moveTo>
                    <a:cubicBezTo>
                      <a:pt x="0" y="28"/>
                      <a:pt x="0" y="28"/>
                      <a:pt x="0" y="28"/>
                    </a:cubicBezTo>
                    <a:cubicBezTo>
                      <a:pt x="1" y="28"/>
                      <a:pt x="1" y="28"/>
                      <a:pt x="1" y="28"/>
                    </a:cubicBezTo>
                    <a:cubicBezTo>
                      <a:pt x="1" y="27"/>
                      <a:pt x="1" y="27"/>
                      <a:pt x="1" y="27"/>
                    </a:cubicBezTo>
                    <a:cubicBezTo>
                      <a:pt x="5" y="29"/>
                      <a:pt x="5" y="29"/>
                      <a:pt x="5" y="29"/>
                    </a:cubicBezTo>
                    <a:cubicBezTo>
                      <a:pt x="5" y="29"/>
                      <a:pt x="5" y="30"/>
                      <a:pt x="6" y="30"/>
                    </a:cubicBezTo>
                    <a:cubicBezTo>
                      <a:pt x="6" y="30"/>
                      <a:pt x="6" y="30"/>
                      <a:pt x="6" y="30"/>
                    </a:cubicBezTo>
                    <a:cubicBezTo>
                      <a:pt x="6" y="30"/>
                      <a:pt x="6" y="30"/>
                      <a:pt x="6" y="29"/>
                    </a:cubicBezTo>
                    <a:cubicBezTo>
                      <a:pt x="6" y="29"/>
                      <a:pt x="6" y="29"/>
                      <a:pt x="6" y="29"/>
                    </a:cubicBezTo>
                    <a:cubicBezTo>
                      <a:pt x="50" y="4"/>
                      <a:pt x="50" y="4"/>
                      <a:pt x="50" y="4"/>
                    </a:cubicBezTo>
                    <a:cubicBezTo>
                      <a:pt x="50" y="4"/>
                      <a:pt x="50" y="4"/>
                      <a:pt x="50" y="4"/>
                    </a:cubicBezTo>
                    <a:cubicBezTo>
                      <a:pt x="50" y="4"/>
                      <a:pt x="50" y="4"/>
                      <a:pt x="50" y="4"/>
                    </a:cubicBezTo>
                    <a:cubicBezTo>
                      <a:pt x="50" y="4"/>
                      <a:pt x="50" y="4"/>
                      <a:pt x="50" y="4"/>
                    </a:cubicBezTo>
                    <a:cubicBezTo>
                      <a:pt x="46" y="2"/>
                      <a:pt x="46" y="2"/>
                      <a:pt x="46" y="2"/>
                    </a:cubicBezTo>
                    <a:cubicBezTo>
                      <a:pt x="46" y="2"/>
                      <a:pt x="46" y="2"/>
                      <a:pt x="45" y="2"/>
                    </a:cubicBezTo>
                    <a:cubicBezTo>
                      <a:pt x="45" y="2"/>
                      <a:pt x="45" y="2"/>
                      <a:pt x="45" y="2"/>
                    </a:cubicBezTo>
                    <a:cubicBezTo>
                      <a:pt x="45" y="2"/>
                      <a:pt x="45" y="2"/>
                      <a:pt x="45" y="2"/>
                    </a:cubicBezTo>
                    <a:cubicBezTo>
                      <a:pt x="45" y="2"/>
                      <a:pt x="45" y="2"/>
                      <a:pt x="45" y="2"/>
                    </a:cubicBezTo>
                    <a:cubicBezTo>
                      <a:pt x="1" y="27"/>
                      <a:pt x="1" y="27"/>
                      <a:pt x="1" y="27"/>
                    </a:cubicBezTo>
                    <a:cubicBezTo>
                      <a:pt x="1" y="27"/>
                      <a:pt x="1" y="27"/>
                      <a:pt x="1" y="27"/>
                    </a:cubicBezTo>
                    <a:cubicBezTo>
                      <a:pt x="1" y="27"/>
                      <a:pt x="1" y="27"/>
                      <a:pt x="1" y="27"/>
                    </a:cubicBezTo>
                    <a:cubicBezTo>
                      <a:pt x="1" y="28"/>
                      <a:pt x="1" y="28"/>
                      <a:pt x="1" y="28"/>
                    </a:cubicBezTo>
                    <a:cubicBezTo>
                      <a:pt x="0" y="28"/>
                      <a:pt x="0" y="28"/>
                      <a:pt x="0" y="28"/>
                    </a:cubicBezTo>
                    <a:cubicBezTo>
                      <a:pt x="0" y="28"/>
                      <a:pt x="0" y="28"/>
                      <a:pt x="0" y="27"/>
                    </a:cubicBezTo>
                    <a:cubicBezTo>
                      <a:pt x="0" y="27"/>
                      <a:pt x="0" y="27"/>
                      <a:pt x="0" y="27"/>
                    </a:cubicBezTo>
                    <a:cubicBezTo>
                      <a:pt x="0" y="27"/>
                      <a:pt x="0" y="26"/>
                      <a:pt x="0" y="26"/>
                    </a:cubicBezTo>
                    <a:cubicBezTo>
                      <a:pt x="0" y="26"/>
                      <a:pt x="0" y="26"/>
                      <a:pt x="0" y="26"/>
                    </a:cubicBezTo>
                    <a:cubicBezTo>
                      <a:pt x="44" y="1"/>
                      <a:pt x="44" y="1"/>
                      <a:pt x="44" y="1"/>
                    </a:cubicBezTo>
                    <a:cubicBezTo>
                      <a:pt x="44" y="0"/>
                      <a:pt x="45" y="0"/>
                      <a:pt x="45" y="0"/>
                    </a:cubicBezTo>
                    <a:cubicBezTo>
                      <a:pt x="45" y="0"/>
                      <a:pt x="45" y="0"/>
                      <a:pt x="45" y="0"/>
                    </a:cubicBezTo>
                    <a:cubicBezTo>
                      <a:pt x="46" y="0"/>
                      <a:pt x="46" y="0"/>
                      <a:pt x="47" y="1"/>
                    </a:cubicBezTo>
                    <a:cubicBezTo>
                      <a:pt x="47" y="1"/>
                      <a:pt x="47" y="1"/>
                      <a:pt x="47" y="1"/>
                    </a:cubicBezTo>
                    <a:cubicBezTo>
                      <a:pt x="51" y="3"/>
                      <a:pt x="51" y="3"/>
                      <a:pt x="51" y="3"/>
                    </a:cubicBezTo>
                    <a:cubicBezTo>
                      <a:pt x="51" y="3"/>
                      <a:pt x="52" y="4"/>
                      <a:pt x="52" y="4"/>
                    </a:cubicBezTo>
                    <a:cubicBezTo>
                      <a:pt x="52" y="4"/>
                      <a:pt x="52" y="4"/>
                      <a:pt x="52" y="4"/>
                    </a:cubicBezTo>
                    <a:cubicBezTo>
                      <a:pt x="52" y="5"/>
                      <a:pt x="51" y="5"/>
                      <a:pt x="51" y="5"/>
                    </a:cubicBezTo>
                    <a:cubicBezTo>
                      <a:pt x="51" y="5"/>
                      <a:pt x="51" y="5"/>
                      <a:pt x="51" y="5"/>
                    </a:cubicBezTo>
                    <a:cubicBezTo>
                      <a:pt x="7" y="31"/>
                      <a:pt x="7" y="31"/>
                      <a:pt x="7" y="31"/>
                    </a:cubicBezTo>
                    <a:cubicBezTo>
                      <a:pt x="7" y="31"/>
                      <a:pt x="6" y="31"/>
                      <a:pt x="6" y="31"/>
                    </a:cubicBezTo>
                    <a:cubicBezTo>
                      <a:pt x="6" y="31"/>
                      <a:pt x="6" y="31"/>
                      <a:pt x="6" y="31"/>
                    </a:cubicBezTo>
                    <a:cubicBezTo>
                      <a:pt x="5" y="31"/>
                      <a:pt x="5" y="31"/>
                      <a:pt x="4" y="3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5" name="Freeform 1537">
                <a:extLst>
                  <a:ext uri="{FF2B5EF4-FFF2-40B4-BE49-F238E27FC236}">
                    <a16:creationId xmlns:a16="http://schemas.microsoft.com/office/drawing/2014/main" id="{43DE7706-E61B-4C1E-AE1C-52C8ACBB01F1}"/>
                  </a:ext>
                </a:extLst>
              </p:cNvPr>
              <p:cNvSpPr>
                <a:spLocks/>
              </p:cNvSpPr>
              <p:nvPr/>
            </p:nvSpPr>
            <p:spPr bwMode="auto">
              <a:xfrm>
                <a:off x="3982" y="975"/>
                <a:ext cx="26" cy="15"/>
              </a:xfrm>
              <a:custGeom>
                <a:avLst/>
                <a:gdLst>
                  <a:gd name="T0" fmla="*/ 0 w 18"/>
                  <a:gd name="T1" fmla="*/ 8 h 11"/>
                  <a:gd name="T2" fmla="*/ 0 w 18"/>
                  <a:gd name="T3" fmla="*/ 7 h 11"/>
                  <a:gd name="T4" fmla="*/ 12 w 18"/>
                  <a:gd name="T5" fmla="*/ 0 h 11"/>
                  <a:gd name="T6" fmla="*/ 14 w 18"/>
                  <a:gd name="T7" fmla="*/ 0 h 11"/>
                  <a:gd name="T8" fmla="*/ 18 w 18"/>
                  <a:gd name="T9" fmla="*/ 3 h 11"/>
                  <a:gd name="T10" fmla="*/ 18 w 18"/>
                  <a:gd name="T11" fmla="*/ 4 h 11"/>
                  <a:gd name="T12" fmla="*/ 6 w 18"/>
                  <a:gd name="T13" fmla="*/ 10 h 11"/>
                  <a:gd name="T14" fmla="*/ 4 w 18"/>
                  <a:gd name="T15" fmla="*/ 10 h 11"/>
                  <a:gd name="T16" fmla="*/ 0 w 18"/>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1">
                    <a:moveTo>
                      <a:pt x="0" y="8"/>
                    </a:moveTo>
                    <a:cubicBezTo>
                      <a:pt x="0" y="8"/>
                      <a:pt x="0" y="7"/>
                      <a:pt x="0" y="7"/>
                    </a:cubicBezTo>
                    <a:cubicBezTo>
                      <a:pt x="12" y="0"/>
                      <a:pt x="12" y="0"/>
                      <a:pt x="12" y="0"/>
                    </a:cubicBezTo>
                    <a:cubicBezTo>
                      <a:pt x="12" y="0"/>
                      <a:pt x="13" y="0"/>
                      <a:pt x="14" y="0"/>
                    </a:cubicBezTo>
                    <a:cubicBezTo>
                      <a:pt x="18" y="3"/>
                      <a:pt x="18" y="3"/>
                      <a:pt x="18" y="3"/>
                    </a:cubicBezTo>
                    <a:cubicBezTo>
                      <a:pt x="18" y="3"/>
                      <a:pt x="18" y="3"/>
                      <a:pt x="18" y="4"/>
                    </a:cubicBezTo>
                    <a:cubicBezTo>
                      <a:pt x="6" y="10"/>
                      <a:pt x="6" y="10"/>
                      <a:pt x="6" y="10"/>
                    </a:cubicBezTo>
                    <a:cubicBezTo>
                      <a:pt x="6" y="11"/>
                      <a:pt x="5" y="11"/>
                      <a:pt x="4" y="10"/>
                    </a:cubicBezTo>
                    <a:lnTo>
                      <a:pt x="0"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6" name="Freeform 1538">
                <a:extLst>
                  <a:ext uri="{FF2B5EF4-FFF2-40B4-BE49-F238E27FC236}">
                    <a16:creationId xmlns:a16="http://schemas.microsoft.com/office/drawing/2014/main" id="{E782BEDC-F6A1-4C3E-A78C-A6C4FB7EC8A1}"/>
                  </a:ext>
                </a:extLst>
              </p:cNvPr>
              <p:cNvSpPr>
                <a:spLocks/>
              </p:cNvSpPr>
              <p:nvPr/>
            </p:nvSpPr>
            <p:spPr bwMode="auto">
              <a:xfrm>
                <a:off x="3981" y="973"/>
                <a:ext cx="28" cy="17"/>
              </a:xfrm>
              <a:custGeom>
                <a:avLst/>
                <a:gdLst>
                  <a:gd name="T0" fmla="*/ 5 w 20"/>
                  <a:gd name="T1" fmla="*/ 12 h 12"/>
                  <a:gd name="T2" fmla="*/ 1 w 20"/>
                  <a:gd name="T3" fmla="*/ 10 h 12"/>
                  <a:gd name="T4" fmla="*/ 1 w 20"/>
                  <a:gd name="T5" fmla="*/ 9 h 12"/>
                  <a:gd name="T6" fmla="*/ 2 w 20"/>
                  <a:gd name="T7" fmla="*/ 8 h 12"/>
                  <a:gd name="T8" fmla="*/ 5 w 20"/>
                  <a:gd name="T9" fmla="*/ 11 h 12"/>
                  <a:gd name="T10" fmla="*/ 6 w 20"/>
                  <a:gd name="T11" fmla="*/ 11 h 12"/>
                  <a:gd name="T12" fmla="*/ 6 w 20"/>
                  <a:gd name="T13" fmla="*/ 11 h 12"/>
                  <a:gd name="T14" fmla="*/ 7 w 20"/>
                  <a:gd name="T15" fmla="*/ 11 h 12"/>
                  <a:gd name="T16" fmla="*/ 7 w 20"/>
                  <a:gd name="T17" fmla="*/ 11 h 12"/>
                  <a:gd name="T18" fmla="*/ 18 w 20"/>
                  <a:gd name="T19" fmla="*/ 4 h 12"/>
                  <a:gd name="T20" fmla="*/ 18 w 20"/>
                  <a:gd name="T21" fmla="*/ 4 h 12"/>
                  <a:gd name="T22" fmla="*/ 18 w 20"/>
                  <a:gd name="T23" fmla="*/ 4 h 12"/>
                  <a:gd name="T24" fmla="*/ 14 w 20"/>
                  <a:gd name="T25" fmla="*/ 2 h 12"/>
                  <a:gd name="T26" fmla="*/ 14 w 20"/>
                  <a:gd name="T27" fmla="*/ 2 h 12"/>
                  <a:gd name="T28" fmla="*/ 14 w 20"/>
                  <a:gd name="T29" fmla="*/ 2 h 12"/>
                  <a:gd name="T30" fmla="*/ 13 w 20"/>
                  <a:gd name="T31" fmla="*/ 2 h 12"/>
                  <a:gd name="T32" fmla="*/ 13 w 20"/>
                  <a:gd name="T33" fmla="*/ 2 h 12"/>
                  <a:gd name="T34" fmla="*/ 2 w 20"/>
                  <a:gd name="T35" fmla="*/ 8 h 12"/>
                  <a:gd name="T36" fmla="*/ 2 w 20"/>
                  <a:gd name="T37" fmla="*/ 8 h 12"/>
                  <a:gd name="T38" fmla="*/ 1 w 20"/>
                  <a:gd name="T39" fmla="*/ 9 h 12"/>
                  <a:gd name="T40" fmla="*/ 1 w 20"/>
                  <a:gd name="T41" fmla="*/ 10 h 12"/>
                  <a:gd name="T42" fmla="*/ 0 w 20"/>
                  <a:gd name="T43" fmla="*/ 8 h 12"/>
                  <a:gd name="T44" fmla="*/ 0 w 20"/>
                  <a:gd name="T45" fmla="*/ 8 h 12"/>
                  <a:gd name="T46" fmla="*/ 1 w 20"/>
                  <a:gd name="T47" fmla="*/ 7 h 12"/>
                  <a:gd name="T48" fmla="*/ 1 w 20"/>
                  <a:gd name="T49" fmla="*/ 7 h 12"/>
                  <a:gd name="T50" fmla="*/ 12 w 20"/>
                  <a:gd name="T51" fmla="*/ 1 h 12"/>
                  <a:gd name="T52" fmla="*/ 14 w 20"/>
                  <a:gd name="T53" fmla="*/ 0 h 12"/>
                  <a:gd name="T54" fmla="*/ 14 w 20"/>
                  <a:gd name="T55" fmla="*/ 0 h 12"/>
                  <a:gd name="T56" fmla="*/ 15 w 20"/>
                  <a:gd name="T57" fmla="*/ 1 h 12"/>
                  <a:gd name="T58" fmla="*/ 15 w 20"/>
                  <a:gd name="T59" fmla="*/ 1 h 12"/>
                  <a:gd name="T60" fmla="*/ 19 w 20"/>
                  <a:gd name="T61" fmla="*/ 3 h 12"/>
                  <a:gd name="T62" fmla="*/ 20 w 20"/>
                  <a:gd name="T63" fmla="*/ 4 h 12"/>
                  <a:gd name="T64" fmla="*/ 20 w 20"/>
                  <a:gd name="T65" fmla="*/ 4 h 12"/>
                  <a:gd name="T66" fmla="*/ 19 w 20"/>
                  <a:gd name="T67" fmla="*/ 5 h 12"/>
                  <a:gd name="T68" fmla="*/ 19 w 20"/>
                  <a:gd name="T69" fmla="*/ 5 h 12"/>
                  <a:gd name="T70" fmla="*/ 8 w 20"/>
                  <a:gd name="T71" fmla="*/ 12 h 12"/>
                  <a:gd name="T72" fmla="*/ 6 w 20"/>
                  <a:gd name="T73" fmla="*/ 12 h 12"/>
                  <a:gd name="T74" fmla="*/ 6 w 20"/>
                  <a:gd name="T75" fmla="*/ 12 h 12"/>
                  <a:gd name="T76" fmla="*/ 5 w 20"/>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2">
                    <a:moveTo>
                      <a:pt x="5" y="12"/>
                    </a:moveTo>
                    <a:cubicBezTo>
                      <a:pt x="1" y="10"/>
                      <a:pt x="1" y="10"/>
                      <a:pt x="1" y="10"/>
                    </a:cubicBezTo>
                    <a:cubicBezTo>
                      <a:pt x="1" y="9"/>
                      <a:pt x="1" y="9"/>
                      <a:pt x="1" y="9"/>
                    </a:cubicBezTo>
                    <a:cubicBezTo>
                      <a:pt x="2" y="8"/>
                      <a:pt x="2" y="8"/>
                      <a:pt x="2" y="8"/>
                    </a:cubicBezTo>
                    <a:cubicBezTo>
                      <a:pt x="5" y="11"/>
                      <a:pt x="5" y="11"/>
                      <a:pt x="5" y="11"/>
                    </a:cubicBezTo>
                    <a:cubicBezTo>
                      <a:pt x="6" y="11"/>
                      <a:pt x="6" y="11"/>
                      <a:pt x="6" y="11"/>
                    </a:cubicBezTo>
                    <a:cubicBezTo>
                      <a:pt x="6" y="11"/>
                      <a:pt x="6" y="11"/>
                      <a:pt x="6" y="11"/>
                    </a:cubicBezTo>
                    <a:cubicBezTo>
                      <a:pt x="6" y="11"/>
                      <a:pt x="7" y="11"/>
                      <a:pt x="7" y="11"/>
                    </a:cubicBezTo>
                    <a:cubicBezTo>
                      <a:pt x="7" y="11"/>
                      <a:pt x="7" y="11"/>
                      <a:pt x="7" y="11"/>
                    </a:cubicBezTo>
                    <a:cubicBezTo>
                      <a:pt x="18" y="4"/>
                      <a:pt x="18" y="4"/>
                      <a:pt x="18" y="4"/>
                    </a:cubicBezTo>
                    <a:cubicBezTo>
                      <a:pt x="18" y="4"/>
                      <a:pt x="18" y="4"/>
                      <a:pt x="18" y="4"/>
                    </a:cubicBezTo>
                    <a:cubicBezTo>
                      <a:pt x="18" y="4"/>
                      <a:pt x="18" y="4"/>
                      <a:pt x="18" y="4"/>
                    </a:cubicBezTo>
                    <a:cubicBezTo>
                      <a:pt x="14" y="2"/>
                      <a:pt x="14" y="2"/>
                      <a:pt x="14" y="2"/>
                    </a:cubicBezTo>
                    <a:cubicBezTo>
                      <a:pt x="14" y="2"/>
                      <a:pt x="14" y="2"/>
                      <a:pt x="14" y="2"/>
                    </a:cubicBezTo>
                    <a:cubicBezTo>
                      <a:pt x="14" y="2"/>
                      <a:pt x="14" y="2"/>
                      <a:pt x="14" y="2"/>
                    </a:cubicBezTo>
                    <a:cubicBezTo>
                      <a:pt x="13" y="2"/>
                      <a:pt x="13" y="2"/>
                      <a:pt x="13" y="2"/>
                    </a:cubicBezTo>
                    <a:cubicBezTo>
                      <a:pt x="13" y="2"/>
                      <a:pt x="13" y="2"/>
                      <a:pt x="13" y="2"/>
                    </a:cubicBezTo>
                    <a:cubicBezTo>
                      <a:pt x="2" y="8"/>
                      <a:pt x="2" y="8"/>
                      <a:pt x="2" y="8"/>
                    </a:cubicBezTo>
                    <a:cubicBezTo>
                      <a:pt x="2" y="8"/>
                      <a:pt x="2" y="8"/>
                      <a:pt x="2" y="8"/>
                    </a:cubicBezTo>
                    <a:cubicBezTo>
                      <a:pt x="1" y="9"/>
                      <a:pt x="1" y="9"/>
                      <a:pt x="1" y="9"/>
                    </a:cubicBezTo>
                    <a:cubicBezTo>
                      <a:pt x="1" y="10"/>
                      <a:pt x="1" y="10"/>
                      <a:pt x="1" y="10"/>
                    </a:cubicBezTo>
                    <a:cubicBezTo>
                      <a:pt x="0" y="9"/>
                      <a:pt x="0" y="9"/>
                      <a:pt x="0" y="8"/>
                    </a:cubicBezTo>
                    <a:cubicBezTo>
                      <a:pt x="0" y="8"/>
                      <a:pt x="0" y="8"/>
                      <a:pt x="0" y="8"/>
                    </a:cubicBezTo>
                    <a:cubicBezTo>
                      <a:pt x="0" y="8"/>
                      <a:pt x="0" y="7"/>
                      <a:pt x="1" y="7"/>
                    </a:cubicBezTo>
                    <a:cubicBezTo>
                      <a:pt x="1" y="7"/>
                      <a:pt x="1" y="7"/>
                      <a:pt x="1" y="7"/>
                    </a:cubicBezTo>
                    <a:cubicBezTo>
                      <a:pt x="12" y="1"/>
                      <a:pt x="12" y="1"/>
                      <a:pt x="12" y="1"/>
                    </a:cubicBezTo>
                    <a:cubicBezTo>
                      <a:pt x="13" y="0"/>
                      <a:pt x="13" y="0"/>
                      <a:pt x="14" y="0"/>
                    </a:cubicBezTo>
                    <a:cubicBezTo>
                      <a:pt x="14" y="0"/>
                      <a:pt x="14" y="0"/>
                      <a:pt x="14" y="0"/>
                    </a:cubicBezTo>
                    <a:cubicBezTo>
                      <a:pt x="14" y="0"/>
                      <a:pt x="15" y="0"/>
                      <a:pt x="15" y="1"/>
                    </a:cubicBezTo>
                    <a:cubicBezTo>
                      <a:pt x="15" y="1"/>
                      <a:pt x="15" y="1"/>
                      <a:pt x="15" y="1"/>
                    </a:cubicBezTo>
                    <a:cubicBezTo>
                      <a:pt x="19" y="3"/>
                      <a:pt x="19" y="3"/>
                      <a:pt x="19" y="3"/>
                    </a:cubicBezTo>
                    <a:cubicBezTo>
                      <a:pt x="19" y="3"/>
                      <a:pt x="20" y="4"/>
                      <a:pt x="20" y="4"/>
                    </a:cubicBezTo>
                    <a:cubicBezTo>
                      <a:pt x="20" y="4"/>
                      <a:pt x="20" y="4"/>
                      <a:pt x="20" y="4"/>
                    </a:cubicBezTo>
                    <a:cubicBezTo>
                      <a:pt x="20" y="5"/>
                      <a:pt x="19" y="5"/>
                      <a:pt x="19" y="5"/>
                    </a:cubicBezTo>
                    <a:cubicBezTo>
                      <a:pt x="19" y="5"/>
                      <a:pt x="19" y="5"/>
                      <a:pt x="19" y="5"/>
                    </a:cubicBezTo>
                    <a:cubicBezTo>
                      <a:pt x="8" y="12"/>
                      <a:pt x="8" y="12"/>
                      <a:pt x="8" y="12"/>
                    </a:cubicBezTo>
                    <a:cubicBezTo>
                      <a:pt x="7" y="12"/>
                      <a:pt x="7" y="12"/>
                      <a:pt x="6" y="12"/>
                    </a:cubicBezTo>
                    <a:cubicBezTo>
                      <a:pt x="6" y="12"/>
                      <a:pt x="6" y="12"/>
                      <a:pt x="6" y="12"/>
                    </a:cubicBezTo>
                    <a:cubicBezTo>
                      <a:pt x="6" y="12"/>
                      <a:pt x="5"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7" name="Freeform 1539">
                <a:extLst>
                  <a:ext uri="{FF2B5EF4-FFF2-40B4-BE49-F238E27FC236}">
                    <a16:creationId xmlns:a16="http://schemas.microsoft.com/office/drawing/2014/main" id="{15FAECF0-51DF-4583-81D9-0A246A2EFC80}"/>
                  </a:ext>
                </a:extLst>
              </p:cNvPr>
              <p:cNvSpPr>
                <a:spLocks/>
              </p:cNvSpPr>
              <p:nvPr/>
            </p:nvSpPr>
            <p:spPr bwMode="auto">
              <a:xfrm>
                <a:off x="3998" y="982"/>
                <a:ext cx="24" cy="14"/>
              </a:xfrm>
              <a:custGeom>
                <a:avLst/>
                <a:gdLst>
                  <a:gd name="T0" fmla="*/ 1 w 17"/>
                  <a:gd name="T1" fmla="*/ 7 h 10"/>
                  <a:gd name="T2" fmla="*/ 1 w 17"/>
                  <a:gd name="T3" fmla="*/ 6 h 10"/>
                  <a:gd name="T4" fmla="*/ 10 w 17"/>
                  <a:gd name="T5" fmla="*/ 1 h 10"/>
                  <a:gd name="T6" fmla="*/ 12 w 17"/>
                  <a:gd name="T7" fmla="*/ 1 h 10"/>
                  <a:gd name="T8" fmla="*/ 16 w 17"/>
                  <a:gd name="T9" fmla="*/ 3 h 10"/>
                  <a:gd name="T10" fmla="*/ 16 w 17"/>
                  <a:gd name="T11" fmla="*/ 4 h 10"/>
                  <a:gd name="T12" fmla="*/ 8 w 17"/>
                  <a:gd name="T13" fmla="*/ 9 h 10"/>
                  <a:gd name="T14" fmla="*/ 5 w 17"/>
                  <a:gd name="T15" fmla="*/ 9 h 10"/>
                  <a:gd name="T16" fmla="*/ 1 w 17"/>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 y="7"/>
                    </a:moveTo>
                    <a:cubicBezTo>
                      <a:pt x="0" y="7"/>
                      <a:pt x="0" y="6"/>
                      <a:pt x="1" y="6"/>
                    </a:cubicBezTo>
                    <a:cubicBezTo>
                      <a:pt x="10" y="1"/>
                      <a:pt x="10" y="1"/>
                      <a:pt x="10" y="1"/>
                    </a:cubicBezTo>
                    <a:cubicBezTo>
                      <a:pt x="10" y="0"/>
                      <a:pt x="11" y="0"/>
                      <a:pt x="12" y="1"/>
                    </a:cubicBezTo>
                    <a:cubicBezTo>
                      <a:pt x="16" y="3"/>
                      <a:pt x="16" y="3"/>
                      <a:pt x="16" y="3"/>
                    </a:cubicBezTo>
                    <a:cubicBezTo>
                      <a:pt x="17" y="3"/>
                      <a:pt x="17" y="4"/>
                      <a:pt x="16" y="4"/>
                    </a:cubicBezTo>
                    <a:cubicBezTo>
                      <a:pt x="8" y="9"/>
                      <a:pt x="8" y="9"/>
                      <a:pt x="8" y="9"/>
                    </a:cubicBezTo>
                    <a:cubicBezTo>
                      <a:pt x="7" y="10"/>
                      <a:pt x="6" y="10"/>
                      <a:pt x="5" y="9"/>
                    </a:cubicBezTo>
                    <a:lnTo>
                      <a:pt x="1" y="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8" name="Freeform 1540">
                <a:extLst>
                  <a:ext uri="{FF2B5EF4-FFF2-40B4-BE49-F238E27FC236}">
                    <a16:creationId xmlns:a16="http://schemas.microsoft.com/office/drawing/2014/main" id="{075FF349-C6EC-432E-B765-893054750562}"/>
                  </a:ext>
                </a:extLst>
              </p:cNvPr>
              <p:cNvSpPr>
                <a:spLocks/>
              </p:cNvSpPr>
              <p:nvPr/>
            </p:nvSpPr>
            <p:spPr bwMode="auto">
              <a:xfrm>
                <a:off x="3998" y="982"/>
                <a:ext cx="24" cy="14"/>
              </a:xfrm>
              <a:custGeom>
                <a:avLst/>
                <a:gdLst>
                  <a:gd name="T0" fmla="*/ 5 w 17"/>
                  <a:gd name="T1" fmla="*/ 10 h 10"/>
                  <a:gd name="T2" fmla="*/ 1 w 17"/>
                  <a:gd name="T3" fmla="*/ 8 h 10"/>
                  <a:gd name="T4" fmla="*/ 1 w 17"/>
                  <a:gd name="T5" fmla="*/ 7 h 10"/>
                  <a:gd name="T6" fmla="*/ 1 w 17"/>
                  <a:gd name="T7" fmla="*/ 6 h 10"/>
                  <a:gd name="T8" fmla="*/ 6 w 17"/>
                  <a:gd name="T9" fmla="*/ 9 h 10"/>
                  <a:gd name="T10" fmla="*/ 6 w 17"/>
                  <a:gd name="T11" fmla="*/ 9 h 10"/>
                  <a:gd name="T12" fmla="*/ 6 w 17"/>
                  <a:gd name="T13" fmla="*/ 9 h 10"/>
                  <a:gd name="T14" fmla="*/ 7 w 17"/>
                  <a:gd name="T15" fmla="*/ 9 h 10"/>
                  <a:gd name="T16" fmla="*/ 7 w 17"/>
                  <a:gd name="T17" fmla="*/ 9 h 10"/>
                  <a:gd name="T18" fmla="*/ 16 w 17"/>
                  <a:gd name="T19" fmla="*/ 4 h 10"/>
                  <a:gd name="T20" fmla="*/ 16 w 17"/>
                  <a:gd name="T21" fmla="*/ 4 h 10"/>
                  <a:gd name="T22" fmla="*/ 16 w 17"/>
                  <a:gd name="T23" fmla="*/ 4 h 10"/>
                  <a:gd name="T24" fmla="*/ 12 w 17"/>
                  <a:gd name="T25" fmla="*/ 1 h 10"/>
                  <a:gd name="T26" fmla="*/ 11 w 17"/>
                  <a:gd name="T27" fmla="*/ 1 h 10"/>
                  <a:gd name="T28" fmla="*/ 11 w 17"/>
                  <a:gd name="T29" fmla="*/ 1 h 10"/>
                  <a:gd name="T30" fmla="*/ 10 w 17"/>
                  <a:gd name="T31" fmla="*/ 1 h 10"/>
                  <a:gd name="T32" fmla="*/ 10 w 17"/>
                  <a:gd name="T33" fmla="*/ 1 h 10"/>
                  <a:gd name="T34" fmla="*/ 1 w 17"/>
                  <a:gd name="T35" fmla="*/ 6 h 10"/>
                  <a:gd name="T36" fmla="*/ 1 w 17"/>
                  <a:gd name="T37" fmla="*/ 6 h 10"/>
                  <a:gd name="T38" fmla="*/ 1 w 17"/>
                  <a:gd name="T39" fmla="*/ 7 h 10"/>
                  <a:gd name="T40" fmla="*/ 1 w 17"/>
                  <a:gd name="T41" fmla="*/ 8 h 10"/>
                  <a:gd name="T42" fmla="*/ 0 w 17"/>
                  <a:gd name="T43" fmla="*/ 6 h 10"/>
                  <a:gd name="T44" fmla="*/ 0 w 17"/>
                  <a:gd name="T45" fmla="*/ 6 h 10"/>
                  <a:gd name="T46" fmla="*/ 1 w 17"/>
                  <a:gd name="T47" fmla="*/ 5 h 10"/>
                  <a:gd name="T48" fmla="*/ 1 w 17"/>
                  <a:gd name="T49" fmla="*/ 5 h 10"/>
                  <a:gd name="T50" fmla="*/ 9 w 17"/>
                  <a:gd name="T51" fmla="*/ 0 h 10"/>
                  <a:gd name="T52" fmla="*/ 11 w 17"/>
                  <a:gd name="T53" fmla="*/ 0 h 10"/>
                  <a:gd name="T54" fmla="*/ 11 w 17"/>
                  <a:gd name="T55" fmla="*/ 0 h 10"/>
                  <a:gd name="T56" fmla="*/ 12 w 17"/>
                  <a:gd name="T57" fmla="*/ 0 h 10"/>
                  <a:gd name="T58" fmla="*/ 12 w 17"/>
                  <a:gd name="T59" fmla="*/ 0 h 10"/>
                  <a:gd name="T60" fmla="*/ 17 w 17"/>
                  <a:gd name="T61" fmla="*/ 2 h 10"/>
                  <a:gd name="T62" fmla="*/ 17 w 17"/>
                  <a:gd name="T63" fmla="*/ 4 h 10"/>
                  <a:gd name="T64" fmla="*/ 17 w 17"/>
                  <a:gd name="T65" fmla="*/ 4 h 10"/>
                  <a:gd name="T66" fmla="*/ 17 w 17"/>
                  <a:gd name="T67" fmla="*/ 5 h 10"/>
                  <a:gd name="T68" fmla="*/ 17 w 17"/>
                  <a:gd name="T69" fmla="*/ 5 h 10"/>
                  <a:gd name="T70" fmla="*/ 8 w 17"/>
                  <a:gd name="T71" fmla="*/ 10 h 10"/>
                  <a:gd name="T72" fmla="*/ 6 w 17"/>
                  <a:gd name="T73" fmla="*/ 10 h 10"/>
                  <a:gd name="T74" fmla="*/ 6 w 17"/>
                  <a:gd name="T75" fmla="*/ 10 h 10"/>
                  <a:gd name="T76" fmla="*/ 5 w 17"/>
                  <a:gd name="T7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10">
                    <a:moveTo>
                      <a:pt x="5" y="10"/>
                    </a:moveTo>
                    <a:cubicBezTo>
                      <a:pt x="1" y="8"/>
                      <a:pt x="1" y="8"/>
                      <a:pt x="1" y="8"/>
                    </a:cubicBezTo>
                    <a:cubicBezTo>
                      <a:pt x="1" y="7"/>
                      <a:pt x="1" y="7"/>
                      <a:pt x="1" y="7"/>
                    </a:cubicBezTo>
                    <a:cubicBezTo>
                      <a:pt x="1" y="6"/>
                      <a:pt x="1" y="6"/>
                      <a:pt x="1" y="6"/>
                    </a:cubicBezTo>
                    <a:cubicBezTo>
                      <a:pt x="6" y="9"/>
                      <a:pt x="6" y="9"/>
                      <a:pt x="6" y="9"/>
                    </a:cubicBezTo>
                    <a:cubicBezTo>
                      <a:pt x="6" y="9"/>
                      <a:pt x="6" y="9"/>
                      <a:pt x="6" y="9"/>
                    </a:cubicBezTo>
                    <a:cubicBezTo>
                      <a:pt x="6" y="9"/>
                      <a:pt x="6" y="9"/>
                      <a:pt x="6" y="9"/>
                    </a:cubicBezTo>
                    <a:cubicBezTo>
                      <a:pt x="7" y="9"/>
                      <a:pt x="7" y="9"/>
                      <a:pt x="7" y="9"/>
                    </a:cubicBezTo>
                    <a:cubicBezTo>
                      <a:pt x="7" y="9"/>
                      <a:pt x="7" y="9"/>
                      <a:pt x="7" y="9"/>
                    </a:cubicBezTo>
                    <a:cubicBezTo>
                      <a:pt x="16" y="4"/>
                      <a:pt x="16" y="4"/>
                      <a:pt x="16" y="4"/>
                    </a:cubicBezTo>
                    <a:cubicBezTo>
                      <a:pt x="16" y="4"/>
                      <a:pt x="16" y="4"/>
                      <a:pt x="16" y="4"/>
                    </a:cubicBezTo>
                    <a:cubicBezTo>
                      <a:pt x="16" y="4"/>
                      <a:pt x="16" y="4"/>
                      <a:pt x="16" y="4"/>
                    </a:cubicBezTo>
                    <a:cubicBezTo>
                      <a:pt x="12" y="1"/>
                      <a:pt x="12" y="1"/>
                      <a:pt x="12" y="1"/>
                    </a:cubicBezTo>
                    <a:cubicBezTo>
                      <a:pt x="11" y="1"/>
                      <a:pt x="11" y="1"/>
                      <a:pt x="11" y="1"/>
                    </a:cubicBezTo>
                    <a:cubicBezTo>
                      <a:pt x="11" y="1"/>
                      <a:pt x="11" y="1"/>
                      <a:pt x="11" y="1"/>
                    </a:cubicBezTo>
                    <a:cubicBezTo>
                      <a:pt x="11" y="1"/>
                      <a:pt x="10" y="1"/>
                      <a:pt x="10" y="1"/>
                    </a:cubicBezTo>
                    <a:cubicBezTo>
                      <a:pt x="10" y="1"/>
                      <a:pt x="10" y="1"/>
                      <a:pt x="10" y="1"/>
                    </a:cubicBezTo>
                    <a:cubicBezTo>
                      <a:pt x="1" y="6"/>
                      <a:pt x="1" y="6"/>
                      <a:pt x="1" y="6"/>
                    </a:cubicBezTo>
                    <a:cubicBezTo>
                      <a:pt x="1" y="6"/>
                      <a:pt x="1" y="6"/>
                      <a:pt x="1" y="6"/>
                    </a:cubicBezTo>
                    <a:cubicBezTo>
                      <a:pt x="1" y="7"/>
                      <a:pt x="1" y="7"/>
                      <a:pt x="1" y="7"/>
                    </a:cubicBezTo>
                    <a:cubicBezTo>
                      <a:pt x="1" y="8"/>
                      <a:pt x="1" y="8"/>
                      <a:pt x="1" y="8"/>
                    </a:cubicBezTo>
                    <a:cubicBezTo>
                      <a:pt x="0" y="7"/>
                      <a:pt x="0" y="7"/>
                      <a:pt x="0" y="6"/>
                    </a:cubicBezTo>
                    <a:cubicBezTo>
                      <a:pt x="0" y="6"/>
                      <a:pt x="0" y="6"/>
                      <a:pt x="0" y="6"/>
                    </a:cubicBezTo>
                    <a:cubicBezTo>
                      <a:pt x="0" y="6"/>
                      <a:pt x="0" y="5"/>
                      <a:pt x="1" y="5"/>
                    </a:cubicBezTo>
                    <a:cubicBezTo>
                      <a:pt x="1" y="5"/>
                      <a:pt x="1" y="5"/>
                      <a:pt x="1" y="5"/>
                    </a:cubicBezTo>
                    <a:cubicBezTo>
                      <a:pt x="9" y="0"/>
                      <a:pt x="9" y="0"/>
                      <a:pt x="9" y="0"/>
                    </a:cubicBezTo>
                    <a:cubicBezTo>
                      <a:pt x="10" y="0"/>
                      <a:pt x="10" y="0"/>
                      <a:pt x="11" y="0"/>
                    </a:cubicBezTo>
                    <a:cubicBezTo>
                      <a:pt x="11" y="0"/>
                      <a:pt x="11" y="0"/>
                      <a:pt x="11" y="0"/>
                    </a:cubicBezTo>
                    <a:cubicBezTo>
                      <a:pt x="11" y="0"/>
                      <a:pt x="12" y="0"/>
                      <a:pt x="12" y="0"/>
                    </a:cubicBezTo>
                    <a:cubicBezTo>
                      <a:pt x="12" y="0"/>
                      <a:pt x="12" y="0"/>
                      <a:pt x="12" y="0"/>
                    </a:cubicBezTo>
                    <a:cubicBezTo>
                      <a:pt x="17" y="2"/>
                      <a:pt x="17" y="2"/>
                      <a:pt x="17" y="2"/>
                    </a:cubicBezTo>
                    <a:cubicBezTo>
                      <a:pt x="17" y="3"/>
                      <a:pt x="17" y="3"/>
                      <a:pt x="17" y="4"/>
                    </a:cubicBezTo>
                    <a:cubicBezTo>
                      <a:pt x="17" y="4"/>
                      <a:pt x="17" y="4"/>
                      <a:pt x="17" y="4"/>
                    </a:cubicBezTo>
                    <a:cubicBezTo>
                      <a:pt x="17" y="4"/>
                      <a:pt x="17" y="5"/>
                      <a:pt x="17" y="5"/>
                    </a:cubicBezTo>
                    <a:cubicBezTo>
                      <a:pt x="17" y="5"/>
                      <a:pt x="17" y="5"/>
                      <a:pt x="17" y="5"/>
                    </a:cubicBezTo>
                    <a:cubicBezTo>
                      <a:pt x="8" y="10"/>
                      <a:pt x="8" y="10"/>
                      <a:pt x="8" y="10"/>
                    </a:cubicBezTo>
                    <a:cubicBezTo>
                      <a:pt x="7" y="10"/>
                      <a:pt x="7" y="10"/>
                      <a:pt x="6" y="10"/>
                    </a:cubicBezTo>
                    <a:cubicBezTo>
                      <a:pt x="6" y="10"/>
                      <a:pt x="6" y="10"/>
                      <a:pt x="6" y="10"/>
                    </a:cubicBezTo>
                    <a:cubicBezTo>
                      <a:pt x="6" y="10"/>
                      <a:pt x="5" y="10"/>
                      <a:pt x="5"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29" name="Freeform 1541">
                <a:extLst>
                  <a:ext uri="{FF2B5EF4-FFF2-40B4-BE49-F238E27FC236}">
                    <a16:creationId xmlns:a16="http://schemas.microsoft.com/office/drawing/2014/main" id="{E164921B-9F4A-4498-849E-DFA1D1A7AFBC}"/>
                  </a:ext>
                </a:extLst>
              </p:cNvPr>
              <p:cNvSpPr>
                <a:spLocks/>
              </p:cNvSpPr>
              <p:nvPr/>
            </p:nvSpPr>
            <p:spPr bwMode="auto">
              <a:xfrm>
                <a:off x="3900" y="1072"/>
                <a:ext cx="19" cy="12"/>
              </a:xfrm>
              <a:custGeom>
                <a:avLst/>
                <a:gdLst>
                  <a:gd name="T0" fmla="*/ 0 w 13"/>
                  <a:gd name="T1" fmla="*/ 5 h 8"/>
                  <a:gd name="T2" fmla="*/ 0 w 13"/>
                  <a:gd name="T3" fmla="*/ 4 h 8"/>
                  <a:gd name="T4" fmla="*/ 6 w 13"/>
                  <a:gd name="T5" fmla="*/ 0 h 8"/>
                  <a:gd name="T6" fmla="*/ 8 w 13"/>
                  <a:gd name="T7" fmla="*/ 0 h 8"/>
                  <a:gd name="T8" fmla="*/ 12 w 13"/>
                  <a:gd name="T9" fmla="*/ 3 h 8"/>
                  <a:gd name="T10" fmla="*/ 12 w 13"/>
                  <a:gd name="T11" fmla="*/ 4 h 8"/>
                  <a:gd name="T12" fmla="*/ 6 w 13"/>
                  <a:gd name="T13" fmla="*/ 7 h 8"/>
                  <a:gd name="T14" fmla="*/ 4 w 13"/>
                  <a:gd name="T15" fmla="*/ 7 h 8"/>
                  <a:gd name="T16" fmla="*/ 0 w 13"/>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0" y="5"/>
                    </a:moveTo>
                    <a:cubicBezTo>
                      <a:pt x="0" y="5"/>
                      <a:pt x="0" y="4"/>
                      <a:pt x="0" y="4"/>
                    </a:cubicBezTo>
                    <a:cubicBezTo>
                      <a:pt x="6" y="0"/>
                      <a:pt x="6" y="0"/>
                      <a:pt x="6" y="0"/>
                    </a:cubicBezTo>
                    <a:cubicBezTo>
                      <a:pt x="7" y="0"/>
                      <a:pt x="8" y="0"/>
                      <a:pt x="8" y="0"/>
                    </a:cubicBezTo>
                    <a:cubicBezTo>
                      <a:pt x="12" y="3"/>
                      <a:pt x="12" y="3"/>
                      <a:pt x="12" y="3"/>
                    </a:cubicBezTo>
                    <a:cubicBezTo>
                      <a:pt x="13" y="3"/>
                      <a:pt x="13" y="4"/>
                      <a:pt x="12" y="4"/>
                    </a:cubicBezTo>
                    <a:cubicBezTo>
                      <a:pt x="6" y="7"/>
                      <a:pt x="6" y="7"/>
                      <a:pt x="6" y="7"/>
                    </a:cubicBezTo>
                    <a:cubicBezTo>
                      <a:pt x="6" y="8"/>
                      <a:pt x="5" y="8"/>
                      <a:pt x="4" y="7"/>
                    </a:cubicBezTo>
                    <a:lnTo>
                      <a:pt x="0"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0" name="Freeform 1542">
                <a:extLst>
                  <a:ext uri="{FF2B5EF4-FFF2-40B4-BE49-F238E27FC236}">
                    <a16:creationId xmlns:a16="http://schemas.microsoft.com/office/drawing/2014/main" id="{A54463F2-54EB-4306-BD7C-277CD4328B73}"/>
                  </a:ext>
                </a:extLst>
              </p:cNvPr>
              <p:cNvSpPr>
                <a:spLocks/>
              </p:cNvSpPr>
              <p:nvPr/>
            </p:nvSpPr>
            <p:spPr bwMode="auto">
              <a:xfrm>
                <a:off x="3899" y="1071"/>
                <a:ext cx="20" cy="13"/>
              </a:xfrm>
              <a:custGeom>
                <a:avLst/>
                <a:gdLst>
                  <a:gd name="T0" fmla="*/ 5 w 14"/>
                  <a:gd name="T1" fmla="*/ 9 h 9"/>
                  <a:gd name="T2" fmla="*/ 1 w 14"/>
                  <a:gd name="T3" fmla="*/ 7 h 9"/>
                  <a:gd name="T4" fmla="*/ 1 w 14"/>
                  <a:gd name="T5" fmla="*/ 6 h 9"/>
                  <a:gd name="T6" fmla="*/ 2 w 14"/>
                  <a:gd name="T7" fmla="*/ 5 h 9"/>
                  <a:gd name="T8" fmla="*/ 5 w 14"/>
                  <a:gd name="T9" fmla="*/ 8 h 9"/>
                  <a:gd name="T10" fmla="*/ 6 w 14"/>
                  <a:gd name="T11" fmla="*/ 8 h 9"/>
                  <a:gd name="T12" fmla="*/ 6 w 14"/>
                  <a:gd name="T13" fmla="*/ 8 h 9"/>
                  <a:gd name="T14" fmla="*/ 7 w 14"/>
                  <a:gd name="T15" fmla="*/ 8 h 9"/>
                  <a:gd name="T16" fmla="*/ 7 w 14"/>
                  <a:gd name="T17" fmla="*/ 8 h 9"/>
                  <a:gd name="T18" fmla="*/ 13 w 14"/>
                  <a:gd name="T19" fmla="*/ 4 h 9"/>
                  <a:gd name="T20" fmla="*/ 13 w 14"/>
                  <a:gd name="T21" fmla="*/ 4 h 9"/>
                  <a:gd name="T22" fmla="*/ 13 w 14"/>
                  <a:gd name="T23" fmla="*/ 4 h 9"/>
                  <a:gd name="T24" fmla="*/ 13 w 14"/>
                  <a:gd name="T25" fmla="*/ 4 h 9"/>
                  <a:gd name="T26" fmla="*/ 9 w 14"/>
                  <a:gd name="T27" fmla="*/ 2 h 9"/>
                  <a:gd name="T28" fmla="*/ 8 w 14"/>
                  <a:gd name="T29" fmla="*/ 2 h 9"/>
                  <a:gd name="T30" fmla="*/ 8 w 14"/>
                  <a:gd name="T31" fmla="*/ 2 h 9"/>
                  <a:gd name="T32" fmla="*/ 8 w 14"/>
                  <a:gd name="T33" fmla="*/ 2 h 9"/>
                  <a:gd name="T34" fmla="*/ 8 w 14"/>
                  <a:gd name="T35" fmla="*/ 2 h 9"/>
                  <a:gd name="T36" fmla="*/ 2 w 14"/>
                  <a:gd name="T37" fmla="*/ 5 h 9"/>
                  <a:gd name="T38" fmla="*/ 2 w 14"/>
                  <a:gd name="T39" fmla="*/ 5 h 9"/>
                  <a:gd name="T40" fmla="*/ 1 w 14"/>
                  <a:gd name="T41" fmla="*/ 6 h 9"/>
                  <a:gd name="T42" fmla="*/ 1 w 14"/>
                  <a:gd name="T43" fmla="*/ 7 h 9"/>
                  <a:gd name="T44" fmla="*/ 0 w 14"/>
                  <a:gd name="T45" fmla="*/ 5 h 9"/>
                  <a:gd name="T46" fmla="*/ 0 w 14"/>
                  <a:gd name="T47" fmla="*/ 5 h 9"/>
                  <a:gd name="T48" fmla="*/ 1 w 14"/>
                  <a:gd name="T49" fmla="*/ 4 h 9"/>
                  <a:gd name="T50" fmla="*/ 1 w 14"/>
                  <a:gd name="T51" fmla="*/ 4 h 9"/>
                  <a:gd name="T52" fmla="*/ 7 w 14"/>
                  <a:gd name="T53" fmla="*/ 1 h 9"/>
                  <a:gd name="T54" fmla="*/ 8 w 14"/>
                  <a:gd name="T55" fmla="*/ 0 h 9"/>
                  <a:gd name="T56" fmla="*/ 8 w 14"/>
                  <a:gd name="T57" fmla="*/ 0 h 9"/>
                  <a:gd name="T58" fmla="*/ 10 w 14"/>
                  <a:gd name="T59" fmla="*/ 1 h 9"/>
                  <a:gd name="T60" fmla="*/ 10 w 14"/>
                  <a:gd name="T61" fmla="*/ 1 h 9"/>
                  <a:gd name="T62" fmla="*/ 14 w 14"/>
                  <a:gd name="T63" fmla="*/ 3 h 9"/>
                  <a:gd name="T64" fmla="*/ 14 w 14"/>
                  <a:gd name="T65" fmla="*/ 4 h 9"/>
                  <a:gd name="T66" fmla="*/ 14 w 14"/>
                  <a:gd name="T67" fmla="*/ 4 h 9"/>
                  <a:gd name="T68" fmla="*/ 14 w 14"/>
                  <a:gd name="T69" fmla="*/ 6 h 9"/>
                  <a:gd name="T70" fmla="*/ 14 w 14"/>
                  <a:gd name="T71" fmla="*/ 6 h 9"/>
                  <a:gd name="T72" fmla="*/ 8 w 14"/>
                  <a:gd name="T73" fmla="*/ 9 h 9"/>
                  <a:gd name="T74" fmla="*/ 6 w 14"/>
                  <a:gd name="T75" fmla="*/ 9 h 9"/>
                  <a:gd name="T76" fmla="*/ 6 w 14"/>
                  <a:gd name="T77" fmla="*/ 9 h 9"/>
                  <a:gd name="T78" fmla="*/ 5 w 14"/>
                  <a:gd name="T7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9">
                    <a:moveTo>
                      <a:pt x="5" y="9"/>
                    </a:moveTo>
                    <a:cubicBezTo>
                      <a:pt x="1" y="7"/>
                      <a:pt x="1" y="7"/>
                      <a:pt x="1" y="7"/>
                    </a:cubicBezTo>
                    <a:cubicBezTo>
                      <a:pt x="1" y="6"/>
                      <a:pt x="1" y="6"/>
                      <a:pt x="1" y="6"/>
                    </a:cubicBezTo>
                    <a:cubicBezTo>
                      <a:pt x="2" y="5"/>
                      <a:pt x="2" y="5"/>
                      <a:pt x="2" y="5"/>
                    </a:cubicBezTo>
                    <a:cubicBezTo>
                      <a:pt x="5" y="8"/>
                      <a:pt x="5" y="8"/>
                      <a:pt x="5" y="8"/>
                    </a:cubicBezTo>
                    <a:cubicBezTo>
                      <a:pt x="6" y="8"/>
                      <a:pt x="6" y="8"/>
                      <a:pt x="6" y="8"/>
                    </a:cubicBezTo>
                    <a:cubicBezTo>
                      <a:pt x="6" y="8"/>
                      <a:pt x="6" y="8"/>
                      <a:pt x="6" y="8"/>
                    </a:cubicBezTo>
                    <a:cubicBezTo>
                      <a:pt x="7" y="8"/>
                      <a:pt x="7" y="8"/>
                      <a:pt x="7" y="8"/>
                    </a:cubicBezTo>
                    <a:cubicBezTo>
                      <a:pt x="7" y="8"/>
                      <a:pt x="7" y="8"/>
                      <a:pt x="7" y="8"/>
                    </a:cubicBezTo>
                    <a:cubicBezTo>
                      <a:pt x="13" y="4"/>
                      <a:pt x="13" y="4"/>
                      <a:pt x="13" y="4"/>
                    </a:cubicBezTo>
                    <a:cubicBezTo>
                      <a:pt x="13" y="4"/>
                      <a:pt x="13" y="4"/>
                      <a:pt x="13" y="4"/>
                    </a:cubicBezTo>
                    <a:cubicBezTo>
                      <a:pt x="13" y="4"/>
                      <a:pt x="13" y="4"/>
                      <a:pt x="13" y="4"/>
                    </a:cubicBezTo>
                    <a:cubicBezTo>
                      <a:pt x="13" y="4"/>
                      <a:pt x="13" y="4"/>
                      <a:pt x="13" y="4"/>
                    </a:cubicBezTo>
                    <a:cubicBezTo>
                      <a:pt x="9" y="2"/>
                      <a:pt x="9" y="2"/>
                      <a:pt x="9" y="2"/>
                    </a:cubicBezTo>
                    <a:cubicBezTo>
                      <a:pt x="9" y="2"/>
                      <a:pt x="9" y="2"/>
                      <a:pt x="8" y="2"/>
                    </a:cubicBezTo>
                    <a:cubicBezTo>
                      <a:pt x="8" y="2"/>
                      <a:pt x="8" y="2"/>
                      <a:pt x="8" y="2"/>
                    </a:cubicBezTo>
                    <a:cubicBezTo>
                      <a:pt x="8" y="2"/>
                      <a:pt x="8" y="2"/>
                      <a:pt x="8" y="2"/>
                    </a:cubicBezTo>
                    <a:cubicBezTo>
                      <a:pt x="8" y="2"/>
                      <a:pt x="8" y="2"/>
                      <a:pt x="8" y="2"/>
                    </a:cubicBezTo>
                    <a:cubicBezTo>
                      <a:pt x="2" y="5"/>
                      <a:pt x="2" y="5"/>
                      <a:pt x="2" y="5"/>
                    </a:cubicBezTo>
                    <a:cubicBezTo>
                      <a:pt x="2" y="5"/>
                      <a:pt x="2" y="5"/>
                      <a:pt x="2" y="5"/>
                    </a:cubicBezTo>
                    <a:cubicBezTo>
                      <a:pt x="1" y="6"/>
                      <a:pt x="1" y="6"/>
                      <a:pt x="1" y="6"/>
                    </a:cubicBezTo>
                    <a:cubicBezTo>
                      <a:pt x="1" y="7"/>
                      <a:pt x="1" y="7"/>
                      <a:pt x="1" y="7"/>
                    </a:cubicBezTo>
                    <a:cubicBezTo>
                      <a:pt x="0" y="6"/>
                      <a:pt x="0" y="6"/>
                      <a:pt x="0" y="5"/>
                    </a:cubicBezTo>
                    <a:cubicBezTo>
                      <a:pt x="0" y="5"/>
                      <a:pt x="0" y="5"/>
                      <a:pt x="0" y="5"/>
                    </a:cubicBezTo>
                    <a:cubicBezTo>
                      <a:pt x="0" y="5"/>
                      <a:pt x="0" y="4"/>
                      <a:pt x="1" y="4"/>
                    </a:cubicBezTo>
                    <a:cubicBezTo>
                      <a:pt x="1" y="4"/>
                      <a:pt x="1" y="4"/>
                      <a:pt x="1" y="4"/>
                    </a:cubicBezTo>
                    <a:cubicBezTo>
                      <a:pt x="7" y="1"/>
                      <a:pt x="7" y="1"/>
                      <a:pt x="7" y="1"/>
                    </a:cubicBezTo>
                    <a:cubicBezTo>
                      <a:pt x="7" y="0"/>
                      <a:pt x="8" y="0"/>
                      <a:pt x="8" y="0"/>
                    </a:cubicBezTo>
                    <a:cubicBezTo>
                      <a:pt x="8" y="0"/>
                      <a:pt x="8" y="0"/>
                      <a:pt x="8" y="0"/>
                    </a:cubicBezTo>
                    <a:cubicBezTo>
                      <a:pt x="9" y="0"/>
                      <a:pt x="9" y="0"/>
                      <a:pt x="10" y="1"/>
                    </a:cubicBezTo>
                    <a:cubicBezTo>
                      <a:pt x="10" y="1"/>
                      <a:pt x="10" y="1"/>
                      <a:pt x="10" y="1"/>
                    </a:cubicBezTo>
                    <a:cubicBezTo>
                      <a:pt x="14" y="3"/>
                      <a:pt x="14" y="3"/>
                      <a:pt x="14" y="3"/>
                    </a:cubicBezTo>
                    <a:cubicBezTo>
                      <a:pt x="14" y="3"/>
                      <a:pt x="14" y="4"/>
                      <a:pt x="14" y="4"/>
                    </a:cubicBezTo>
                    <a:cubicBezTo>
                      <a:pt x="14" y="4"/>
                      <a:pt x="14" y="4"/>
                      <a:pt x="14" y="4"/>
                    </a:cubicBezTo>
                    <a:cubicBezTo>
                      <a:pt x="14" y="5"/>
                      <a:pt x="14" y="5"/>
                      <a:pt x="14" y="6"/>
                    </a:cubicBezTo>
                    <a:cubicBezTo>
                      <a:pt x="14" y="6"/>
                      <a:pt x="14" y="6"/>
                      <a:pt x="14" y="6"/>
                    </a:cubicBezTo>
                    <a:cubicBezTo>
                      <a:pt x="8" y="9"/>
                      <a:pt x="8" y="9"/>
                      <a:pt x="8" y="9"/>
                    </a:cubicBezTo>
                    <a:cubicBezTo>
                      <a:pt x="7" y="9"/>
                      <a:pt x="7" y="9"/>
                      <a:pt x="6" y="9"/>
                    </a:cubicBezTo>
                    <a:cubicBezTo>
                      <a:pt x="6" y="9"/>
                      <a:pt x="6" y="9"/>
                      <a:pt x="6" y="9"/>
                    </a:cubicBezTo>
                    <a:cubicBezTo>
                      <a:pt x="6" y="9"/>
                      <a:pt x="5" y="9"/>
                      <a:pt x="5"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1" name="Freeform 1543">
                <a:extLst>
                  <a:ext uri="{FF2B5EF4-FFF2-40B4-BE49-F238E27FC236}">
                    <a16:creationId xmlns:a16="http://schemas.microsoft.com/office/drawing/2014/main" id="{E7F416CF-3635-4C58-92F1-CF265F9F6A4F}"/>
                  </a:ext>
                </a:extLst>
              </p:cNvPr>
              <p:cNvSpPr>
                <a:spLocks/>
              </p:cNvSpPr>
              <p:nvPr/>
            </p:nvSpPr>
            <p:spPr bwMode="auto">
              <a:xfrm>
                <a:off x="4016" y="1007"/>
                <a:ext cx="16" cy="9"/>
              </a:xfrm>
              <a:custGeom>
                <a:avLst/>
                <a:gdLst>
                  <a:gd name="T0" fmla="*/ 11 w 11"/>
                  <a:gd name="T1" fmla="*/ 2 h 6"/>
                  <a:gd name="T2" fmla="*/ 11 w 11"/>
                  <a:gd name="T3" fmla="*/ 4 h 6"/>
                  <a:gd name="T4" fmla="*/ 7 w 11"/>
                  <a:gd name="T5" fmla="*/ 6 h 6"/>
                  <a:gd name="T6" fmla="*/ 5 w 11"/>
                  <a:gd name="T7" fmla="*/ 6 h 6"/>
                  <a:gd name="T8" fmla="*/ 1 w 11"/>
                  <a:gd name="T9" fmla="*/ 3 h 6"/>
                  <a:gd name="T10" fmla="*/ 1 w 11"/>
                  <a:gd name="T11" fmla="*/ 2 h 6"/>
                  <a:gd name="T12" fmla="*/ 4 w 11"/>
                  <a:gd name="T13" fmla="*/ 0 h 6"/>
                  <a:gd name="T14" fmla="*/ 7 w 11"/>
                  <a:gd name="T15" fmla="*/ 0 h 6"/>
                  <a:gd name="T16" fmla="*/ 11 w 11"/>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1" y="2"/>
                    </a:moveTo>
                    <a:cubicBezTo>
                      <a:pt x="11" y="3"/>
                      <a:pt x="11" y="3"/>
                      <a:pt x="11" y="4"/>
                    </a:cubicBezTo>
                    <a:cubicBezTo>
                      <a:pt x="7" y="6"/>
                      <a:pt x="7" y="6"/>
                      <a:pt x="7" y="6"/>
                    </a:cubicBezTo>
                    <a:cubicBezTo>
                      <a:pt x="7" y="6"/>
                      <a:pt x="6" y="6"/>
                      <a:pt x="5" y="6"/>
                    </a:cubicBezTo>
                    <a:cubicBezTo>
                      <a:pt x="1" y="3"/>
                      <a:pt x="1" y="3"/>
                      <a:pt x="1" y="3"/>
                    </a:cubicBezTo>
                    <a:cubicBezTo>
                      <a:pt x="0" y="3"/>
                      <a:pt x="0" y="2"/>
                      <a:pt x="1" y="2"/>
                    </a:cubicBezTo>
                    <a:cubicBezTo>
                      <a:pt x="4" y="0"/>
                      <a:pt x="4" y="0"/>
                      <a:pt x="4" y="0"/>
                    </a:cubicBezTo>
                    <a:cubicBezTo>
                      <a:pt x="5" y="0"/>
                      <a:pt x="6" y="0"/>
                      <a:pt x="7" y="0"/>
                    </a:cubicBezTo>
                    <a:lnTo>
                      <a:pt x="1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2" name="Freeform 1544">
                <a:extLst>
                  <a:ext uri="{FF2B5EF4-FFF2-40B4-BE49-F238E27FC236}">
                    <a16:creationId xmlns:a16="http://schemas.microsoft.com/office/drawing/2014/main" id="{9D969BBA-4B12-439C-A483-884DC73FA2B1}"/>
                  </a:ext>
                </a:extLst>
              </p:cNvPr>
              <p:cNvSpPr>
                <a:spLocks noEditPoints="1"/>
              </p:cNvSpPr>
              <p:nvPr/>
            </p:nvSpPr>
            <p:spPr bwMode="auto">
              <a:xfrm>
                <a:off x="4016" y="1006"/>
                <a:ext cx="17" cy="11"/>
              </a:xfrm>
              <a:custGeom>
                <a:avLst/>
                <a:gdLst>
                  <a:gd name="T0" fmla="*/ 5 w 12"/>
                  <a:gd name="T1" fmla="*/ 7 h 8"/>
                  <a:gd name="T2" fmla="*/ 1 w 12"/>
                  <a:gd name="T3" fmla="*/ 5 h 8"/>
                  <a:gd name="T4" fmla="*/ 0 w 12"/>
                  <a:gd name="T5" fmla="*/ 4 h 8"/>
                  <a:gd name="T6" fmla="*/ 0 w 12"/>
                  <a:gd name="T7" fmla="*/ 4 h 8"/>
                  <a:gd name="T8" fmla="*/ 1 w 12"/>
                  <a:gd name="T9" fmla="*/ 2 h 8"/>
                  <a:gd name="T10" fmla="*/ 1 w 12"/>
                  <a:gd name="T11" fmla="*/ 2 h 8"/>
                  <a:gd name="T12" fmla="*/ 4 w 12"/>
                  <a:gd name="T13" fmla="*/ 0 h 8"/>
                  <a:gd name="T14" fmla="*/ 6 w 12"/>
                  <a:gd name="T15" fmla="*/ 0 h 8"/>
                  <a:gd name="T16" fmla="*/ 6 w 12"/>
                  <a:gd name="T17" fmla="*/ 0 h 8"/>
                  <a:gd name="T18" fmla="*/ 7 w 12"/>
                  <a:gd name="T19" fmla="*/ 0 h 8"/>
                  <a:gd name="T20" fmla="*/ 7 w 12"/>
                  <a:gd name="T21" fmla="*/ 0 h 8"/>
                  <a:gd name="T22" fmla="*/ 11 w 12"/>
                  <a:gd name="T23" fmla="*/ 3 h 8"/>
                  <a:gd name="T24" fmla="*/ 11 w 12"/>
                  <a:gd name="T25" fmla="*/ 3 h 8"/>
                  <a:gd name="T26" fmla="*/ 12 w 12"/>
                  <a:gd name="T27" fmla="*/ 4 h 8"/>
                  <a:gd name="T28" fmla="*/ 12 w 12"/>
                  <a:gd name="T29" fmla="*/ 4 h 8"/>
                  <a:gd name="T30" fmla="*/ 11 w 12"/>
                  <a:gd name="T31" fmla="*/ 5 h 8"/>
                  <a:gd name="T32" fmla="*/ 11 w 12"/>
                  <a:gd name="T33" fmla="*/ 5 h 8"/>
                  <a:gd name="T34" fmla="*/ 8 w 12"/>
                  <a:gd name="T35" fmla="*/ 7 h 8"/>
                  <a:gd name="T36" fmla="*/ 6 w 12"/>
                  <a:gd name="T37" fmla="*/ 8 h 8"/>
                  <a:gd name="T38" fmla="*/ 6 w 12"/>
                  <a:gd name="T39" fmla="*/ 8 h 8"/>
                  <a:gd name="T40" fmla="*/ 5 w 12"/>
                  <a:gd name="T41" fmla="*/ 7 h 8"/>
                  <a:gd name="T42" fmla="*/ 5 w 12"/>
                  <a:gd name="T43" fmla="*/ 6 h 8"/>
                  <a:gd name="T44" fmla="*/ 6 w 12"/>
                  <a:gd name="T45" fmla="*/ 6 h 8"/>
                  <a:gd name="T46" fmla="*/ 6 w 12"/>
                  <a:gd name="T47" fmla="*/ 6 h 8"/>
                  <a:gd name="T48" fmla="*/ 7 w 12"/>
                  <a:gd name="T49" fmla="*/ 6 h 8"/>
                  <a:gd name="T50" fmla="*/ 7 w 12"/>
                  <a:gd name="T51" fmla="*/ 6 h 8"/>
                  <a:gd name="T52" fmla="*/ 10 w 12"/>
                  <a:gd name="T53" fmla="*/ 4 h 8"/>
                  <a:gd name="T54" fmla="*/ 10 w 12"/>
                  <a:gd name="T55" fmla="*/ 4 h 8"/>
                  <a:gd name="T56" fmla="*/ 10 w 12"/>
                  <a:gd name="T57" fmla="*/ 4 h 8"/>
                  <a:gd name="T58" fmla="*/ 11 w 12"/>
                  <a:gd name="T59" fmla="*/ 3 h 8"/>
                  <a:gd name="T60" fmla="*/ 10 w 12"/>
                  <a:gd name="T61" fmla="*/ 4 h 8"/>
                  <a:gd name="T62" fmla="*/ 6 w 12"/>
                  <a:gd name="T63" fmla="*/ 2 h 8"/>
                  <a:gd name="T64" fmla="*/ 6 w 12"/>
                  <a:gd name="T65" fmla="*/ 1 h 8"/>
                  <a:gd name="T66" fmla="*/ 6 w 12"/>
                  <a:gd name="T67" fmla="*/ 1 h 8"/>
                  <a:gd name="T68" fmla="*/ 5 w 12"/>
                  <a:gd name="T69" fmla="*/ 2 h 8"/>
                  <a:gd name="T70" fmla="*/ 5 w 12"/>
                  <a:gd name="T71" fmla="*/ 2 h 8"/>
                  <a:gd name="T72" fmla="*/ 1 w 12"/>
                  <a:gd name="T73" fmla="*/ 4 h 8"/>
                  <a:gd name="T74" fmla="*/ 5 w 12"/>
                  <a:gd name="T7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0" y="5"/>
                      <a:pt x="0" y="4"/>
                      <a:pt x="0" y="4"/>
                    </a:cubicBezTo>
                    <a:cubicBezTo>
                      <a:pt x="0" y="4"/>
                      <a:pt x="0" y="4"/>
                      <a:pt x="0" y="4"/>
                    </a:cubicBezTo>
                    <a:cubicBezTo>
                      <a:pt x="0" y="3"/>
                      <a:pt x="0" y="3"/>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3"/>
                      <a:pt x="11" y="3"/>
                      <a:pt x="11" y="3"/>
                    </a:cubicBezTo>
                    <a:cubicBezTo>
                      <a:pt x="11" y="3"/>
                      <a:pt x="11" y="3"/>
                      <a:pt x="11" y="3"/>
                    </a:cubicBezTo>
                    <a:cubicBezTo>
                      <a:pt x="11" y="3"/>
                      <a:pt x="12" y="3"/>
                      <a:pt x="12" y="4"/>
                    </a:cubicBezTo>
                    <a:cubicBezTo>
                      <a:pt x="12" y="4"/>
                      <a:pt x="12" y="4"/>
                      <a:pt x="12" y="4"/>
                    </a:cubicBezTo>
                    <a:cubicBezTo>
                      <a:pt x="12" y="4"/>
                      <a:pt x="11" y="5"/>
                      <a:pt x="11" y="5"/>
                    </a:cubicBezTo>
                    <a:cubicBezTo>
                      <a:pt x="11" y="5"/>
                      <a:pt x="11" y="5"/>
                      <a:pt x="11" y="5"/>
                    </a:cubicBezTo>
                    <a:cubicBezTo>
                      <a:pt x="8" y="7"/>
                      <a:pt x="8" y="7"/>
                      <a:pt x="8" y="7"/>
                    </a:cubicBezTo>
                    <a:cubicBezTo>
                      <a:pt x="7" y="7"/>
                      <a:pt x="7" y="8"/>
                      <a:pt x="6" y="8"/>
                    </a:cubicBezTo>
                    <a:cubicBezTo>
                      <a:pt x="6" y="8"/>
                      <a:pt x="6" y="8"/>
                      <a:pt x="6" y="8"/>
                    </a:cubicBezTo>
                    <a:cubicBezTo>
                      <a:pt x="6" y="8"/>
                      <a:pt x="5" y="7"/>
                      <a:pt x="5" y="7"/>
                    </a:cubicBezTo>
                    <a:close/>
                    <a:moveTo>
                      <a:pt x="5" y="6"/>
                    </a:moveTo>
                    <a:cubicBezTo>
                      <a:pt x="5" y="6"/>
                      <a:pt x="6" y="6"/>
                      <a:pt x="6" y="6"/>
                    </a:cubicBezTo>
                    <a:cubicBezTo>
                      <a:pt x="6" y="6"/>
                      <a:pt x="6" y="6"/>
                      <a:pt x="6" y="6"/>
                    </a:cubicBezTo>
                    <a:cubicBezTo>
                      <a:pt x="6" y="6"/>
                      <a:pt x="7" y="6"/>
                      <a:pt x="7" y="6"/>
                    </a:cubicBezTo>
                    <a:cubicBezTo>
                      <a:pt x="7" y="6"/>
                      <a:pt x="7" y="6"/>
                      <a:pt x="7" y="6"/>
                    </a:cubicBezTo>
                    <a:cubicBezTo>
                      <a:pt x="10" y="4"/>
                      <a:pt x="10" y="4"/>
                      <a:pt x="10" y="4"/>
                    </a:cubicBezTo>
                    <a:cubicBezTo>
                      <a:pt x="10" y="4"/>
                      <a:pt x="10" y="4"/>
                      <a:pt x="10" y="4"/>
                    </a:cubicBezTo>
                    <a:cubicBezTo>
                      <a:pt x="10" y="4"/>
                      <a:pt x="10" y="4"/>
                      <a:pt x="10" y="4"/>
                    </a:cubicBezTo>
                    <a:cubicBezTo>
                      <a:pt x="11" y="3"/>
                      <a:pt x="11" y="3"/>
                      <a:pt x="11" y="3"/>
                    </a:cubicBezTo>
                    <a:cubicBezTo>
                      <a:pt x="10" y="4"/>
                      <a:pt x="10" y="4"/>
                      <a:pt x="10" y="4"/>
                    </a:cubicBezTo>
                    <a:cubicBezTo>
                      <a:pt x="6" y="2"/>
                      <a:pt x="6" y="2"/>
                      <a:pt x="6" y="2"/>
                    </a:cubicBezTo>
                    <a:cubicBezTo>
                      <a:pt x="6" y="1"/>
                      <a:pt x="6" y="1"/>
                      <a:pt x="6" y="1"/>
                    </a:cubicBezTo>
                    <a:cubicBezTo>
                      <a:pt x="6" y="1"/>
                      <a:pt x="6" y="1"/>
                      <a:pt x="6" y="1"/>
                    </a:cubicBezTo>
                    <a:cubicBezTo>
                      <a:pt x="5" y="1"/>
                      <a:pt x="5" y="1"/>
                      <a:pt x="5" y="2"/>
                    </a:cubicBezTo>
                    <a:cubicBezTo>
                      <a:pt x="5" y="2"/>
                      <a:pt x="5" y="2"/>
                      <a:pt x="5" y="2"/>
                    </a:cubicBezTo>
                    <a:cubicBezTo>
                      <a:pt x="1" y="4"/>
                      <a:pt x="1" y="4"/>
                      <a:pt x="1" y="4"/>
                    </a:cubicBezTo>
                    <a:cubicBezTo>
                      <a:pt x="5" y="6"/>
                      <a:pt x="5" y="6"/>
                      <a:pt x="5"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3" name="Freeform 1545">
                <a:extLst>
                  <a:ext uri="{FF2B5EF4-FFF2-40B4-BE49-F238E27FC236}">
                    <a16:creationId xmlns:a16="http://schemas.microsoft.com/office/drawing/2014/main" id="{601475BF-D924-4DF2-8AA5-4E1A1FC3559F}"/>
                  </a:ext>
                </a:extLst>
              </p:cNvPr>
              <p:cNvSpPr>
                <a:spLocks/>
              </p:cNvSpPr>
              <p:nvPr/>
            </p:nvSpPr>
            <p:spPr bwMode="auto">
              <a:xfrm>
                <a:off x="4005" y="1013"/>
                <a:ext cx="16" cy="10"/>
              </a:xfrm>
              <a:custGeom>
                <a:avLst/>
                <a:gdLst>
                  <a:gd name="T0" fmla="*/ 11 w 11"/>
                  <a:gd name="T1" fmla="*/ 3 h 7"/>
                  <a:gd name="T2" fmla="*/ 11 w 11"/>
                  <a:gd name="T3" fmla="*/ 4 h 7"/>
                  <a:gd name="T4" fmla="*/ 7 w 11"/>
                  <a:gd name="T5" fmla="*/ 6 h 7"/>
                  <a:gd name="T6" fmla="*/ 5 w 11"/>
                  <a:gd name="T7" fmla="*/ 6 h 7"/>
                  <a:gd name="T8" fmla="*/ 1 w 11"/>
                  <a:gd name="T9" fmla="*/ 4 h 7"/>
                  <a:gd name="T10" fmla="*/ 1 w 11"/>
                  <a:gd name="T11" fmla="*/ 3 h 7"/>
                  <a:gd name="T12" fmla="*/ 4 w 11"/>
                  <a:gd name="T13" fmla="*/ 1 h 7"/>
                  <a:gd name="T14" fmla="*/ 7 w 11"/>
                  <a:gd name="T15" fmla="*/ 1 h 7"/>
                  <a:gd name="T16" fmla="*/ 11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1" y="3"/>
                    </a:moveTo>
                    <a:cubicBezTo>
                      <a:pt x="11" y="3"/>
                      <a:pt x="11" y="4"/>
                      <a:pt x="11" y="4"/>
                    </a:cubicBezTo>
                    <a:cubicBezTo>
                      <a:pt x="7" y="6"/>
                      <a:pt x="7" y="6"/>
                      <a:pt x="7" y="6"/>
                    </a:cubicBezTo>
                    <a:cubicBezTo>
                      <a:pt x="6" y="7"/>
                      <a:pt x="5" y="7"/>
                      <a:pt x="5" y="6"/>
                    </a:cubicBezTo>
                    <a:cubicBezTo>
                      <a:pt x="1" y="4"/>
                      <a:pt x="1" y="4"/>
                      <a:pt x="1" y="4"/>
                    </a:cubicBezTo>
                    <a:cubicBezTo>
                      <a:pt x="0" y="4"/>
                      <a:pt x="0" y="3"/>
                      <a:pt x="1" y="3"/>
                    </a:cubicBezTo>
                    <a:cubicBezTo>
                      <a:pt x="4" y="1"/>
                      <a:pt x="4" y="1"/>
                      <a:pt x="4" y="1"/>
                    </a:cubicBezTo>
                    <a:cubicBezTo>
                      <a:pt x="5" y="0"/>
                      <a:pt x="6" y="0"/>
                      <a:pt x="7" y="1"/>
                    </a:cubicBezTo>
                    <a:lnTo>
                      <a:pt x="11"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4" name="Freeform 1546">
                <a:extLst>
                  <a:ext uri="{FF2B5EF4-FFF2-40B4-BE49-F238E27FC236}">
                    <a16:creationId xmlns:a16="http://schemas.microsoft.com/office/drawing/2014/main" id="{E110B147-9F55-4A10-BD63-4C3889988700}"/>
                  </a:ext>
                </a:extLst>
              </p:cNvPr>
              <p:cNvSpPr>
                <a:spLocks noEditPoints="1"/>
              </p:cNvSpPr>
              <p:nvPr/>
            </p:nvSpPr>
            <p:spPr bwMode="auto">
              <a:xfrm>
                <a:off x="4005" y="1013"/>
                <a:ext cx="17" cy="10"/>
              </a:xfrm>
              <a:custGeom>
                <a:avLst/>
                <a:gdLst>
                  <a:gd name="T0" fmla="*/ 4 w 12"/>
                  <a:gd name="T1" fmla="*/ 7 h 7"/>
                  <a:gd name="T2" fmla="*/ 0 w 12"/>
                  <a:gd name="T3" fmla="*/ 5 h 7"/>
                  <a:gd name="T4" fmla="*/ 0 w 12"/>
                  <a:gd name="T5" fmla="*/ 3 h 7"/>
                  <a:gd name="T6" fmla="*/ 0 w 12"/>
                  <a:gd name="T7" fmla="*/ 3 h 7"/>
                  <a:gd name="T8" fmla="*/ 0 w 12"/>
                  <a:gd name="T9" fmla="*/ 2 h 7"/>
                  <a:gd name="T10" fmla="*/ 0 w 12"/>
                  <a:gd name="T11" fmla="*/ 2 h 7"/>
                  <a:gd name="T12" fmla="*/ 4 w 12"/>
                  <a:gd name="T13" fmla="*/ 0 h 7"/>
                  <a:gd name="T14" fmla="*/ 5 w 12"/>
                  <a:gd name="T15" fmla="*/ 0 h 7"/>
                  <a:gd name="T16" fmla="*/ 5 w 12"/>
                  <a:gd name="T17" fmla="*/ 0 h 7"/>
                  <a:gd name="T18" fmla="*/ 7 w 12"/>
                  <a:gd name="T19" fmla="*/ 0 h 7"/>
                  <a:gd name="T20" fmla="*/ 7 w 12"/>
                  <a:gd name="T21" fmla="*/ 0 h 7"/>
                  <a:gd name="T22" fmla="*/ 11 w 12"/>
                  <a:gd name="T23" fmla="*/ 2 h 7"/>
                  <a:gd name="T24" fmla="*/ 11 w 12"/>
                  <a:gd name="T25" fmla="*/ 3 h 7"/>
                  <a:gd name="T26" fmla="*/ 11 w 12"/>
                  <a:gd name="T27" fmla="*/ 2 h 7"/>
                  <a:gd name="T28" fmla="*/ 12 w 12"/>
                  <a:gd name="T29" fmla="*/ 4 h 7"/>
                  <a:gd name="T30" fmla="*/ 12 w 12"/>
                  <a:gd name="T31" fmla="*/ 4 h 7"/>
                  <a:gd name="T32" fmla="*/ 11 w 12"/>
                  <a:gd name="T33" fmla="*/ 5 h 7"/>
                  <a:gd name="T34" fmla="*/ 11 w 12"/>
                  <a:gd name="T35" fmla="*/ 5 h 7"/>
                  <a:gd name="T36" fmla="*/ 7 w 12"/>
                  <a:gd name="T37" fmla="*/ 7 h 7"/>
                  <a:gd name="T38" fmla="*/ 6 w 12"/>
                  <a:gd name="T39" fmla="*/ 7 h 7"/>
                  <a:gd name="T40" fmla="*/ 6 w 12"/>
                  <a:gd name="T41" fmla="*/ 7 h 7"/>
                  <a:gd name="T42" fmla="*/ 4 w 12"/>
                  <a:gd name="T43" fmla="*/ 7 h 7"/>
                  <a:gd name="T44" fmla="*/ 5 w 12"/>
                  <a:gd name="T45" fmla="*/ 6 h 7"/>
                  <a:gd name="T46" fmla="*/ 6 w 12"/>
                  <a:gd name="T47" fmla="*/ 6 h 7"/>
                  <a:gd name="T48" fmla="*/ 6 w 12"/>
                  <a:gd name="T49" fmla="*/ 6 h 7"/>
                  <a:gd name="T50" fmla="*/ 7 w 12"/>
                  <a:gd name="T51" fmla="*/ 6 h 7"/>
                  <a:gd name="T52" fmla="*/ 7 w 12"/>
                  <a:gd name="T53" fmla="*/ 6 h 7"/>
                  <a:gd name="T54" fmla="*/ 10 w 12"/>
                  <a:gd name="T55" fmla="*/ 4 h 7"/>
                  <a:gd name="T56" fmla="*/ 10 w 12"/>
                  <a:gd name="T57" fmla="*/ 4 h 7"/>
                  <a:gd name="T58" fmla="*/ 10 w 12"/>
                  <a:gd name="T59" fmla="*/ 4 h 7"/>
                  <a:gd name="T60" fmla="*/ 10 w 12"/>
                  <a:gd name="T61" fmla="*/ 3 h 7"/>
                  <a:gd name="T62" fmla="*/ 6 w 12"/>
                  <a:gd name="T63" fmla="*/ 1 h 7"/>
                  <a:gd name="T64" fmla="*/ 5 w 12"/>
                  <a:gd name="T65" fmla="*/ 1 h 7"/>
                  <a:gd name="T66" fmla="*/ 5 w 12"/>
                  <a:gd name="T67" fmla="*/ 1 h 7"/>
                  <a:gd name="T68" fmla="*/ 5 w 12"/>
                  <a:gd name="T69" fmla="*/ 1 h 7"/>
                  <a:gd name="T70" fmla="*/ 5 w 12"/>
                  <a:gd name="T71" fmla="*/ 1 h 7"/>
                  <a:gd name="T72" fmla="*/ 1 w 12"/>
                  <a:gd name="T73" fmla="*/ 3 h 7"/>
                  <a:gd name="T74" fmla="*/ 1 w 12"/>
                  <a:gd name="T75" fmla="*/ 3 h 7"/>
                  <a:gd name="T76" fmla="*/ 1 w 12"/>
                  <a:gd name="T77" fmla="*/ 3 h 7"/>
                  <a:gd name="T78" fmla="*/ 1 w 12"/>
                  <a:gd name="T79" fmla="*/ 3 h 7"/>
                  <a:gd name="T80" fmla="*/ 5 w 12"/>
                  <a:gd name="T8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7">
                    <a:moveTo>
                      <a:pt x="4" y="7"/>
                    </a:moveTo>
                    <a:cubicBezTo>
                      <a:pt x="0" y="5"/>
                      <a:pt x="0" y="5"/>
                      <a:pt x="0" y="5"/>
                    </a:cubicBezTo>
                    <a:cubicBezTo>
                      <a:pt x="0" y="4"/>
                      <a:pt x="0" y="4"/>
                      <a:pt x="0" y="3"/>
                    </a:cubicBezTo>
                    <a:cubicBezTo>
                      <a:pt x="0" y="3"/>
                      <a:pt x="0" y="3"/>
                      <a:pt x="0" y="3"/>
                    </a:cubicBezTo>
                    <a:cubicBezTo>
                      <a:pt x="0" y="3"/>
                      <a:pt x="0" y="2"/>
                      <a:pt x="0" y="2"/>
                    </a:cubicBezTo>
                    <a:cubicBezTo>
                      <a:pt x="0" y="2"/>
                      <a:pt x="0" y="2"/>
                      <a:pt x="0" y="2"/>
                    </a:cubicBezTo>
                    <a:cubicBezTo>
                      <a:pt x="4" y="0"/>
                      <a:pt x="4" y="0"/>
                      <a:pt x="4" y="0"/>
                    </a:cubicBezTo>
                    <a:cubicBezTo>
                      <a:pt x="4" y="0"/>
                      <a:pt x="5" y="0"/>
                      <a:pt x="5" y="0"/>
                    </a:cubicBezTo>
                    <a:cubicBezTo>
                      <a:pt x="5" y="0"/>
                      <a:pt x="5" y="0"/>
                      <a:pt x="5" y="0"/>
                    </a:cubicBezTo>
                    <a:cubicBezTo>
                      <a:pt x="6" y="0"/>
                      <a:pt x="6" y="0"/>
                      <a:pt x="7" y="0"/>
                    </a:cubicBezTo>
                    <a:cubicBezTo>
                      <a:pt x="7" y="0"/>
                      <a:pt x="7" y="0"/>
                      <a:pt x="7" y="0"/>
                    </a:cubicBezTo>
                    <a:cubicBezTo>
                      <a:pt x="11" y="2"/>
                      <a:pt x="11" y="2"/>
                      <a:pt x="11" y="2"/>
                    </a:cubicBezTo>
                    <a:cubicBezTo>
                      <a:pt x="11" y="3"/>
                      <a:pt x="11" y="3"/>
                      <a:pt x="11" y="3"/>
                    </a:cubicBezTo>
                    <a:cubicBezTo>
                      <a:pt x="11" y="2"/>
                      <a:pt x="11" y="2"/>
                      <a:pt x="11" y="2"/>
                    </a:cubicBezTo>
                    <a:cubicBezTo>
                      <a:pt x="11" y="3"/>
                      <a:pt x="12" y="3"/>
                      <a:pt x="12" y="4"/>
                    </a:cubicBezTo>
                    <a:cubicBezTo>
                      <a:pt x="12" y="4"/>
                      <a:pt x="12" y="4"/>
                      <a:pt x="12" y="4"/>
                    </a:cubicBezTo>
                    <a:cubicBezTo>
                      <a:pt x="12" y="4"/>
                      <a:pt x="11" y="5"/>
                      <a:pt x="11" y="5"/>
                    </a:cubicBezTo>
                    <a:cubicBezTo>
                      <a:pt x="11" y="5"/>
                      <a:pt x="11" y="5"/>
                      <a:pt x="11" y="5"/>
                    </a:cubicBezTo>
                    <a:cubicBezTo>
                      <a:pt x="7" y="7"/>
                      <a:pt x="7" y="7"/>
                      <a:pt x="7" y="7"/>
                    </a:cubicBezTo>
                    <a:cubicBezTo>
                      <a:pt x="7" y="7"/>
                      <a:pt x="6" y="7"/>
                      <a:pt x="6" y="7"/>
                    </a:cubicBezTo>
                    <a:cubicBezTo>
                      <a:pt x="6" y="7"/>
                      <a:pt x="6" y="7"/>
                      <a:pt x="6" y="7"/>
                    </a:cubicBezTo>
                    <a:cubicBezTo>
                      <a:pt x="5" y="7"/>
                      <a:pt x="5" y="7"/>
                      <a:pt x="4" y="7"/>
                    </a:cubicBezTo>
                    <a:close/>
                    <a:moveTo>
                      <a:pt x="5" y="6"/>
                    </a:moveTo>
                    <a:cubicBezTo>
                      <a:pt x="5" y="6"/>
                      <a:pt x="6" y="6"/>
                      <a:pt x="6" y="6"/>
                    </a:cubicBezTo>
                    <a:cubicBezTo>
                      <a:pt x="6" y="6"/>
                      <a:pt x="6" y="6"/>
                      <a:pt x="6" y="6"/>
                    </a:cubicBezTo>
                    <a:cubicBezTo>
                      <a:pt x="6" y="6"/>
                      <a:pt x="7" y="6"/>
                      <a:pt x="7" y="6"/>
                    </a:cubicBezTo>
                    <a:cubicBezTo>
                      <a:pt x="7" y="6"/>
                      <a:pt x="7" y="6"/>
                      <a:pt x="7" y="6"/>
                    </a:cubicBezTo>
                    <a:cubicBezTo>
                      <a:pt x="10" y="4"/>
                      <a:pt x="10" y="4"/>
                      <a:pt x="10" y="4"/>
                    </a:cubicBezTo>
                    <a:cubicBezTo>
                      <a:pt x="10" y="4"/>
                      <a:pt x="10" y="4"/>
                      <a:pt x="10" y="4"/>
                    </a:cubicBezTo>
                    <a:cubicBezTo>
                      <a:pt x="10" y="4"/>
                      <a:pt x="10" y="4"/>
                      <a:pt x="10" y="4"/>
                    </a:cubicBezTo>
                    <a:cubicBezTo>
                      <a:pt x="10" y="3"/>
                      <a:pt x="10" y="3"/>
                      <a:pt x="10" y="3"/>
                    </a:cubicBezTo>
                    <a:cubicBezTo>
                      <a:pt x="6" y="1"/>
                      <a:pt x="6" y="1"/>
                      <a:pt x="6" y="1"/>
                    </a:cubicBezTo>
                    <a:cubicBezTo>
                      <a:pt x="6" y="1"/>
                      <a:pt x="6" y="1"/>
                      <a:pt x="5" y="1"/>
                    </a:cubicBezTo>
                    <a:cubicBezTo>
                      <a:pt x="5" y="1"/>
                      <a:pt x="5" y="1"/>
                      <a:pt x="5" y="1"/>
                    </a:cubicBezTo>
                    <a:cubicBezTo>
                      <a:pt x="5" y="1"/>
                      <a:pt x="5" y="1"/>
                      <a:pt x="5" y="1"/>
                    </a:cubicBezTo>
                    <a:cubicBezTo>
                      <a:pt x="5" y="1"/>
                      <a:pt x="5" y="1"/>
                      <a:pt x="5" y="1"/>
                    </a:cubicBezTo>
                    <a:cubicBezTo>
                      <a:pt x="1" y="3"/>
                      <a:pt x="1" y="3"/>
                      <a:pt x="1" y="3"/>
                    </a:cubicBezTo>
                    <a:cubicBezTo>
                      <a:pt x="1" y="3"/>
                      <a:pt x="1" y="3"/>
                      <a:pt x="1" y="3"/>
                    </a:cubicBezTo>
                    <a:cubicBezTo>
                      <a:pt x="1" y="3"/>
                      <a:pt x="1" y="3"/>
                      <a:pt x="1" y="3"/>
                    </a:cubicBezTo>
                    <a:cubicBezTo>
                      <a:pt x="1" y="3"/>
                      <a:pt x="1" y="3"/>
                      <a:pt x="1" y="3"/>
                    </a:cubicBezTo>
                    <a:cubicBezTo>
                      <a:pt x="5" y="6"/>
                      <a:pt x="5" y="6"/>
                      <a:pt x="5"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5" name="Freeform 1547">
                <a:extLst>
                  <a:ext uri="{FF2B5EF4-FFF2-40B4-BE49-F238E27FC236}">
                    <a16:creationId xmlns:a16="http://schemas.microsoft.com/office/drawing/2014/main" id="{BBCFB264-D630-4951-B30E-A21EA7E12F74}"/>
                  </a:ext>
                </a:extLst>
              </p:cNvPr>
              <p:cNvSpPr>
                <a:spLocks/>
              </p:cNvSpPr>
              <p:nvPr/>
            </p:nvSpPr>
            <p:spPr bwMode="auto">
              <a:xfrm>
                <a:off x="4028" y="999"/>
                <a:ext cx="18" cy="10"/>
              </a:xfrm>
              <a:custGeom>
                <a:avLst/>
                <a:gdLst>
                  <a:gd name="T0" fmla="*/ 13 w 13"/>
                  <a:gd name="T1" fmla="*/ 2 h 7"/>
                  <a:gd name="T2" fmla="*/ 13 w 13"/>
                  <a:gd name="T3" fmla="*/ 3 h 7"/>
                  <a:gd name="T4" fmla="*/ 7 w 13"/>
                  <a:gd name="T5" fmla="*/ 7 h 7"/>
                  <a:gd name="T6" fmla="*/ 5 w 13"/>
                  <a:gd name="T7" fmla="*/ 7 h 7"/>
                  <a:gd name="T8" fmla="*/ 1 w 13"/>
                  <a:gd name="T9" fmla="*/ 5 h 7"/>
                  <a:gd name="T10" fmla="*/ 1 w 13"/>
                  <a:gd name="T11" fmla="*/ 3 h 7"/>
                  <a:gd name="T12" fmla="*/ 7 w 13"/>
                  <a:gd name="T13" fmla="*/ 0 h 7"/>
                  <a:gd name="T14" fmla="*/ 9 w 13"/>
                  <a:gd name="T15" fmla="*/ 0 h 7"/>
                  <a:gd name="T16" fmla="*/ 13 w 13"/>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13" y="2"/>
                    </a:moveTo>
                    <a:cubicBezTo>
                      <a:pt x="13" y="3"/>
                      <a:pt x="13" y="3"/>
                      <a:pt x="13" y="3"/>
                    </a:cubicBezTo>
                    <a:cubicBezTo>
                      <a:pt x="7" y="7"/>
                      <a:pt x="7" y="7"/>
                      <a:pt x="7" y="7"/>
                    </a:cubicBezTo>
                    <a:cubicBezTo>
                      <a:pt x="6" y="7"/>
                      <a:pt x="5" y="7"/>
                      <a:pt x="5" y="7"/>
                    </a:cubicBezTo>
                    <a:cubicBezTo>
                      <a:pt x="1" y="5"/>
                      <a:pt x="1" y="5"/>
                      <a:pt x="1" y="5"/>
                    </a:cubicBezTo>
                    <a:cubicBezTo>
                      <a:pt x="0" y="4"/>
                      <a:pt x="0" y="4"/>
                      <a:pt x="1" y="3"/>
                    </a:cubicBezTo>
                    <a:cubicBezTo>
                      <a:pt x="7" y="0"/>
                      <a:pt x="7" y="0"/>
                      <a:pt x="7" y="0"/>
                    </a:cubicBezTo>
                    <a:cubicBezTo>
                      <a:pt x="7" y="0"/>
                      <a:pt x="8" y="0"/>
                      <a:pt x="9" y="0"/>
                    </a:cubicBezTo>
                    <a:lnTo>
                      <a:pt x="1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6" name="Freeform 1548">
                <a:extLst>
                  <a:ext uri="{FF2B5EF4-FFF2-40B4-BE49-F238E27FC236}">
                    <a16:creationId xmlns:a16="http://schemas.microsoft.com/office/drawing/2014/main" id="{67CD4469-B2DF-46E7-A3C1-56C9A530D9E1}"/>
                  </a:ext>
                </a:extLst>
              </p:cNvPr>
              <p:cNvSpPr>
                <a:spLocks noEditPoints="1"/>
              </p:cNvSpPr>
              <p:nvPr/>
            </p:nvSpPr>
            <p:spPr bwMode="auto">
              <a:xfrm>
                <a:off x="4028" y="997"/>
                <a:ext cx="19" cy="13"/>
              </a:xfrm>
              <a:custGeom>
                <a:avLst/>
                <a:gdLst>
                  <a:gd name="T0" fmla="*/ 4 w 14"/>
                  <a:gd name="T1" fmla="*/ 9 h 9"/>
                  <a:gd name="T2" fmla="*/ 0 w 14"/>
                  <a:gd name="T3" fmla="*/ 6 h 9"/>
                  <a:gd name="T4" fmla="*/ 0 w 14"/>
                  <a:gd name="T5" fmla="*/ 5 h 9"/>
                  <a:gd name="T6" fmla="*/ 0 w 14"/>
                  <a:gd name="T7" fmla="*/ 5 h 9"/>
                  <a:gd name="T8" fmla="*/ 0 w 14"/>
                  <a:gd name="T9" fmla="*/ 4 h 9"/>
                  <a:gd name="T10" fmla="*/ 0 w 14"/>
                  <a:gd name="T11" fmla="*/ 4 h 9"/>
                  <a:gd name="T12" fmla="*/ 6 w 14"/>
                  <a:gd name="T13" fmla="*/ 0 h 9"/>
                  <a:gd name="T14" fmla="*/ 8 w 14"/>
                  <a:gd name="T15" fmla="*/ 0 h 9"/>
                  <a:gd name="T16" fmla="*/ 8 w 14"/>
                  <a:gd name="T17" fmla="*/ 0 h 9"/>
                  <a:gd name="T18" fmla="*/ 9 w 14"/>
                  <a:gd name="T19" fmla="*/ 0 h 9"/>
                  <a:gd name="T20" fmla="*/ 9 w 14"/>
                  <a:gd name="T21" fmla="*/ 0 h 9"/>
                  <a:gd name="T22" fmla="*/ 13 w 14"/>
                  <a:gd name="T23" fmla="*/ 3 h 9"/>
                  <a:gd name="T24" fmla="*/ 13 w 14"/>
                  <a:gd name="T25" fmla="*/ 3 h 9"/>
                  <a:gd name="T26" fmla="*/ 14 w 14"/>
                  <a:gd name="T27" fmla="*/ 4 h 9"/>
                  <a:gd name="T28" fmla="*/ 14 w 14"/>
                  <a:gd name="T29" fmla="*/ 4 h 9"/>
                  <a:gd name="T30" fmla="*/ 13 w 14"/>
                  <a:gd name="T31" fmla="*/ 5 h 9"/>
                  <a:gd name="T32" fmla="*/ 13 w 14"/>
                  <a:gd name="T33" fmla="*/ 5 h 9"/>
                  <a:gd name="T34" fmla="*/ 7 w 14"/>
                  <a:gd name="T35" fmla="*/ 9 h 9"/>
                  <a:gd name="T36" fmla="*/ 6 w 14"/>
                  <a:gd name="T37" fmla="*/ 9 h 9"/>
                  <a:gd name="T38" fmla="*/ 6 w 14"/>
                  <a:gd name="T39" fmla="*/ 9 h 9"/>
                  <a:gd name="T40" fmla="*/ 4 w 14"/>
                  <a:gd name="T41" fmla="*/ 9 h 9"/>
                  <a:gd name="T42" fmla="*/ 1 w 14"/>
                  <a:gd name="T43" fmla="*/ 5 h 9"/>
                  <a:gd name="T44" fmla="*/ 5 w 14"/>
                  <a:gd name="T45" fmla="*/ 7 h 9"/>
                  <a:gd name="T46" fmla="*/ 6 w 14"/>
                  <a:gd name="T47" fmla="*/ 7 h 9"/>
                  <a:gd name="T48" fmla="*/ 6 w 14"/>
                  <a:gd name="T49" fmla="*/ 7 h 9"/>
                  <a:gd name="T50" fmla="*/ 7 w 14"/>
                  <a:gd name="T51" fmla="*/ 7 h 9"/>
                  <a:gd name="T52" fmla="*/ 7 w 14"/>
                  <a:gd name="T53" fmla="*/ 7 h 9"/>
                  <a:gd name="T54" fmla="*/ 12 w 14"/>
                  <a:gd name="T55" fmla="*/ 4 h 9"/>
                  <a:gd name="T56" fmla="*/ 13 w 14"/>
                  <a:gd name="T57" fmla="*/ 4 h 9"/>
                  <a:gd name="T58" fmla="*/ 12 w 14"/>
                  <a:gd name="T59" fmla="*/ 4 h 9"/>
                  <a:gd name="T60" fmla="*/ 13 w 14"/>
                  <a:gd name="T61" fmla="*/ 3 h 9"/>
                  <a:gd name="T62" fmla="*/ 12 w 14"/>
                  <a:gd name="T63" fmla="*/ 4 h 9"/>
                  <a:gd name="T64" fmla="*/ 9 w 14"/>
                  <a:gd name="T65" fmla="*/ 2 h 9"/>
                  <a:gd name="T66" fmla="*/ 8 w 14"/>
                  <a:gd name="T67" fmla="*/ 1 h 9"/>
                  <a:gd name="T68" fmla="*/ 8 w 14"/>
                  <a:gd name="T69" fmla="*/ 1 h 9"/>
                  <a:gd name="T70" fmla="*/ 7 w 14"/>
                  <a:gd name="T71" fmla="*/ 2 h 9"/>
                  <a:gd name="T72" fmla="*/ 7 w 14"/>
                  <a:gd name="T73" fmla="*/ 2 h 9"/>
                  <a:gd name="T74" fmla="*/ 1 w 14"/>
                  <a:gd name="T75" fmla="*/ 5 h 9"/>
                  <a:gd name="T76" fmla="*/ 1 w 14"/>
                  <a:gd name="T7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9">
                    <a:moveTo>
                      <a:pt x="4" y="9"/>
                    </a:moveTo>
                    <a:cubicBezTo>
                      <a:pt x="0" y="6"/>
                      <a:pt x="0" y="6"/>
                      <a:pt x="0" y="6"/>
                    </a:cubicBezTo>
                    <a:cubicBezTo>
                      <a:pt x="0" y="6"/>
                      <a:pt x="0" y="6"/>
                      <a:pt x="0" y="5"/>
                    </a:cubicBezTo>
                    <a:cubicBezTo>
                      <a:pt x="0" y="5"/>
                      <a:pt x="0" y="5"/>
                      <a:pt x="0" y="5"/>
                    </a:cubicBezTo>
                    <a:cubicBezTo>
                      <a:pt x="0" y="4"/>
                      <a:pt x="0" y="4"/>
                      <a:pt x="0" y="4"/>
                    </a:cubicBezTo>
                    <a:cubicBezTo>
                      <a:pt x="0" y="4"/>
                      <a:pt x="0" y="4"/>
                      <a:pt x="0" y="4"/>
                    </a:cubicBezTo>
                    <a:cubicBezTo>
                      <a:pt x="6" y="0"/>
                      <a:pt x="6" y="0"/>
                      <a:pt x="6" y="0"/>
                    </a:cubicBezTo>
                    <a:cubicBezTo>
                      <a:pt x="7" y="0"/>
                      <a:pt x="7" y="0"/>
                      <a:pt x="8" y="0"/>
                    </a:cubicBezTo>
                    <a:cubicBezTo>
                      <a:pt x="8" y="0"/>
                      <a:pt x="8" y="0"/>
                      <a:pt x="8" y="0"/>
                    </a:cubicBezTo>
                    <a:cubicBezTo>
                      <a:pt x="8" y="0"/>
                      <a:pt x="9" y="0"/>
                      <a:pt x="9" y="0"/>
                    </a:cubicBezTo>
                    <a:cubicBezTo>
                      <a:pt x="9" y="0"/>
                      <a:pt x="9" y="0"/>
                      <a:pt x="9" y="0"/>
                    </a:cubicBezTo>
                    <a:cubicBezTo>
                      <a:pt x="13" y="3"/>
                      <a:pt x="13" y="3"/>
                      <a:pt x="13" y="3"/>
                    </a:cubicBezTo>
                    <a:cubicBezTo>
                      <a:pt x="13" y="3"/>
                      <a:pt x="13" y="3"/>
                      <a:pt x="13" y="3"/>
                    </a:cubicBezTo>
                    <a:cubicBezTo>
                      <a:pt x="14" y="3"/>
                      <a:pt x="14" y="3"/>
                      <a:pt x="14" y="4"/>
                    </a:cubicBezTo>
                    <a:cubicBezTo>
                      <a:pt x="14" y="4"/>
                      <a:pt x="14" y="4"/>
                      <a:pt x="14" y="4"/>
                    </a:cubicBezTo>
                    <a:cubicBezTo>
                      <a:pt x="14" y="4"/>
                      <a:pt x="14" y="5"/>
                      <a:pt x="13" y="5"/>
                    </a:cubicBezTo>
                    <a:cubicBezTo>
                      <a:pt x="13" y="5"/>
                      <a:pt x="13" y="5"/>
                      <a:pt x="13" y="5"/>
                    </a:cubicBezTo>
                    <a:cubicBezTo>
                      <a:pt x="7" y="9"/>
                      <a:pt x="7" y="9"/>
                      <a:pt x="7" y="9"/>
                    </a:cubicBezTo>
                    <a:cubicBezTo>
                      <a:pt x="7" y="9"/>
                      <a:pt x="6" y="9"/>
                      <a:pt x="6" y="9"/>
                    </a:cubicBezTo>
                    <a:cubicBezTo>
                      <a:pt x="6" y="9"/>
                      <a:pt x="6" y="9"/>
                      <a:pt x="6" y="9"/>
                    </a:cubicBezTo>
                    <a:cubicBezTo>
                      <a:pt x="5" y="9"/>
                      <a:pt x="5" y="9"/>
                      <a:pt x="4" y="9"/>
                    </a:cubicBezTo>
                    <a:close/>
                    <a:moveTo>
                      <a:pt x="1" y="5"/>
                    </a:moveTo>
                    <a:cubicBezTo>
                      <a:pt x="5" y="7"/>
                      <a:pt x="5" y="7"/>
                      <a:pt x="5" y="7"/>
                    </a:cubicBezTo>
                    <a:cubicBezTo>
                      <a:pt x="5" y="7"/>
                      <a:pt x="5" y="7"/>
                      <a:pt x="6" y="7"/>
                    </a:cubicBezTo>
                    <a:cubicBezTo>
                      <a:pt x="6" y="7"/>
                      <a:pt x="6" y="7"/>
                      <a:pt x="6" y="7"/>
                    </a:cubicBezTo>
                    <a:cubicBezTo>
                      <a:pt x="6" y="7"/>
                      <a:pt x="6" y="7"/>
                      <a:pt x="7" y="7"/>
                    </a:cubicBezTo>
                    <a:cubicBezTo>
                      <a:pt x="7" y="7"/>
                      <a:pt x="7" y="7"/>
                      <a:pt x="7" y="7"/>
                    </a:cubicBezTo>
                    <a:cubicBezTo>
                      <a:pt x="12" y="4"/>
                      <a:pt x="12" y="4"/>
                      <a:pt x="12" y="4"/>
                    </a:cubicBezTo>
                    <a:cubicBezTo>
                      <a:pt x="13" y="4"/>
                      <a:pt x="13" y="4"/>
                      <a:pt x="13" y="4"/>
                    </a:cubicBezTo>
                    <a:cubicBezTo>
                      <a:pt x="12" y="4"/>
                      <a:pt x="12" y="4"/>
                      <a:pt x="12" y="4"/>
                    </a:cubicBezTo>
                    <a:cubicBezTo>
                      <a:pt x="13" y="3"/>
                      <a:pt x="13" y="3"/>
                      <a:pt x="13" y="3"/>
                    </a:cubicBezTo>
                    <a:cubicBezTo>
                      <a:pt x="12" y="4"/>
                      <a:pt x="12" y="4"/>
                      <a:pt x="12" y="4"/>
                    </a:cubicBezTo>
                    <a:cubicBezTo>
                      <a:pt x="9" y="2"/>
                      <a:pt x="9" y="2"/>
                      <a:pt x="9" y="2"/>
                    </a:cubicBezTo>
                    <a:cubicBezTo>
                      <a:pt x="8" y="1"/>
                      <a:pt x="8" y="1"/>
                      <a:pt x="8" y="1"/>
                    </a:cubicBezTo>
                    <a:cubicBezTo>
                      <a:pt x="8" y="1"/>
                      <a:pt x="8" y="1"/>
                      <a:pt x="8" y="1"/>
                    </a:cubicBezTo>
                    <a:cubicBezTo>
                      <a:pt x="8" y="1"/>
                      <a:pt x="7" y="1"/>
                      <a:pt x="7" y="2"/>
                    </a:cubicBezTo>
                    <a:cubicBezTo>
                      <a:pt x="7" y="2"/>
                      <a:pt x="7" y="2"/>
                      <a:pt x="7" y="2"/>
                    </a:cubicBezTo>
                    <a:cubicBezTo>
                      <a:pt x="1" y="5"/>
                      <a:pt x="1" y="5"/>
                      <a:pt x="1" y="5"/>
                    </a:cubicBezTo>
                    <a:cubicBezTo>
                      <a:pt x="1" y="5"/>
                      <a:pt x="1" y="5"/>
                      <a:pt x="1"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7" name="Freeform 1549">
                <a:extLst>
                  <a:ext uri="{FF2B5EF4-FFF2-40B4-BE49-F238E27FC236}">
                    <a16:creationId xmlns:a16="http://schemas.microsoft.com/office/drawing/2014/main" id="{57619EA0-96E1-47F5-B4F9-B158ECC905EC}"/>
                  </a:ext>
                </a:extLst>
              </p:cNvPr>
              <p:cNvSpPr>
                <a:spLocks/>
              </p:cNvSpPr>
              <p:nvPr/>
            </p:nvSpPr>
            <p:spPr bwMode="auto">
              <a:xfrm>
                <a:off x="4036" y="1016"/>
                <a:ext cx="19" cy="11"/>
              </a:xfrm>
              <a:custGeom>
                <a:avLst/>
                <a:gdLst>
                  <a:gd name="T0" fmla="*/ 12 w 13"/>
                  <a:gd name="T1" fmla="*/ 3 h 8"/>
                  <a:gd name="T2" fmla="*/ 12 w 13"/>
                  <a:gd name="T3" fmla="*/ 4 h 8"/>
                  <a:gd name="T4" fmla="*/ 6 w 13"/>
                  <a:gd name="T5" fmla="*/ 8 h 8"/>
                  <a:gd name="T6" fmla="*/ 4 w 13"/>
                  <a:gd name="T7" fmla="*/ 8 h 8"/>
                  <a:gd name="T8" fmla="*/ 0 w 13"/>
                  <a:gd name="T9" fmla="*/ 5 h 8"/>
                  <a:gd name="T10" fmla="*/ 0 w 13"/>
                  <a:gd name="T11" fmla="*/ 4 h 8"/>
                  <a:gd name="T12" fmla="*/ 6 w 13"/>
                  <a:gd name="T13" fmla="*/ 1 h 8"/>
                  <a:gd name="T14" fmla="*/ 8 w 13"/>
                  <a:gd name="T15" fmla="*/ 1 h 8"/>
                  <a:gd name="T16" fmla="*/ 12 w 13"/>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12" y="3"/>
                    </a:moveTo>
                    <a:cubicBezTo>
                      <a:pt x="13" y="3"/>
                      <a:pt x="13" y="4"/>
                      <a:pt x="12" y="4"/>
                    </a:cubicBezTo>
                    <a:cubicBezTo>
                      <a:pt x="6" y="8"/>
                      <a:pt x="6" y="8"/>
                      <a:pt x="6" y="8"/>
                    </a:cubicBezTo>
                    <a:cubicBezTo>
                      <a:pt x="6" y="8"/>
                      <a:pt x="5" y="8"/>
                      <a:pt x="4" y="8"/>
                    </a:cubicBezTo>
                    <a:cubicBezTo>
                      <a:pt x="0" y="5"/>
                      <a:pt x="0" y="5"/>
                      <a:pt x="0" y="5"/>
                    </a:cubicBezTo>
                    <a:cubicBezTo>
                      <a:pt x="0" y="5"/>
                      <a:pt x="0" y="5"/>
                      <a:pt x="0" y="4"/>
                    </a:cubicBezTo>
                    <a:cubicBezTo>
                      <a:pt x="6" y="1"/>
                      <a:pt x="6" y="1"/>
                      <a:pt x="6" y="1"/>
                    </a:cubicBezTo>
                    <a:cubicBezTo>
                      <a:pt x="7" y="0"/>
                      <a:pt x="8" y="0"/>
                      <a:pt x="8" y="1"/>
                    </a:cubicBezTo>
                    <a:lnTo>
                      <a:pt x="12" y="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8" name="Freeform 1550">
                <a:extLst>
                  <a:ext uri="{FF2B5EF4-FFF2-40B4-BE49-F238E27FC236}">
                    <a16:creationId xmlns:a16="http://schemas.microsoft.com/office/drawing/2014/main" id="{95B1C43D-7FEB-467F-8244-800F10F8A6DA}"/>
                  </a:ext>
                </a:extLst>
              </p:cNvPr>
              <p:cNvSpPr>
                <a:spLocks noEditPoints="1"/>
              </p:cNvSpPr>
              <p:nvPr/>
            </p:nvSpPr>
            <p:spPr bwMode="auto">
              <a:xfrm>
                <a:off x="4035" y="1014"/>
                <a:ext cx="21" cy="15"/>
              </a:xfrm>
              <a:custGeom>
                <a:avLst/>
                <a:gdLst>
                  <a:gd name="T0" fmla="*/ 5 w 15"/>
                  <a:gd name="T1" fmla="*/ 10 h 10"/>
                  <a:gd name="T2" fmla="*/ 1 w 15"/>
                  <a:gd name="T3" fmla="*/ 7 h 10"/>
                  <a:gd name="T4" fmla="*/ 0 w 15"/>
                  <a:gd name="T5" fmla="*/ 6 h 10"/>
                  <a:gd name="T6" fmla="*/ 0 w 15"/>
                  <a:gd name="T7" fmla="*/ 6 h 10"/>
                  <a:gd name="T8" fmla="*/ 1 w 15"/>
                  <a:gd name="T9" fmla="*/ 4 h 10"/>
                  <a:gd name="T10" fmla="*/ 1 w 15"/>
                  <a:gd name="T11" fmla="*/ 4 h 10"/>
                  <a:gd name="T12" fmla="*/ 7 w 15"/>
                  <a:gd name="T13" fmla="*/ 1 h 10"/>
                  <a:gd name="T14" fmla="*/ 8 w 15"/>
                  <a:gd name="T15" fmla="*/ 0 h 10"/>
                  <a:gd name="T16" fmla="*/ 8 w 15"/>
                  <a:gd name="T17" fmla="*/ 0 h 10"/>
                  <a:gd name="T18" fmla="*/ 10 w 15"/>
                  <a:gd name="T19" fmla="*/ 1 h 10"/>
                  <a:gd name="T20" fmla="*/ 10 w 15"/>
                  <a:gd name="T21" fmla="*/ 1 h 10"/>
                  <a:gd name="T22" fmla="*/ 14 w 15"/>
                  <a:gd name="T23" fmla="*/ 3 h 10"/>
                  <a:gd name="T24" fmla="*/ 13 w 15"/>
                  <a:gd name="T25" fmla="*/ 4 h 10"/>
                  <a:gd name="T26" fmla="*/ 13 w 15"/>
                  <a:gd name="T27" fmla="*/ 5 h 10"/>
                  <a:gd name="T28" fmla="*/ 13 w 15"/>
                  <a:gd name="T29" fmla="*/ 5 h 10"/>
                  <a:gd name="T30" fmla="*/ 13 w 15"/>
                  <a:gd name="T31" fmla="*/ 4 h 10"/>
                  <a:gd name="T32" fmla="*/ 14 w 15"/>
                  <a:gd name="T33" fmla="*/ 3 h 10"/>
                  <a:gd name="T34" fmla="*/ 15 w 15"/>
                  <a:gd name="T35" fmla="*/ 5 h 10"/>
                  <a:gd name="T36" fmla="*/ 15 w 15"/>
                  <a:gd name="T37" fmla="*/ 5 h 10"/>
                  <a:gd name="T38" fmla="*/ 14 w 15"/>
                  <a:gd name="T39" fmla="*/ 6 h 10"/>
                  <a:gd name="T40" fmla="*/ 14 w 15"/>
                  <a:gd name="T41" fmla="*/ 6 h 10"/>
                  <a:gd name="T42" fmla="*/ 8 w 15"/>
                  <a:gd name="T43" fmla="*/ 10 h 10"/>
                  <a:gd name="T44" fmla="*/ 6 w 15"/>
                  <a:gd name="T45" fmla="*/ 10 h 10"/>
                  <a:gd name="T46" fmla="*/ 6 w 15"/>
                  <a:gd name="T47" fmla="*/ 10 h 10"/>
                  <a:gd name="T48" fmla="*/ 5 w 15"/>
                  <a:gd name="T49" fmla="*/ 10 h 10"/>
                  <a:gd name="T50" fmla="*/ 6 w 15"/>
                  <a:gd name="T51" fmla="*/ 8 h 10"/>
                  <a:gd name="T52" fmla="*/ 6 w 15"/>
                  <a:gd name="T53" fmla="*/ 8 h 10"/>
                  <a:gd name="T54" fmla="*/ 6 w 15"/>
                  <a:gd name="T55" fmla="*/ 8 h 10"/>
                  <a:gd name="T56" fmla="*/ 7 w 15"/>
                  <a:gd name="T57" fmla="*/ 8 h 10"/>
                  <a:gd name="T58" fmla="*/ 7 w 15"/>
                  <a:gd name="T59" fmla="*/ 8 h 10"/>
                  <a:gd name="T60" fmla="*/ 12 w 15"/>
                  <a:gd name="T61" fmla="*/ 5 h 10"/>
                  <a:gd name="T62" fmla="*/ 9 w 15"/>
                  <a:gd name="T63" fmla="*/ 3 h 10"/>
                  <a:gd name="T64" fmla="*/ 8 w 15"/>
                  <a:gd name="T65" fmla="*/ 3 h 10"/>
                  <a:gd name="T66" fmla="*/ 8 w 15"/>
                  <a:gd name="T67" fmla="*/ 3 h 10"/>
                  <a:gd name="T68" fmla="*/ 8 w 15"/>
                  <a:gd name="T69" fmla="*/ 3 h 10"/>
                  <a:gd name="T70" fmla="*/ 8 w 15"/>
                  <a:gd name="T71" fmla="*/ 3 h 10"/>
                  <a:gd name="T72" fmla="*/ 3 w 15"/>
                  <a:gd name="T73" fmla="*/ 6 h 10"/>
                  <a:gd name="T74" fmla="*/ 6 w 15"/>
                  <a:gd name="T7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10">
                    <a:moveTo>
                      <a:pt x="5" y="10"/>
                    </a:moveTo>
                    <a:cubicBezTo>
                      <a:pt x="1" y="7"/>
                      <a:pt x="1" y="7"/>
                      <a:pt x="1" y="7"/>
                    </a:cubicBezTo>
                    <a:cubicBezTo>
                      <a:pt x="0" y="7"/>
                      <a:pt x="0" y="7"/>
                      <a:pt x="0" y="6"/>
                    </a:cubicBezTo>
                    <a:cubicBezTo>
                      <a:pt x="0" y="6"/>
                      <a:pt x="0" y="6"/>
                      <a:pt x="0" y="6"/>
                    </a:cubicBezTo>
                    <a:cubicBezTo>
                      <a:pt x="0" y="5"/>
                      <a:pt x="0" y="4"/>
                      <a:pt x="1" y="4"/>
                    </a:cubicBezTo>
                    <a:cubicBezTo>
                      <a:pt x="1" y="4"/>
                      <a:pt x="1" y="4"/>
                      <a:pt x="1" y="4"/>
                    </a:cubicBezTo>
                    <a:cubicBezTo>
                      <a:pt x="7" y="1"/>
                      <a:pt x="7" y="1"/>
                      <a:pt x="7" y="1"/>
                    </a:cubicBezTo>
                    <a:cubicBezTo>
                      <a:pt x="7" y="0"/>
                      <a:pt x="8" y="0"/>
                      <a:pt x="8" y="0"/>
                    </a:cubicBezTo>
                    <a:cubicBezTo>
                      <a:pt x="8" y="0"/>
                      <a:pt x="8" y="0"/>
                      <a:pt x="8" y="0"/>
                    </a:cubicBezTo>
                    <a:cubicBezTo>
                      <a:pt x="9" y="0"/>
                      <a:pt x="10" y="0"/>
                      <a:pt x="10" y="1"/>
                    </a:cubicBezTo>
                    <a:cubicBezTo>
                      <a:pt x="10" y="1"/>
                      <a:pt x="10" y="1"/>
                      <a:pt x="10" y="1"/>
                    </a:cubicBezTo>
                    <a:cubicBezTo>
                      <a:pt x="14" y="3"/>
                      <a:pt x="14" y="3"/>
                      <a:pt x="14" y="3"/>
                    </a:cubicBezTo>
                    <a:cubicBezTo>
                      <a:pt x="13" y="4"/>
                      <a:pt x="13" y="4"/>
                      <a:pt x="13" y="4"/>
                    </a:cubicBezTo>
                    <a:cubicBezTo>
                      <a:pt x="13" y="5"/>
                      <a:pt x="13" y="5"/>
                      <a:pt x="13" y="5"/>
                    </a:cubicBezTo>
                    <a:cubicBezTo>
                      <a:pt x="13" y="5"/>
                      <a:pt x="13" y="5"/>
                      <a:pt x="13" y="5"/>
                    </a:cubicBezTo>
                    <a:cubicBezTo>
                      <a:pt x="13" y="4"/>
                      <a:pt x="13" y="4"/>
                      <a:pt x="13" y="4"/>
                    </a:cubicBezTo>
                    <a:cubicBezTo>
                      <a:pt x="14" y="3"/>
                      <a:pt x="14" y="3"/>
                      <a:pt x="14" y="3"/>
                    </a:cubicBezTo>
                    <a:cubicBezTo>
                      <a:pt x="14" y="3"/>
                      <a:pt x="15" y="4"/>
                      <a:pt x="15" y="5"/>
                    </a:cubicBezTo>
                    <a:cubicBezTo>
                      <a:pt x="15" y="5"/>
                      <a:pt x="15" y="5"/>
                      <a:pt x="15" y="5"/>
                    </a:cubicBezTo>
                    <a:cubicBezTo>
                      <a:pt x="15" y="5"/>
                      <a:pt x="14" y="6"/>
                      <a:pt x="14" y="6"/>
                    </a:cubicBezTo>
                    <a:cubicBezTo>
                      <a:pt x="14" y="6"/>
                      <a:pt x="14" y="6"/>
                      <a:pt x="14" y="6"/>
                    </a:cubicBezTo>
                    <a:cubicBezTo>
                      <a:pt x="8" y="10"/>
                      <a:pt x="8" y="10"/>
                      <a:pt x="8" y="10"/>
                    </a:cubicBezTo>
                    <a:cubicBezTo>
                      <a:pt x="7" y="10"/>
                      <a:pt x="7" y="10"/>
                      <a:pt x="6" y="10"/>
                    </a:cubicBezTo>
                    <a:cubicBezTo>
                      <a:pt x="6" y="10"/>
                      <a:pt x="6" y="10"/>
                      <a:pt x="6" y="10"/>
                    </a:cubicBezTo>
                    <a:cubicBezTo>
                      <a:pt x="6" y="10"/>
                      <a:pt x="5" y="10"/>
                      <a:pt x="5" y="10"/>
                    </a:cubicBezTo>
                    <a:close/>
                    <a:moveTo>
                      <a:pt x="6" y="8"/>
                    </a:moveTo>
                    <a:cubicBezTo>
                      <a:pt x="6" y="8"/>
                      <a:pt x="6" y="8"/>
                      <a:pt x="6" y="8"/>
                    </a:cubicBezTo>
                    <a:cubicBezTo>
                      <a:pt x="6" y="8"/>
                      <a:pt x="6" y="8"/>
                      <a:pt x="6" y="8"/>
                    </a:cubicBezTo>
                    <a:cubicBezTo>
                      <a:pt x="7" y="8"/>
                      <a:pt x="7" y="8"/>
                      <a:pt x="7" y="8"/>
                    </a:cubicBezTo>
                    <a:cubicBezTo>
                      <a:pt x="7" y="8"/>
                      <a:pt x="7" y="8"/>
                      <a:pt x="7" y="8"/>
                    </a:cubicBezTo>
                    <a:cubicBezTo>
                      <a:pt x="12" y="5"/>
                      <a:pt x="12" y="5"/>
                      <a:pt x="12" y="5"/>
                    </a:cubicBezTo>
                    <a:cubicBezTo>
                      <a:pt x="9" y="3"/>
                      <a:pt x="9" y="3"/>
                      <a:pt x="9" y="3"/>
                    </a:cubicBezTo>
                    <a:cubicBezTo>
                      <a:pt x="9" y="3"/>
                      <a:pt x="9" y="3"/>
                      <a:pt x="8" y="3"/>
                    </a:cubicBezTo>
                    <a:cubicBezTo>
                      <a:pt x="8" y="3"/>
                      <a:pt x="8" y="3"/>
                      <a:pt x="8" y="3"/>
                    </a:cubicBezTo>
                    <a:cubicBezTo>
                      <a:pt x="8" y="3"/>
                      <a:pt x="8" y="3"/>
                      <a:pt x="8" y="3"/>
                    </a:cubicBezTo>
                    <a:cubicBezTo>
                      <a:pt x="8" y="3"/>
                      <a:pt x="8" y="3"/>
                      <a:pt x="8" y="3"/>
                    </a:cubicBezTo>
                    <a:cubicBezTo>
                      <a:pt x="3" y="6"/>
                      <a:pt x="3" y="6"/>
                      <a:pt x="3" y="6"/>
                    </a:cubicBezTo>
                    <a:cubicBezTo>
                      <a:pt x="6" y="8"/>
                      <a:pt x="6" y="8"/>
                      <a:pt x="6"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39" name="Freeform 1551">
                <a:extLst>
                  <a:ext uri="{FF2B5EF4-FFF2-40B4-BE49-F238E27FC236}">
                    <a16:creationId xmlns:a16="http://schemas.microsoft.com/office/drawing/2014/main" id="{97B5256C-F890-4A0E-AFFD-4ACCA3D98241}"/>
                  </a:ext>
                </a:extLst>
              </p:cNvPr>
              <p:cNvSpPr>
                <a:spLocks/>
              </p:cNvSpPr>
              <p:nvPr/>
            </p:nvSpPr>
            <p:spPr bwMode="auto">
              <a:xfrm>
                <a:off x="4001" y="990"/>
                <a:ext cx="34" cy="20"/>
              </a:xfrm>
              <a:custGeom>
                <a:avLst/>
                <a:gdLst>
                  <a:gd name="T0" fmla="*/ 1 w 24"/>
                  <a:gd name="T1" fmla="*/ 11 h 14"/>
                  <a:gd name="T2" fmla="*/ 1 w 24"/>
                  <a:gd name="T3" fmla="*/ 10 h 14"/>
                  <a:gd name="T4" fmla="*/ 18 w 24"/>
                  <a:gd name="T5" fmla="*/ 0 h 14"/>
                  <a:gd name="T6" fmla="*/ 20 w 24"/>
                  <a:gd name="T7" fmla="*/ 0 h 14"/>
                  <a:gd name="T8" fmla="*/ 24 w 24"/>
                  <a:gd name="T9" fmla="*/ 3 h 14"/>
                  <a:gd name="T10" fmla="*/ 24 w 24"/>
                  <a:gd name="T11" fmla="*/ 4 h 14"/>
                  <a:gd name="T12" fmla="*/ 7 w 24"/>
                  <a:gd name="T13" fmla="*/ 13 h 14"/>
                  <a:gd name="T14" fmla="*/ 5 w 24"/>
                  <a:gd name="T15" fmla="*/ 13 h 14"/>
                  <a:gd name="T16" fmla="*/ 1 w 24"/>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1" y="11"/>
                    </a:moveTo>
                    <a:cubicBezTo>
                      <a:pt x="0" y="11"/>
                      <a:pt x="0" y="10"/>
                      <a:pt x="1" y="10"/>
                    </a:cubicBezTo>
                    <a:cubicBezTo>
                      <a:pt x="18" y="0"/>
                      <a:pt x="18" y="0"/>
                      <a:pt x="18" y="0"/>
                    </a:cubicBezTo>
                    <a:cubicBezTo>
                      <a:pt x="18" y="0"/>
                      <a:pt x="19" y="0"/>
                      <a:pt x="20" y="0"/>
                    </a:cubicBezTo>
                    <a:cubicBezTo>
                      <a:pt x="24" y="3"/>
                      <a:pt x="24" y="3"/>
                      <a:pt x="24" y="3"/>
                    </a:cubicBezTo>
                    <a:cubicBezTo>
                      <a:pt x="24" y="3"/>
                      <a:pt x="24" y="3"/>
                      <a:pt x="24" y="4"/>
                    </a:cubicBezTo>
                    <a:cubicBezTo>
                      <a:pt x="7" y="13"/>
                      <a:pt x="7" y="13"/>
                      <a:pt x="7" y="13"/>
                    </a:cubicBezTo>
                    <a:cubicBezTo>
                      <a:pt x="7" y="14"/>
                      <a:pt x="6" y="14"/>
                      <a:pt x="5" y="13"/>
                    </a:cubicBezTo>
                    <a:lnTo>
                      <a:pt x="1" y="1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0" name="Freeform 1552">
                <a:extLst>
                  <a:ext uri="{FF2B5EF4-FFF2-40B4-BE49-F238E27FC236}">
                    <a16:creationId xmlns:a16="http://schemas.microsoft.com/office/drawing/2014/main" id="{6EAF4E40-0138-4FC2-8EFC-945AEC8E12AF}"/>
                  </a:ext>
                </a:extLst>
              </p:cNvPr>
              <p:cNvSpPr>
                <a:spLocks/>
              </p:cNvSpPr>
              <p:nvPr/>
            </p:nvSpPr>
            <p:spPr bwMode="auto">
              <a:xfrm>
                <a:off x="4001" y="989"/>
                <a:ext cx="35" cy="21"/>
              </a:xfrm>
              <a:custGeom>
                <a:avLst/>
                <a:gdLst>
                  <a:gd name="T0" fmla="*/ 5 w 25"/>
                  <a:gd name="T1" fmla="*/ 15 h 15"/>
                  <a:gd name="T2" fmla="*/ 1 w 25"/>
                  <a:gd name="T3" fmla="*/ 13 h 15"/>
                  <a:gd name="T4" fmla="*/ 1 w 25"/>
                  <a:gd name="T5" fmla="*/ 12 h 15"/>
                  <a:gd name="T6" fmla="*/ 1 w 25"/>
                  <a:gd name="T7" fmla="*/ 11 h 15"/>
                  <a:gd name="T8" fmla="*/ 5 w 25"/>
                  <a:gd name="T9" fmla="*/ 14 h 15"/>
                  <a:gd name="T10" fmla="*/ 6 w 25"/>
                  <a:gd name="T11" fmla="*/ 14 h 15"/>
                  <a:gd name="T12" fmla="*/ 6 w 25"/>
                  <a:gd name="T13" fmla="*/ 14 h 15"/>
                  <a:gd name="T14" fmla="*/ 7 w 25"/>
                  <a:gd name="T15" fmla="*/ 14 h 15"/>
                  <a:gd name="T16" fmla="*/ 7 w 25"/>
                  <a:gd name="T17" fmla="*/ 14 h 15"/>
                  <a:gd name="T18" fmla="*/ 23 w 25"/>
                  <a:gd name="T19" fmla="*/ 4 h 15"/>
                  <a:gd name="T20" fmla="*/ 24 w 25"/>
                  <a:gd name="T21" fmla="*/ 4 h 15"/>
                  <a:gd name="T22" fmla="*/ 23 w 25"/>
                  <a:gd name="T23" fmla="*/ 4 h 15"/>
                  <a:gd name="T24" fmla="*/ 23 w 25"/>
                  <a:gd name="T25" fmla="*/ 4 h 15"/>
                  <a:gd name="T26" fmla="*/ 19 w 25"/>
                  <a:gd name="T27" fmla="*/ 2 h 15"/>
                  <a:gd name="T28" fmla="*/ 19 w 25"/>
                  <a:gd name="T29" fmla="*/ 2 h 15"/>
                  <a:gd name="T30" fmla="*/ 19 w 25"/>
                  <a:gd name="T31" fmla="*/ 2 h 15"/>
                  <a:gd name="T32" fmla="*/ 18 w 25"/>
                  <a:gd name="T33" fmla="*/ 2 h 15"/>
                  <a:gd name="T34" fmla="*/ 18 w 25"/>
                  <a:gd name="T35" fmla="*/ 2 h 15"/>
                  <a:gd name="T36" fmla="*/ 1 w 25"/>
                  <a:gd name="T37" fmla="*/ 11 h 15"/>
                  <a:gd name="T38" fmla="*/ 1 w 25"/>
                  <a:gd name="T39" fmla="*/ 11 h 15"/>
                  <a:gd name="T40" fmla="*/ 1 w 25"/>
                  <a:gd name="T41" fmla="*/ 12 h 15"/>
                  <a:gd name="T42" fmla="*/ 1 w 25"/>
                  <a:gd name="T43" fmla="*/ 13 h 15"/>
                  <a:gd name="T44" fmla="*/ 0 w 25"/>
                  <a:gd name="T45" fmla="*/ 11 h 15"/>
                  <a:gd name="T46" fmla="*/ 0 w 25"/>
                  <a:gd name="T47" fmla="*/ 11 h 15"/>
                  <a:gd name="T48" fmla="*/ 1 w 25"/>
                  <a:gd name="T49" fmla="*/ 10 h 15"/>
                  <a:gd name="T50" fmla="*/ 1 w 25"/>
                  <a:gd name="T51" fmla="*/ 10 h 15"/>
                  <a:gd name="T52" fmla="*/ 17 w 25"/>
                  <a:gd name="T53" fmla="*/ 1 h 15"/>
                  <a:gd name="T54" fmla="*/ 19 w 25"/>
                  <a:gd name="T55" fmla="*/ 0 h 15"/>
                  <a:gd name="T56" fmla="*/ 19 w 25"/>
                  <a:gd name="T57" fmla="*/ 0 h 15"/>
                  <a:gd name="T58" fmla="*/ 20 w 25"/>
                  <a:gd name="T59" fmla="*/ 1 h 15"/>
                  <a:gd name="T60" fmla="*/ 20 w 25"/>
                  <a:gd name="T61" fmla="*/ 1 h 15"/>
                  <a:gd name="T62" fmla="*/ 24 w 25"/>
                  <a:gd name="T63" fmla="*/ 3 h 15"/>
                  <a:gd name="T64" fmla="*/ 25 w 25"/>
                  <a:gd name="T65" fmla="*/ 4 h 15"/>
                  <a:gd name="T66" fmla="*/ 25 w 25"/>
                  <a:gd name="T67" fmla="*/ 4 h 15"/>
                  <a:gd name="T68" fmla="*/ 24 w 25"/>
                  <a:gd name="T69" fmla="*/ 5 h 15"/>
                  <a:gd name="T70" fmla="*/ 24 w 25"/>
                  <a:gd name="T71" fmla="*/ 5 h 15"/>
                  <a:gd name="T72" fmla="*/ 8 w 25"/>
                  <a:gd name="T73" fmla="*/ 15 h 15"/>
                  <a:gd name="T74" fmla="*/ 6 w 25"/>
                  <a:gd name="T75" fmla="*/ 15 h 15"/>
                  <a:gd name="T76" fmla="*/ 6 w 25"/>
                  <a:gd name="T77" fmla="*/ 15 h 15"/>
                  <a:gd name="T78" fmla="*/ 5 w 25"/>
                  <a:gd name="T7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15">
                    <a:moveTo>
                      <a:pt x="5" y="15"/>
                    </a:moveTo>
                    <a:cubicBezTo>
                      <a:pt x="1" y="13"/>
                      <a:pt x="1" y="13"/>
                      <a:pt x="1" y="13"/>
                    </a:cubicBezTo>
                    <a:cubicBezTo>
                      <a:pt x="1" y="12"/>
                      <a:pt x="1" y="12"/>
                      <a:pt x="1" y="12"/>
                    </a:cubicBezTo>
                    <a:cubicBezTo>
                      <a:pt x="1" y="11"/>
                      <a:pt x="1" y="11"/>
                      <a:pt x="1" y="11"/>
                    </a:cubicBezTo>
                    <a:cubicBezTo>
                      <a:pt x="5" y="14"/>
                      <a:pt x="5" y="14"/>
                      <a:pt x="5" y="14"/>
                    </a:cubicBezTo>
                    <a:cubicBezTo>
                      <a:pt x="5" y="14"/>
                      <a:pt x="6" y="14"/>
                      <a:pt x="6" y="14"/>
                    </a:cubicBezTo>
                    <a:cubicBezTo>
                      <a:pt x="6" y="14"/>
                      <a:pt x="6" y="14"/>
                      <a:pt x="6" y="14"/>
                    </a:cubicBezTo>
                    <a:cubicBezTo>
                      <a:pt x="6" y="14"/>
                      <a:pt x="7" y="14"/>
                      <a:pt x="7" y="14"/>
                    </a:cubicBezTo>
                    <a:cubicBezTo>
                      <a:pt x="7" y="14"/>
                      <a:pt x="7" y="14"/>
                      <a:pt x="7" y="14"/>
                    </a:cubicBezTo>
                    <a:cubicBezTo>
                      <a:pt x="23" y="4"/>
                      <a:pt x="23" y="4"/>
                      <a:pt x="23" y="4"/>
                    </a:cubicBezTo>
                    <a:cubicBezTo>
                      <a:pt x="24" y="4"/>
                      <a:pt x="24" y="4"/>
                      <a:pt x="24" y="4"/>
                    </a:cubicBezTo>
                    <a:cubicBezTo>
                      <a:pt x="24" y="4"/>
                      <a:pt x="23" y="4"/>
                      <a:pt x="23" y="4"/>
                    </a:cubicBezTo>
                    <a:cubicBezTo>
                      <a:pt x="23" y="4"/>
                      <a:pt x="23" y="4"/>
                      <a:pt x="23" y="4"/>
                    </a:cubicBezTo>
                    <a:cubicBezTo>
                      <a:pt x="19" y="2"/>
                      <a:pt x="19" y="2"/>
                      <a:pt x="19" y="2"/>
                    </a:cubicBezTo>
                    <a:cubicBezTo>
                      <a:pt x="19" y="2"/>
                      <a:pt x="19" y="2"/>
                      <a:pt x="19" y="2"/>
                    </a:cubicBezTo>
                    <a:cubicBezTo>
                      <a:pt x="19" y="2"/>
                      <a:pt x="19" y="2"/>
                      <a:pt x="19" y="2"/>
                    </a:cubicBezTo>
                    <a:cubicBezTo>
                      <a:pt x="18" y="2"/>
                      <a:pt x="18" y="2"/>
                      <a:pt x="18" y="2"/>
                    </a:cubicBezTo>
                    <a:cubicBezTo>
                      <a:pt x="18" y="2"/>
                      <a:pt x="18" y="2"/>
                      <a:pt x="18" y="2"/>
                    </a:cubicBezTo>
                    <a:cubicBezTo>
                      <a:pt x="1" y="11"/>
                      <a:pt x="1" y="11"/>
                      <a:pt x="1" y="11"/>
                    </a:cubicBezTo>
                    <a:cubicBezTo>
                      <a:pt x="1" y="11"/>
                      <a:pt x="1" y="11"/>
                      <a:pt x="1" y="11"/>
                    </a:cubicBezTo>
                    <a:cubicBezTo>
                      <a:pt x="1" y="12"/>
                      <a:pt x="1" y="12"/>
                      <a:pt x="1" y="12"/>
                    </a:cubicBezTo>
                    <a:cubicBezTo>
                      <a:pt x="1" y="13"/>
                      <a:pt x="1" y="13"/>
                      <a:pt x="1" y="13"/>
                    </a:cubicBezTo>
                    <a:cubicBezTo>
                      <a:pt x="0" y="12"/>
                      <a:pt x="0" y="12"/>
                      <a:pt x="0" y="11"/>
                    </a:cubicBezTo>
                    <a:cubicBezTo>
                      <a:pt x="0" y="11"/>
                      <a:pt x="0" y="11"/>
                      <a:pt x="0" y="11"/>
                    </a:cubicBezTo>
                    <a:cubicBezTo>
                      <a:pt x="0" y="11"/>
                      <a:pt x="0" y="10"/>
                      <a:pt x="1" y="10"/>
                    </a:cubicBezTo>
                    <a:cubicBezTo>
                      <a:pt x="1" y="10"/>
                      <a:pt x="1" y="10"/>
                      <a:pt x="1" y="10"/>
                    </a:cubicBezTo>
                    <a:cubicBezTo>
                      <a:pt x="17" y="1"/>
                      <a:pt x="17" y="1"/>
                      <a:pt x="17" y="1"/>
                    </a:cubicBezTo>
                    <a:cubicBezTo>
                      <a:pt x="18" y="0"/>
                      <a:pt x="18" y="0"/>
                      <a:pt x="19" y="0"/>
                    </a:cubicBezTo>
                    <a:cubicBezTo>
                      <a:pt x="19" y="0"/>
                      <a:pt x="19" y="0"/>
                      <a:pt x="19" y="0"/>
                    </a:cubicBezTo>
                    <a:cubicBezTo>
                      <a:pt x="19" y="0"/>
                      <a:pt x="20" y="0"/>
                      <a:pt x="20" y="1"/>
                    </a:cubicBezTo>
                    <a:cubicBezTo>
                      <a:pt x="20" y="1"/>
                      <a:pt x="20" y="1"/>
                      <a:pt x="20" y="1"/>
                    </a:cubicBezTo>
                    <a:cubicBezTo>
                      <a:pt x="24" y="3"/>
                      <a:pt x="24" y="3"/>
                      <a:pt x="24" y="3"/>
                    </a:cubicBezTo>
                    <a:cubicBezTo>
                      <a:pt x="25" y="3"/>
                      <a:pt x="25" y="4"/>
                      <a:pt x="25" y="4"/>
                    </a:cubicBezTo>
                    <a:cubicBezTo>
                      <a:pt x="25" y="4"/>
                      <a:pt x="25" y="4"/>
                      <a:pt x="25" y="4"/>
                    </a:cubicBezTo>
                    <a:cubicBezTo>
                      <a:pt x="25" y="5"/>
                      <a:pt x="25" y="5"/>
                      <a:pt x="24" y="5"/>
                    </a:cubicBezTo>
                    <a:cubicBezTo>
                      <a:pt x="24" y="5"/>
                      <a:pt x="24" y="5"/>
                      <a:pt x="24" y="5"/>
                    </a:cubicBezTo>
                    <a:cubicBezTo>
                      <a:pt x="8" y="15"/>
                      <a:pt x="8" y="15"/>
                      <a:pt x="8" y="15"/>
                    </a:cubicBezTo>
                    <a:cubicBezTo>
                      <a:pt x="7" y="15"/>
                      <a:pt x="7" y="15"/>
                      <a:pt x="6" y="15"/>
                    </a:cubicBezTo>
                    <a:cubicBezTo>
                      <a:pt x="6" y="15"/>
                      <a:pt x="6" y="15"/>
                      <a:pt x="6" y="15"/>
                    </a:cubicBezTo>
                    <a:cubicBezTo>
                      <a:pt x="6" y="15"/>
                      <a:pt x="5" y="15"/>
                      <a:pt x="5"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1" name="Freeform 1553">
                <a:extLst>
                  <a:ext uri="{FF2B5EF4-FFF2-40B4-BE49-F238E27FC236}">
                    <a16:creationId xmlns:a16="http://schemas.microsoft.com/office/drawing/2014/main" id="{A05F8FB8-A307-424D-A2D0-841E63030BDE}"/>
                  </a:ext>
                </a:extLst>
              </p:cNvPr>
              <p:cNvSpPr>
                <a:spLocks/>
              </p:cNvSpPr>
              <p:nvPr/>
            </p:nvSpPr>
            <p:spPr bwMode="auto">
              <a:xfrm>
                <a:off x="3784" y="833"/>
                <a:ext cx="203" cy="214"/>
              </a:xfrm>
              <a:custGeom>
                <a:avLst/>
                <a:gdLst>
                  <a:gd name="T0" fmla="*/ 42 w 203"/>
                  <a:gd name="T1" fmla="*/ 214 h 214"/>
                  <a:gd name="T2" fmla="*/ 203 w 203"/>
                  <a:gd name="T3" fmla="*/ 122 h 214"/>
                  <a:gd name="T4" fmla="*/ 161 w 203"/>
                  <a:gd name="T5" fmla="*/ 0 h 214"/>
                  <a:gd name="T6" fmla="*/ 0 w 203"/>
                  <a:gd name="T7" fmla="*/ 94 h 214"/>
                  <a:gd name="T8" fmla="*/ 42 w 203"/>
                  <a:gd name="T9" fmla="*/ 214 h 214"/>
                </a:gdLst>
                <a:ahLst/>
                <a:cxnLst>
                  <a:cxn ang="0">
                    <a:pos x="T0" y="T1"/>
                  </a:cxn>
                  <a:cxn ang="0">
                    <a:pos x="T2" y="T3"/>
                  </a:cxn>
                  <a:cxn ang="0">
                    <a:pos x="T4" y="T5"/>
                  </a:cxn>
                  <a:cxn ang="0">
                    <a:pos x="T6" y="T7"/>
                  </a:cxn>
                  <a:cxn ang="0">
                    <a:pos x="T8" y="T9"/>
                  </a:cxn>
                </a:cxnLst>
                <a:rect l="0" t="0" r="r" b="b"/>
                <a:pathLst>
                  <a:path w="203" h="214">
                    <a:moveTo>
                      <a:pt x="42" y="214"/>
                    </a:moveTo>
                    <a:lnTo>
                      <a:pt x="203" y="122"/>
                    </a:lnTo>
                    <a:lnTo>
                      <a:pt x="161" y="0"/>
                    </a:lnTo>
                    <a:lnTo>
                      <a:pt x="0" y="94"/>
                    </a:lnTo>
                    <a:lnTo>
                      <a:pt x="42" y="214"/>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2" name="Freeform 1554">
                <a:extLst>
                  <a:ext uri="{FF2B5EF4-FFF2-40B4-BE49-F238E27FC236}">
                    <a16:creationId xmlns:a16="http://schemas.microsoft.com/office/drawing/2014/main" id="{4C2F1EDF-0E33-4456-BBAF-F336011BDF34}"/>
                  </a:ext>
                </a:extLst>
              </p:cNvPr>
              <p:cNvSpPr>
                <a:spLocks/>
              </p:cNvSpPr>
              <p:nvPr/>
            </p:nvSpPr>
            <p:spPr bwMode="auto">
              <a:xfrm>
                <a:off x="3825" y="953"/>
                <a:ext cx="163" cy="97"/>
              </a:xfrm>
              <a:custGeom>
                <a:avLst/>
                <a:gdLst>
                  <a:gd name="T0" fmla="*/ 0 w 115"/>
                  <a:gd name="T1" fmla="*/ 67 h 68"/>
                  <a:gd name="T2" fmla="*/ 1 w 115"/>
                  <a:gd name="T3" fmla="*/ 65 h 68"/>
                  <a:gd name="T4" fmla="*/ 1 w 115"/>
                  <a:gd name="T5" fmla="*/ 65 h 68"/>
                  <a:gd name="T6" fmla="*/ 113 w 115"/>
                  <a:gd name="T7" fmla="*/ 0 h 68"/>
                  <a:gd name="T8" fmla="*/ 115 w 115"/>
                  <a:gd name="T9" fmla="*/ 0 h 68"/>
                  <a:gd name="T10" fmla="*/ 115 w 115"/>
                  <a:gd name="T11" fmla="*/ 0 h 68"/>
                  <a:gd name="T12" fmla="*/ 114 w 115"/>
                  <a:gd name="T13" fmla="*/ 2 h 68"/>
                  <a:gd name="T14" fmla="*/ 114 w 115"/>
                  <a:gd name="T15" fmla="*/ 2 h 68"/>
                  <a:gd name="T16" fmla="*/ 2 w 115"/>
                  <a:gd name="T17" fmla="*/ 67 h 68"/>
                  <a:gd name="T18" fmla="*/ 1 w 115"/>
                  <a:gd name="T19" fmla="*/ 68 h 68"/>
                  <a:gd name="T20" fmla="*/ 1 w 115"/>
                  <a:gd name="T21" fmla="*/ 68 h 68"/>
                  <a:gd name="T22" fmla="*/ 0 w 115"/>
                  <a:gd name="T23"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68">
                    <a:moveTo>
                      <a:pt x="0" y="67"/>
                    </a:moveTo>
                    <a:cubicBezTo>
                      <a:pt x="0" y="66"/>
                      <a:pt x="0" y="66"/>
                      <a:pt x="1" y="65"/>
                    </a:cubicBezTo>
                    <a:cubicBezTo>
                      <a:pt x="1" y="65"/>
                      <a:pt x="1" y="65"/>
                      <a:pt x="1" y="65"/>
                    </a:cubicBezTo>
                    <a:cubicBezTo>
                      <a:pt x="113" y="0"/>
                      <a:pt x="113" y="0"/>
                      <a:pt x="113" y="0"/>
                    </a:cubicBezTo>
                    <a:cubicBezTo>
                      <a:pt x="114" y="0"/>
                      <a:pt x="114" y="0"/>
                      <a:pt x="115" y="0"/>
                    </a:cubicBezTo>
                    <a:cubicBezTo>
                      <a:pt x="115" y="0"/>
                      <a:pt x="115" y="0"/>
                      <a:pt x="115" y="0"/>
                    </a:cubicBezTo>
                    <a:cubicBezTo>
                      <a:pt x="115" y="1"/>
                      <a:pt x="115" y="2"/>
                      <a:pt x="114" y="2"/>
                    </a:cubicBezTo>
                    <a:cubicBezTo>
                      <a:pt x="114" y="2"/>
                      <a:pt x="114" y="2"/>
                      <a:pt x="114" y="2"/>
                    </a:cubicBezTo>
                    <a:cubicBezTo>
                      <a:pt x="2" y="67"/>
                      <a:pt x="2" y="67"/>
                      <a:pt x="2" y="67"/>
                    </a:cubicBezTo>
                    <a:cubicBezTo>
                      <a:pt x="2" y="68"/>
                      <a:pt x="1" y="68"/>
                      <a:pt x="1" y="68"/>
                    </a:cubicBezTo>
                    <a:cubicBezTo>
                      <a:pt x="1" y="68"/>
                      <a:pt x="1" y="68"/>
                      <a:pt x="1" y="68"/>
                    </a:cubicBezTo>
                    <a:cubicBezTo>
                      <a:pt x="1" y="68"/>
                      <a:pt x="0" y="67"/>
                      <a:pt x="0" y="67"/>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3" name="Freeform 1555">
                <a:extLst>
                  <a:ext uri="{FF2B5EF4-FFF2-40B4-BE49-F238E27FC236}">
                    <a16:creationId xmlns:a16="http://schemas.microsoft.com/office/drawing/2014/main" id="{A8419E48-E5FE-4620-8793-FFF4044A71D4}"/>
                  </a:ext>
                </a:extLst>
              </p:cNvPr>
              <p:cNvSpPr>
                <a:spLocks/>
              </p:cNvSpPr>
              <p:nvPr/>
            </p:nvSpPr>
            <p:spPr bwMode="auto">
              <a:xfrm>
                <a:off x="3774" y="925"/>
                <a:ext cx="52" cy="122"/>
              </a:xfrm>
              <a:custGeom>
                <a:avLst/>
                <a:gdLst>
                  <a:gd name="T0" fmla="*/ 10 w 52"/>
                  <a:gd name="T1" fmla="*/ 2 h 122"/>
                  <a:gd name="T2" fmla="*/ 0 w 52"/>
                  <a:gd name="T3" fmla="*/ 0 h 122"/>
                  <a:gd name="T4" fmla="*/ 41 w 52"/>
                  <a:gd name="T5" fmla="*/ 122 h 122"/>
                  <a:gd name="T6" fmla="*/ 52 w 52"/>
                  <a:gd name="T7" fmla="*/ 122 h 122"/>
                  <a:gd name="T8" fmla="*/ 10 w 52"/>
                  <a:gd name="T9" fmla="*/ 2 h 122"/>
                </a:gdLst>
                <a:ahLst/>
                <a:cxnLst>
                  <a:cxn ang="0">
                    <a:pos x="T0" y="T1"/>
                  </a:cxn>
                  <a:cxn ang="0">
                    <a:pos x="T2" y="T3"/>
                  </a:cxn>
                  <a:cxn ang="0">
                    <a:pos x="T4" y="T5"/>
                  </a:cxn>
                  <a:cxn ang="0">
                    <a:pos x="T6" y="T7"/>
                  </a:cxn>
                  <a:cxn ang="0">
                    <a:pos x="T8" y="T9"/>
                  </a:cxn>
                </a:cxnLst>
                <a:rect l="0" t="0" r="r" b="b"/>
                <a:pathLst>
                  <a:path w="52" h="122">
                    <a:moveTo>
                      <a:pt x="10" y="2"/>
                    </a:moveTo>
                    <a:lnTo>
                      <a:pt x="0" y="0"/>
                    </a:lnTo>
                    <a:lnTo>
                      <a:pt x="41" y="122"/>
                    </a:lnTo>
                    <a:lnTo>
                      <a:pt x="52" y="122"/>
                    </a:lnTo>
                    <a:lnTo>
                      <a:pt x="10" y="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4" name="Freeform 1556">
                <a:extLst>
                  <a:ext uri="{FF2B5EF4-FFF2-40B4-BE49-F238E27FC236}">
                    <a16:creationId xmlns:a16="http://schemas.microsoft.com/office/drawing/2014/main" id="{0E8DD291-E369-40A1-9B9E-55F9E2BA819D}"/>
                  </a:ext>
                </a:extLst>
              </p:cNvPr>
              <p:cNvSpPr>
                <a:spLocks/>
              </p:cNvSpPr>
              <p:nvPr/>
            </p:nvSpPr>
            <p:spPr bwMode="auto">
              <a:xfrm>
                <a:off x="3774" y="833"/>
                <a:ext cx="171" cy="94"/>
              </a:xfrm>
              <a:custGeom>
                <a:avLst/>
                <a:gdLst>
                  <a:gd name="T0" fmla="*/ 10 w 171"/>
                  <a:gd name="T1" fmla="*/ 94 h 94"/>
                  <a:gd name="T2" fmla="*/ 0 w 171"/>
                  <a:gd name="T3" fmla="*/ 92 h 94"/>
                  <a:gd name="T4" fmla="*/ 160 w 171"/>
                  <a:gd name="T5" fmla="*/ 0 h 94"/>
                  <a:gd name="T6" fmla="*/ 171 w 171"/>
                  <a:gd name="T7" fmla="*/ 0 h 94"/>
                  <a:gd name="T8" fmla="*/ 10 w 171"/>
                  <a:gd name="T9" fmla="*/ 94 h 94"/>
                </a:gdLst>
                <a:ahLst/>
                <a:cxnLst>
                  <a:cxn ang="0">
                    <a:pos x="T0" y="T1"/>
                  </a:cxn>
                  <a:cxn ang="0">
                    <a:pos x="T2" y="T3"/>
                  </a:cxn>
                  <a:cxn ang="0">
                    <a:pos x="T4" y="T5"/>
                  </a:cxn>
                  <a:cxn ang="0">
                    <a:pos x="T6" y="T7"/>
                  </a:cxn>
                  <a:cxn ang="0">
                    <a:pos x="T8" y="T9"/>
                  </a:cxn>
                </a:cxnLst>
                <a:rect l="0" t="0" r="r" b="b"/>
                <a:pathLst>
                  <a:path w="171" h="94">
                    <a:moveTo>
                      <a:pt x="10" y="94"/>
                    </a:moveTo>
                    <a:lnTo>
                      <a:pt x="0" y="92"/>
                    </a:lnTo>
                    <a:lnTo>
                      <a:pt x="160" y="0"/>
                    </a:lnTo>
                    <a:lnTo>
                      <a:pt x="171" y="0"/>
                    </a:lnTo>
                    <a:lnTo>
                      <a:pt x="10" y="94"/>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5" name="Freeform 1557">
                <a:extLst>
                  <a:ext uri="{FF2B5EF4-FFF2-40B4-BE49-F238E27FC236}">
                    <a16:creationId xmlns:a16="http://schemas.microsoft.com/office/drawing/2014/main" id="{FAFE73EF-8602-4795-8331-56F7E797739A}"/>
                  </a:ext>
                </a:extLst>
              </p:cNvPr>
              <p:cNvSpPr>
                <a:spLocks/>
              </p:cNvSpPr>
              <p:nvPr/>
            </p:nvSpPr>
            <p:spPr bwMode="auto">
              <a:xfrm>
                <a:off x="4053" y="1007"/>
                <a:ext cx="14" cy="9"/>
              </a:xfrm>
              <a:custGeom>
                <a:avLst/>
                <a:gdLst>
                  <a:gd name="T0" fmla="*/ 2 w 10"/>
                  <a:gd name="T1" fmla="*/ 5 h 6"/>
                  <a:gd name="T2" fmla="*/ 2 w 10"/>
                  <a:gd name="T3" fmla="*/ 1 h 6"/>
                  <a:gd name="T4" fmla="*/ 8 w 10"/>
                  <a:gd name="T5" fmla="*/ 1 h 6"/>
                  <a:gd name="T6" fmla="*/ 8 w 10"/>
                  <a:gd name="T7" fmla="*/ 5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0" y="4"/>
                      <a:pt x="0" y="2"/>
                      <a:pt x="2" y="1"/>
                    </a:cubicBezTo>
                    <a:cubicBezTo>
                      <a:pt x="3" y="0"/>
                      <a:pt x="6" y="0"/>
                      <a:pt x="8" y="1"/>
                    </a:cubicBezTo>
                    <a:cubicBezTo>
                      <a:pt x="10" y="2"/>
                      <a:pt x="10" y="4"/>
                      <a:pt x="8" y="5"/>
                    </a:cubicBezTo>
                    <a:cubicBezTo>
                      <a:pt x="6" y="6"/>
                      <a:pt x="4" y="6"/>
                      <a:pt x="2" y="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6" name="Freeform 1558">
                <a:extLst>
                  <a:ext uri="{FF2B5EF4-FFF2-40B4-BE49-F238E27FC236}">
                    <a16:creationId xmlns:a16="http://schemas.microsoft.com/office/drawing/2014/main" id="{629B91EC-CAA3-40CC-B678-1ABC4432194B}"/>
                  </a:ext>
                </a:extLst>
              </p:cNvPr>
              <p:cNvSpPr>
                <a:spLocks/>
              </p:cNvSpPr>
              <p:nvPr/>
            </p:nvSpPr>
            <p:spPr bwMode="auto">
              <a:xfrm>
                <a:off x="3859" y="1014"/>
                <a:ext cx="21" cy="15"/>
              </a:xfrm>
              <a:custGeom>
                <a:avLst/>
                <a:gdLst>
                  <a:gd name="T0" fmla="*/ 0 w 21"/>
                  <a:gd name="T1" fmla="*/ 10 h 15"/>
                  <a:gd name="T2" fmla="*/ 3 w 21"/>
                  <a:gd name="T3" fmla="*/ 12 h 15"/>
                  <a:gd name="T4" fmla="*/ 4 w 21"/>
                  <a:gd name="T5" fmla="*/ 15 h 15"/>
                  <a:gd name="T6" fmla="*/ 21 w 21"/>
                  <a:gd name="T7" fmla="*/ 5 h 15"/>
                  <a:gd name="T8" fmla="*/ 20 w 21"/>
                  <a:gd name="T9" fmla="*/ 2 h 15"/>
                  <a:gd name="T10" fmla="*/ 17 w 21"/>
                  <a:gd name="T11" fmla="*/ 0 h 15"/>
                  <a:gd name="T12" fmla="*/ 0 w 21"/>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0" y="10"/>
                    </a:moveTo>
                    <a:lnTo>
                      <a:pt x="3" y="12"/>
                    </a:lnTo>
                    <a:lnTo>
                      <a:pt x="4" y="15"/>
                    </a:lnTo>
                    <a:lnTo>
                      <a:pt x="21" y="5"/>
                    </a:lnTo>
                    <a:lnTo>
                      <a:pt x="20" y="2"/>
                    </a:lnTo>
                    <a:lnTo>
                      <a:pt x="17"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7" name="Freeform 1559">
                <a:extLst>
                  <a:ext uri="{FF2B5EF4-FFF2-40B4-BE49-F238E27FC236}">
                    <a16:creationId xmlns:a16="http://schemas.microsoft.com/office/drawing/2014/main" id="{FE76C2F3-D6C6-4F5F-BAF2-94520A541F69}"/>
                  </a:ext>
                </a:extLst>
              </p:cNvPr>
              <p:cNvSpPr>
                <a:spLocks/>
              </p:cNvSpPr>
              <p:nvPr/>
            </p:nvSpPr>
            <p:spPr bwMode="auto">
              <a:xfrm>
                <a:off x="3940" y="969"/>
                <a:ext cx="21" cy="14"/>
              </a:xfrm>
              <a:custGeom>
                <a:avLst/>
                <a:gdLst>
                  <a:gd name="T0" fmla="*/ 0 w 21"/>
                  <a:gd name="T1" fmla="*/ 10 h 14"/>
                  <a:gd name="T2" fmla="*/ 3 w 21"/>
                  <a:gd name="T3" fmla="*/ 11 h 14"/>
                  <a:gd name="T4" fmla="*/ 4 w 21"/>
                  <a:gd name="T5" fmla="*/ 14 h 14"/>
                  <a:gd name="T6" fmla="*/ 21 w 21"/>
                  <a:gd name="T7" fmla="*/ 4 h 14"/>
                  <a:gd name="T8" fmla="*/ 20 w 21"/>
                  <a:gd name="T9" fmla="*/ 1 h 14"/>
                  <a:gd name="T10" fmla="*/ 17 w 21"/>
                  <a:gd name="T11" fmla="*/ 0 h 14"/>
                  <a:gd name="T12" fmla="*/ 0 w 21"/>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1" h="14">
                    <a:moveTo>
                      <a:pt x="0" y="10"/>
                    </a:moveTo>
                    <a:lnTo>
                      <a:pt x="3" y="11"/>
                    </a:lnTo>
                    <a:lnTo>
                      <a:pt x="4" y="14"/>
                    </a:lnTo>
                    <a:lnTo>
                      <a:pt x="21" y="4"/>
                    </a:lnTo>
                    <a:lnTo>
                      <a:pt x="20" y="1"/>
                    </a:lnTo>
                    <a:lnTo>
                      <a:pt x="17"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8" name="Freeform 1560">
                <a:extLst>
                  <a:ext uri="{FF2B5EF4-FFF2-40B4-BE49-F238E27FC236}">
                    <a16:creationId xmlns:a16="http://schemas.microsoft.com/office/drawing/2014/main" id="{9696362D-AEC4-486A-BBDE-CC16F0CF28C8}"/>
                  </a:ext>
                </a:extLst>
              </p:cNvPr>
              <p:cNvSpPr>
                <a:spLocks/>
              </p:cNvSpPr>
              <p:nvPr/>
            </p:nvSpPr>
            <p:spPr bwMode="auto">
              <a:xfrm>
                <a:off x="3863" y="884"/>
                <a:ext cx="10" cy="7"/>
              </a:xfrm>
              <a:custGeom>
                <a:avLst/>
                <a:gdLst>
                  <a:gd name="T0" fmla="*/ 0 w 7"/>
                  <a:gd name="T1" fmla="*/ 4 h 5"/>
                  <a:gd name="T2" fmla="*/ 4 w 7"/>
                  <a:gd name="T3" fmla="*/ 4 h 5"/>
                  <a:gd name="T4" fmla="*/ 6 w 7"/>
                  <a:gd name="T5" fmla="*/ 1 h 5"/>
                  <a:gd name="T6" fmla="*/ 3 w 7"/>
                  <a:gd name="T7" fmla="*/ 1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0" y="5"/>
                      <a:pt x="2" y="5"/>
                      <a:pt x="4" y="4"/>
                    </a:cubicBezTo>
                    <a:cubicBezTo>
                      <a:pt x="6" y="3"/>
                      <a:pt x="7" y="2"/>
                      <a:pt x="6" y="1"/>
                    </a:cubicBezTo>
                    <a:cubicBezTo>
                      <a:pt x="6" y="0"/>
                      <a:pt x="5" y="0"/>
                      <a:pt x="3" y="1"/>
                    </a:cubicBezTo>
                    <a:cubicBezTo>
                      <a:pt x="1" y="2"/>
                      <a:pt x="0" y="3"/>
                      <a:pt x="0" y="4"/>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49" name="Freeform 1561">
                <a:extLst>
                  <a:ext uri="{FF2B5EF4-FFF2-40B4-BE49-F238E27FC236}">
                    <a16:creationId xmlns:a16="http://schemas.microsoft.com/office/drawing/2014/main" id="{264F92E4-54C2-49BF-A8AB-DA1D4DE08D8A}"/>
                  </a:ext>
                </a:extLst>
              </p:cNvPr>
              <p:cNvSpPr>
                <a:spLocks/>
              </p:cNvSpPr>
              <p:nvPr/>
            </p:nvSpPr>
            <p:spPr bwMode="auto">
              <a:xfrm>
                <a:off x="3859" y="881"/>
                <a:ext cx="13" cy="10"/>
              </a:xfrm>
              <a:custGeom>
                <a:avLst/>
                <a:gdLst>
                  <a:gd name="T0" fmla="*/ 1 w 9"/>
                  <a:gd name="T1" fmla="*/ 6 h 7"/>
                  <a:gd name="T2" fmla="*/ 5 w 9"/>
                  <a:gd name="T3" fmla="*/ 5 h 7"/>
                  <a:gd name="T4" fmla="*/ 9 w 9"/>
                  <a:gd name="T5" fmla="*/ 1 h 7"/>
                  <a:gd name="T6" fmla="*/ 4 w 9"/>
                  <a:gd name="T7" fmla="*/ 2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1" y="7"/>
                      <a:pt x="3" y="7"/>
                      <a:pt x="5" y="5"/>
                    </a:cubicBezTo>
                    <a:cubicBezTo>
                      <a:pt x="8" y="4"/>
                      <a:pt x="9" y="2"/>
                      <a:pt x="9" y="1"/>
                    </a:cubicBezTo>
                    <a:cubicBezTo>
                      <a:pt x="9" y="0"/>
                      <a:pt x="7" y="1"/>
                      <a:pt x="4" y="2"/>
                    </a:cubicBezTo>
                    <a:cubicBezTo>
                      <a:pt x="2" y="3"/>
                      <a:pt x="0" y="5"/>
                      <a:pt x="1" y="6"/>
                    </a:cubicBezTo>
                    <a:close/>
                  </a:path>
                </a:pathLst>
              </a:custGeom>
              <a:solidFill>
                <a:srgbClr val="32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0" name="Freeform 1562">
                <a:extLst>
                  <a:ext uri="{FF2B5EF4-FFF2-40B4-BE49-F238E27FC236}">
                    <a16:creationId xmlns:a16="http://schemas.microsoft.com/office/drawing/2014/main" id="{87F2BBC0-10E0-4CF9-AB2A-90F844819B5B}"/>
                  </a:ext>
                </a:extLst>
              </p:cNvPr>
              <p:cNvSpPr>
                <a:spLocks/>
              </p:cNvSpPr>
              <p:nvPr/>
            </p:nvSpPr>
            <p:spPr bwMode="auto">
              <a:xfrm>
                <a:off x="3869" y="883"/>
                <a:ext cx="4" cy="4"/>
              </a:xfrm>
              <a:custGeom>
                <a:avLst/>
                <a:gdLst>
                  <a:gd name="T0" fmla="*/ 4 w 4"/>
                  <a:gd name="T1" fmla="*/ 4 h 4"/>
                  <a:gd name="T2" fmla="*/ 0 w 4"/>
                  <a:gd name="T3" fmla="*/ 4 h 4"/>
                  <a:gd name="T4" fmla="*/ 0 w 4"/>
                  <a:gd name="T5" fmla="*/ 0 h 4"/>
                  <a:gd name="T6" fmla="*/ 3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0" y="4"/>
                    </a:lnTo>
                    <a:lnTo>
                      <a:pt x="0" y="0"/>
                    </a:lnTo>
                    <a:lnTo>
                      <a:pt x="3" y="0"/>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1" name="Freeform 1563">
                <a:extLst>
                  <a:ext uri="{FF2B5EF4-FFF2-40B4-BE49-F238E27FC236}">
                    <a16:creationId xmlns:a16="http://schemas.microsoft.com/office/drawing/2014/main" id="{24B9F943-8726-49FE-BCE0-058B384CDBB5}"/>
                  </a:ext>
                </a:extLst>
              </p:cNvPr>
              <p:cNvSpPr>
                <a:spLocks/>
              </p:cNvSpPr>
              <p:nvPr/>
            </p:nvSpPr>
            <p:spPr bwMode="auto">
              <a:xfrm>
                <a:off x="3931" y="846"/>
                <a:ext cx="6" cy="8"/>
              </a:xfrm>
              <a:custGeom>
                <a:avLst/>
                <a:gdLst>
                  <a:gd name="T0" fmla="*/ 3 w 6"/>
                  <a:gd name="T1" fmla="*/ 8 h 8"/>
                  <a:gd name="T2" fmla="*/ 6 w 6"/>
                  <a:gd name="T3" fmla="*/ 7 h 8"/>
                  <a:gd name="T4" fmla="*/ 3 w 6"/>
                  <a:gd name="T5" fmla="*/ 0 h 8"/>
                  <a:gd name="T6" fmla="*/ 0 w 6"/>
                  <a:gd name="T7" fmla="*/ 1 h 8"/>
                  <a:gd name="T8" fmla="*/ 3 w 6"/>
                  <a:gd name="T9" fmla="*/ 8 h 8"/>
                </a:gdLst>
                <a:ahLst/>
                <a:cxnLst>
                  <a:cxn ang="0">
                    <a:pos x="T0" y="T1"/>
                  </a:cxn>
                  <a:cxn ang="0">
                    <a:pos x="T2" y="T3"/>
                  </a:cxn>
                  <a:cxn ang="0">
                    <a:pos x="T4" y="T5"/>
                  </a:cxn>
                  <a:cxn ang="0">
                    <a:pos x="T6" y="T7"/>
                  </a:cxn>
                  <a:cxn ang="0">
                    <a:pos x="T8" y="T9"/>
                  </a:cxn>
                </a:cxnLst>
                <a:rect l="0" t="0" r="r" b="b"/>
                <a:pathLst>
                  <a:path w="6" h="8">
                    <a:moveTo>
                      <a:pt x="3" y="8"/>
                    </a:moveTo>
                    <a:lnTo>
                      <a:pt x="6" y="7"/>
                    </a:lnTo>
                    <a:lnTo>
                      <a:pt x="3"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2" name="Freeform 1564">
                <a:extLst>
                  <a:ext uri="{FF2B5EF4-FFF2-40B4-BE49-F238E27FC236}">
                    <a16:creationId xmlns:a16="http://schemas.microsoft.com/office/drawing/2014/main" id="{C38D6034-0604-4C08-8A44-FA5A813F66E3}"/>
                  </a:ext>
                </a:extLst>
              </p:cNvPr>
              <p:cNvSpPr>
                <a:spLocks/>
              </p:cNvSpPr>
              <p:nvPr/>
            </p:nvSpPr>
            <p:spPr bwMode="auto">
              <a:xfrm>
                <a:off x="3928" y="849"/>
                <a:ext cx="5" cy="8"/>
              </a:xfrm>
              <a:custGeom>
                <a:avLst/>
                <a:gdLst>
                  <a:gd name="T0" fmla="*/ 3 w 5"/>
                  <a:gd name="T1" fmla="*/ 8 h 8"/>
                  <a:gd name="T2" fmla="*/ 5 w 5"/>
                  <a:gd name="T3" fmla="*/ 7 h 8"/>
                  <a:gd name="T4" fmla="*/ 2 w 5"/>
                  <a:gd name="T5" fmla="*/ 0 h 8"/>
                  <a:gd name="T6" fmla="*/ 0 w 5"/>
                  <a:gd name="T7" fmla="*/ 1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lnTo>
                      <a:pt x="5" y="7"/>
                    </a:lnTo>
                    <a:lnTo>
                      <a:pt x="2"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3" name="Freeform 1565">
                <a:extLst>
                  <a:ext uri="{FF2B5EF4-FFF2-40B4-BE49-F238E27FC236}">
                    <a16:creationId xmlns:a16="http://schemas.microsoft.com/office/drawing/2014/main" id="{6420E20E-BDFB-4222-896B-8803E75A25A8}"/>
                  </a:ext>
                </a:extLst>
              </p:cNvPr>
              <p:cNvSpPr>
                <a:spLocks/>
              </p:cNvSpPr>
              <p:nvPr/>
            </p:nvSpPr>
            <p:spPr bwMode="auto">
              <a:xfrm>
                <a:off x="3924" y="850"/>
                <a:ext cx="4" cy="9"/>
              </a:xfrm>
              <a:custGeom>
                <a:avLst/>
                <a:gdLst>
                  <a:gd name="T0" fmla="*/ 3 w 4"/>
                  <a:gd name="T1" fmla="*/ 9 h 9"/>
                  <a:gd name="T2" fmla="*/ 4 w 4"/>
                  <a:gd name="T3" fmla="*/ 7 h 9"/>
                  <a:gd name="T4" fmla="*/ 3 w 4"/>
                  <a:gd name="T5" fmla="*/ 0 h 9"/>
                  <a:gd name="T6" fmla="*/ 0 w 4"/>
                  <a:gd name="T7" fmla="*/ 1 h 9"/>
                  <a:gd name="T8" fmla="*/ 3 w 4"/>
                  <a:gd name="T9" fmla="*/ 9 h 9"/>
                </a:gdLst>
                <a:ahLst/>
                <a:cxnLst>
                  <a:cxn ang="0">
                    <a:pos x="T0" y="T1"/>
                  </a:cxn>
                  <a:cxn ang="0">
                    <a:pos x="T2" y="T3"/>
                  </a:cxn>
                  <a:cxn ang="0">
                    <a:pos x="T4" y="T5"/>
                  </a:cxn>
                  <a:cxn ang="0">
                    <a:pos x="T6" y="T7"/>
                  </a:cxn>
                  <a:cxn ang="0">
                    <a:pos x="T8" y="T9"/>
                  </a:cxn>
                </a:cxnLst>
                <a:rect l="0" t="0" r="r" b="b"/>
                <a:pathLst>
                  <a:path w="4" h="9">
                    <a:moveTo>
                      <a:pt x="3" y="9"/>
                    </a:moveTo>
                    <a:lnTo>
                      <a:pt x="4" y="7"/>
                    </a:lnTo>
                    <a:lnTo>
                      <a:pt x="3"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4" name="Freeform 1566">
                <a:extLst>
                  <a:ext uri="{FF2B5EF4-FFF2-40B4-BE49-F238E27FC236}">
                    <a16:creationId xmlns:a16="http://schemas.microsoft.com/office/drawing/2014/main" id="{F4DE3A75-2973-4718-853A-D78C530C717F}"/>
                  </a:ext>
                </a:extLst>
              </p:cNvPr>
              <p:cNvSpPr>
                <a:spLocks/>
              </p:cNvSpPr>
              <p:nvPr/>
            </p:nvSpPr>
            <p:spPr bwMode="auto">
              <a:xfrm>
                <a:off x="3924" y="850"/>
                <a:ext cx="4" cy="9"/>
              </a:xfrm>
              <a:custGeom>
                <a:avLst/>
                <a:gdLst>
                  <a:gd name="T0" fmla="*/ 3 w 4"/>
                  <a:gd name="T1" fmla="*/ 9 h 9"/>
                  <a:gd name="T2" fmla="*/ 4 w 4"/>
                  <a:gd name="T3" fmla="*/ 7 h 9"/>
                  <a:gd name="T4" fmla="*/ 3 w 4"/>
                  <a:gd name="T5" fmla="*/ 0 h 9"/>
                  <a:gd name="T6" fmla="*/ 0 w 4"/>
                  <a:gd name="T7" fmla="*/ 1 h 9"/>
                  <a:gd name="T8" fmla="*/ 3 w 4"/>
                  <a:gd name="T9" fmla="*/ 9 h 9"/>
                </a:gdLst>
                <a:ahLst/>
                <a:cxnLst>
                  <a:cxn ang="0">
                    <a:pos x="T0" y="T1"/>
                  </a:cxn>
                  <a:cxn ang="0">
                    <a:pos x="T2" y="T3"/>
                  </a:cxn>
                  <a:cxn ang="0">
                    <a:pos x="T4" y="T5"/>
                  </a:cxn>
                  <a:cxn ang="0">
                    <a:pos x="T6" y="T7"/>
                  </a:cxn>
                  <a:cxn ang="0">
                    <a:pos x="T8" y="T9"/>
                  </a:cxn>
                </a:cxnLst>
                <a:rect l="0" t="0" r="r" b="b"/>
                <a:pathLst>
                  <a:path w="4" h="9">
                    <a:moveTo>
                      <a:pt x="3" y="9"/>
                    </a:moveTo>
                    <a:lnTo>
                      <a:pt x="4" y="7"/>
                    </a:lnTo>
                    <a:lnTo>
                      <a:pt x="3"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5" name="Freeform 1567">
                <a:extLst>
                  <a:ext uri="{FF2B5EF4-FFF2-40B4-BE49-F238E27FC236}">
                    <a16:creationId xmlns:a16="http://schemas.microsoft.com/office/drawing/2014/main" id="{1DDDD120-E7EB-495C-8A91-560924D8AE1A}"/>
                  </a:ext>
                </a:extLst>
              </p:cNvPr>
              <p:cNvSpPr>
                <a:spLocks/>
              </p:cNvSpPr>
              <p:nvPr/>
            </p:nvSpPr>
            <p:spPr bwMode="auto">
              <a:xfrm>
                <a:off x="3807" y="918"/>
                <a:ext cx="4" cy="9"/>
              </a:xfrm>
              <a:custGeom>
                <a:avLst/>
                <a:gdLst>
                  <a:gd name="T0" fmla="*/ 2 w 4"/>
                  <a:gd name="T1" fmla="*/ 9 h 9"/>
                  <a:gd name="T2" fmla="*/ 4 w 4"/>
                  <a:gd name="T3" fmla="*/ 7 h 9"/>
                  <a:gd name="T4" fmla="*/ 1 w 4"/>
                  <a:gd name="T5" fmla="*/ 0 h 9"/>
                  <a:gd name="T6" fmla="*/ 0 w 4"/>
                  <a:gd name="T7" fmla="*/ 1 h 9"/>
                  <a:gd name="T8" fmla="*/ 2 w 4"/>
                  <a:gd name="T9" fmla="*/ 9 h 9"/>
                </a:gdLst>
                <a:ahLst/>
                <a:cxnLst>
                  <a:cxn ang="0">
                    <a:pos x="T0" y="T1"/>
                  </a:cxn>
                  <a:cxn ang="0">
                    <a:pos x="T2" y="T3"/>
                  </a:cxn>
                  <a:cxn ang="0">
                    <a:pos x="T4" y="T5"/>
                  </a:cxn>
                  <a:cxn ang="0">
                    <a:pos x="T6" y="T7"/>
                  </a:cxn>
                  <a:cxn ang="0">
                    <a:pos x="T8" y="T9"/>
                  </a:cxn>
                </a:cxnLst>
                <a:rect l="0" t="0" r="r" b="b"/>
                <a:pathLst>
                  <a:path w="4" h="9">
                    <a:moveTo>
                      <a:pt x="2" y="9"/>
                    </a:moveTo>
                    <a:lnTo>
                      <a:pt x="4" y="7"/>
                    </a:lnTo>
                    <a:lnTo>
                      <a:pt x="1" y="0"/>
                    </a:lnTo>
                    <a:lnTo>
                      <a:pt x="0" y="1"/>
                    </a:lnTo>
                    <a:lnTo>
                      <a:pt x="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6" name="Freeform 1568">
                <a:extLst>
                  <a:ext uri="{FF2B5EF4-FFF2-40B4-BE49-F238E27FC236}">
                    <a16:creationId xmlns:a16="http://schemas.microsoft.com/office/drawing/2014/main" id="{CA6FF38E-D7A3-4C8F-B3FD-4F33B27F749C}"/>
                  </a:ext>
                </a:extLst>
              </p:cNvPr>
              <p:cNvSpPr>
                <a:spLocks/>
              </p:cNvSpPr>
              <p:nvPr/>
            </p:nvSpPr>
            <p:spPr bwMode="auto">
              <a:xfrm>
                <a:off x="3802" y="921"/>
                <a:ext cx="6" cy="8"/>
              </a:xfrm>
              <a:custGeom>
                <a:avLst/>
                <a:gdLst>
                  <a:gd name="T0" fmla="*/ 3 w 6"/>
                  <a:gd name="T1" fmla="*/ 8 h 8"/>
                  <a:gd name="T2" fmla="*/ 6 w 6"/>
                  <a:gd name="T3" fmla="*/ 7 h 8"/>
                  <a:gd name="T4" fmla="*/ 3 w 6"/>
                  <a:gd name="T5" fmla="*/ 0 h 8"/>
                  <a:gd name="T6" fmla="*/ 0 w 6"/>
                  <a:gd name="T7" fmla="*/ 1 h 8"/>
                  <a:gd name="T8" fmla="*/ 3 w 6"/>
                  <a:gd name="T9" fmla="*/ 8 h 8"/>
                </a:gdLst>
                <a:ahLst/>
                <a:cxnLst>
                  <a:cxn ang="0">
                    <a:pos x="T0" y="T1"/>
                  </a:cxn>
                  <a:cxn ang="0">
                    <a:pos x="T2" y="T3"/>
                  </a:cxn>
                  <a:cxn ang="0">
                    <a:pos x="T4" y="T5"/>
                  </a:cxn>
                  <a:cxn ang="0">
                    <a:pos x="T6" y="T7"/>
                  </a:cxn>
                  <a:cxn ang="0">
                    <a:pos x="T8" y="T9"/>
                  </a:cxn>
                </a:cxnLst>
                <a:rect l="0" t="0" r="r" b="b"/>
                <a:pathLst>
                  <a:path w="6" h="8">
                    <a:moveTo>
                      <a:pt x="3" y="8"/>
                    </a:moveTo>
                    <a:lnTo>
                      <a:pt x="6" y="7"/>
                    </a:lnTo>
                    <a:lnTo>
                      <a:pt x="3"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7" name="Freeform 1569">
                <a:extLst>
                  <a:ext uri="{FF2B5EF4-FFF2-40B4-BE49-F238E27FC236}">
                    <a16:creationId xmlns:a16="http://schemas.microsoft.com/office/drawing/2014/main" id="{5A2424EC-BEA4-429F-86FA-464488218883}"/>
                  </a:ext>
                </a:extLst>
              </p:cNvPr>
              <p:cNvSpPr>
                <a:spLocks/>
              </p:cNvSpPr>
              <p:nvPr/>
            </p:nvSpPr>
            <p:spPr bwMode="auto">
              <a:xfrm>
                <a:off x="3799" y="922"/>
                <a:ext cx="5" cy="9"/>
              </a:xfrm>
              <a:custGeom>
                <a:avLst/>
                <a:gdLst>
                  <a:gd name="T0" fmla="*/ 3 w 5"/>
                  <a:gd name="T1" fmla="*/ 9 h 9"/>
                  <a:gd name="T2" fmla="*/ 5 w 5"/>
                  <a:gd name="T3" fmla="*/ 7 h 9"/>
                  <a:gd name="T4" fmla="*/ 2 w 5"/>
                  <a:gd name="T5" fmla="*/ 0 h 9"/>
                  <a:gd name="T6" fmla="*/ 0 w 5"/>
                  <a:gd name="T7" fmla="*/ 2 h 9"/>
                  <a:gd name="T8" fmla="*/ 3 w 5"/>
                  <a:gd name="T9" fmla="*/ 9 h 9"/>
                </a:gdLst>
                <a:ahLst/>
                <a:cxnLst>
                  <a:cxn ang="0">
                    <a:pos x="T0" y="T1"/>
                  </a:cxn>
                  <a:cxn ang="0">
                    <a:pos x="T2" y="T3"/>
                  </a:cxn>
                  <a:cxn ang="0">
                    <a:pos x="T4" y="T5"/>
                  </a:cxn>
                  <a:cxn ang="0">
                    <a:pos x="T6" y="T7"/>
                  </a:cxn>
                  <a:cxn ang="0">
                    <a:pos x="T8" y="T9"/>
                  </a:cxn>
                </a:cxnLst>
                <a:rect l="0" t="0" r="r" b="b"/>
                <a:pathLst>
                  <a:path w="5" h="9">
                    <a:moveTo>
                      <a:pt x="3" y="9"/>
                    </a:moveTo>
                    <a:lnTo>
                      <a:pt x="5" y="7"/>
                    </a:lnTo>
                    <a:lnTo>
                      <a:pt x="2" y="0"/>
                    </a:lnTo>
                    <a:lnTo>
                      <a:pt x="0" y="2"/>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8" name="Freeform 1570">
                <a:extLst>
                  <a:ext uri="{FF2B5EF4-FFF2-40B4-BE49-F238E27FC236}">
                    <a16:creationId xmlns:a16="http://schemas.microsoft.com/office/drawing/2014/main" id="{66955CEE-A9D6-4B12-AC48-FA8A50E49E63}"/>
                  </a:ext>
                </a:extLst>
              </p:cNvPr>
              <p:cNvSpPr>
                <a:spLocks/>
              </p:cNvSpPr>
              <p:nvPr/>
            </p:nvSpPr>
            <p:spPr bwMode="auto">
              <a:xfrm>
                <a:off x="3799" y="854"/>
                <a:ext cx="176" cy="179"/>
              </a:xfrm>
              <a:custGeom>
                <a:avLst/>
                <a:gdLst>
                  <a:gd name="T0" fmla="*/ 33 w 176"/>
                  <a:gd name="T1" fmla="*/ 179 h 179"/>
                  <a:gd name="T2" fmla="*/ 176 w 176"/>
                  <a:gd name="T3" fmla="*/ 97 h 179"/>
                  <a:gd name="T4" fmla="*/ 142 w 176"/>
                  <a:gd name="T5" fmla="*/ 0 h 179"/>
                  <a:gd name="T6" fmla="*/ 0 w 176"/>
                  <a:gd name="T7" fmla="*/ 84 h 179"/>
                  <a:gd name="T8" fmla="*/ 33 w 176"/>
                  <a:gd name="T9" fmla="*/ 179 h 179"/>
                </a:gdLst>
                <a:ahLst/>
                <a:cxnLst>
                  <a:cxn ang="0">
                    <a:pos x="T0" y="T1"/>
                  </a:cxn>
                  <a:cxn ang="0">
                    <a:pos x="T2" y="T3"/>
                  </a:cxn>
                  <a:cxn ang="0">
                    <a:pos x="T4" y="T5"/>
                  </a:cxn>
                  <a:cxn ang="0">
                    <a:pos x="T6" y="T7"/>
                  </a:cxn>
                  <a:cxn ang="0">
                    <a:pos x="T8" y="T9"/>
                  </a:cxn>
                </a:cxnLst>
                <a:rect l="0" t="0" r="r" b="b"/>
                <a:pathLst>
                  <a:path w="176" h="179">
                    <a:moveTo>
                      <a:pt x="33" y="179"/>
                    </a:moveTo>
                    <a:lnTo>
                      <a:pt x="176" y="97"/>
                    </a:lnTo>
                    <a:lnTo>
                      <a:pt x="142" y="0"/>
                    </a:lnTo>
                    <a:lnTo>
                      <a:pt x="0" y="84"/>
                    </a:lnTo>
                    <a:lnTo>
                      <a:pt x="33" y="17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59" name="Freeform 1571">
                <a:extLst>
                  <a:ext uri="{FF2B5EF4-FFF2-40B4-BE49-F238E27FC236}">
                    <a16:creationId xmlns:a16="http://schemas.microsoft.com/office/drawing/2014/main" id="{95298767-45A2-467B-86D4-4D585DC12AD2}"/>
                  </a:ext>
                </a:extLst>
              </p:cNvPr>
              <p:cNvSpPr>
                <a:spLocks noEditPoints="1"/>
              </p:cNvSpPr>
              <p:nvPr/>
            </p:nvSpPr>
            <p:spPr bwMode="auto">
              <a:xfrm>
                <a:off x="3795" y="851"/>
                <a:ext cx="184" cy="186"/>
              </a:xfrm>
              <a:custGeom>
                <a:avLst/>
                <a:gdLst>
                  <a:gd name="T0" fmla="*/ 25 w 130"/>
                  <a:gd name="T1" fmla="*/ 131 h 131"/>
                  <a:gd name="T2" fmla="*/ 24 w 130"/>
                  <a:gd name="T3" fmla="*/ 129 h 131"/>
                  <a:gd name="T4" fmla="*/ 24 w 130"/>
                  <a:gd name="T5" fmla="*/ 129 h 131"/>
                  <a:gd name="T6" fmla="*/ 0 w 130"/>
                  <a:gd name="T7" fmla="*/ 61 h 131"/>
                  <a:gd name="T8" fmla="*/ 1 w 130"/>
                  <a:gd name="T9" fmla="*/ 58 h 131"/>
                  <a:gd name="T10" fmla="*/ 1 w 130"/>
                  <a:gd name="T11" fmla="*/ 58 h 131"/>
                  <a:gd name="T12" fmla="*/ 102 w 130"/>
                  <a:gd name="T13" fmla="*/ 0 h 131"/>
                  <a:gd name="T14" fmla="*/ 104 w 130"/>
                  <a:gd name="T15" fmla="*/ 0 h 131"/>
                  <a:gd name="T16" fmla="*/ 104 w 130"/>
                  <a:gd name="T17" fmla="*/ 0 h 131"/>
                  <a:gd name="T18" fmla="*/ 106 w 130"/>
                  <a:gd name="T19" fmla="*/ 2 h 131"/>
                  <a:gd name="T20" fmla="*/ 106 w 130"/>
                  <a:gd name="T21" fmla="*/ 2 h 131"/>
                  <a:gd name="T22" fmla="*/ 129 w 130"/>
                  <a:gd name="T23" fmla="*/ 69 h 131"/>
                  <a:gd name="T24" fmla="*/ 128 w 130"/>
                  <a:gd name="T25" fmla="*/ 72 h 131"/>
                  <a:gd name="T26" fmla="*/ 128 w 130"/>
                  <a:gd name="T27" fmla="*/ 72 h 131"/>
                  <a:gd name="T28" fmla="*/ 27 w 130"/>
                  <a:gd name="T29" fmla="*/ 130 h 131"/>
                  <a:gd name="T30" fmla="*/ 26 w 130"/>
                  <a:gd name="T31" fmla="*/ 131 h 131"/>
                  <a:gd name="T32" fmla="*/ 26 w 130"/>
                  <a:gd name="T33" fmla="*/ 131 h 131"/>
                  <a:gd name="T34" fmla="*/ 25 w 130"/>
                  <a:gd name="T35" fmla="*/ 131 h 131"/>
                  <a:gd name="T36" fmla="*/ 26 w 130"/>
                  <a:gd name="T37" fmla="*/ 128 h 131"/>
                  <a:gd name="T38" fmla="*/ 28 w 130"/>
                  <a:gd name="T39" fmla="*/ 128 h 131"/>
                  <a:gd name="T40" fmla="*/ 26 w 130"/>
                  <a:gd name="T41" fmla="*/ 128 h 131"/>
                  <a:gd name="T42" fmla="*/ 6 w 130"/>
                  <a:gd name="T43" fmla="*/ 62 h 131"/>
                  <a:gd name="T44" fmla="*/ 27 w 130"/>
                  <a:gd name="T45" fmla="*/ 125 h 131"/>
                  <a:gd name="T46" fmla="*/ 124 w 130"/>
                  <a:gd name="T47" fmla="*/ 69 h 131"/>
                  <a:gd name="T48" fmla="*/ 102 w 130"/>
                  <a:gd name="T49" fmla="*/ 6 h 131"/>
                  <a:gd name="T50" fmla="*/ 6 w 130"/>
                  <a:gd name="T51" fmla="*/ 6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131">
                    <a:moveTo>
                      <a:pt x="25" y="131"/>
                    </a:moveTo>
                    <a:cubicBezTo>
                      <a:pt x="25" y="130"/>
                      <a:pt x="24" y="130"/>
                      <a:pt x="24" y="129"/>
                    </a:cubicBezTo>
                    <a:cubicBezTo>
                      <a:pt x="24" y="129"/>
                      <a:pt x="24" y="129"/>
                      <a:pt x="24" y="129"/>
                    </a:cubicBezTo>
                    <a:cubicBezTo>
                      <a:pt x="0" y="61"/>
                      <a:pt x="0" y="61"/>
                      <a:pt x="0" y="61"/>
                    </a:cubicBezTo>
                    <a:cubicBezTo>
                      <a:pt x="0" y="60"/>
                      <a:pt x="0" y="59"/>
                      <a:pt x="1" y="58"/>
                    </a:cubicBezTo>
                    <a:cubicBezTo>
                      <a:pt x="1" y="58"/>
                      <a:pt x="1" y="58"/>
                      <a:pt x="1" y="58"/>
                    </a:cubicBezTo>
                    <a:cubicBezTo>
                      <a:pt x="102" y="0"/>
                      <a:pt x="102" y="0"/>
                      <a:pt x="102" y="0"/>
                    </a:cubicBezTo>
                    <a:cubicBezTo>
                      <a:pt x="103" y="0"/>
                      <a:pt x="104" y="0"/>
                      <a:pt x="104" y="0"/>
                    </a:cubicBezTo>
                    <a:cubicBezTo>
                      <a:pt x="104" y="0"/>
                      <a:pt x="104" y="0"/>
                      <a:pt x="104" y="0"/>
                    </a:cubicBezTo>
                    <a:cubicBezTo>
                      <a:pt x="105" y="0"/>
                      <a:pt x="106" y="1"/>
                      <a:pt x="106" y="2"/>
                    </a:cubicBezTo>
                    <a:cubicBezTo>
                      <a:pt x="106" y="2"/>
                      <a:pt x="106" y="2"/>
                      <a:pt x="106" y="2"/>
                    </a:cubicBezTo>
                    <a:cubicBezTo>
                      <a:pt x="129" y="69"/>
                      <a:pt x="129" y="69"/>
                      <a:pt x="129" y="69"/>
                    </a:cubicBezTo>
                    <a:cubicBezTo>
                      <a:pt x="130" y="70"/>
                      <a:pt x="129" y="72"/>
                      <a:pt x="128" y="72"/>
                    </a:cubicBezTo>
                    <a:cubicBezTo>
                      <a:pt x="128" y="72"/>
                      <a:pt x="128" y="72"/>
                      <a:pt x="128" y="72"/>
                    </a:cubicBezTo>
                    <a:cubicBezTo>
                      <a:pt x="27" y="130"/>
                      <a:pt x="27" y="130"/>
                      <a:pt x="27" y="130"/>
                    </a:cubicBezTo>
                    <a:cubicBezTo>
                      <a:pt x="27" y="131"/>
                      <a:pt x="26" y="131"/>
                      <a:pt x="26" y="131"/>
                    </a:cubicBezTo>
                    <a:cubicBezTo>
                      <a:pt x="26" y="131"/>
                      <a:pt x="26" y="131"/>
                      <a:pt x="26" y="131"/>
                    </a:cubicBezTo>
                    <a:cubicBezTo>
                      <a:pt x="26" y="131"/>
                      <a:pt x="25" y="131"/>
                      <a:pt x="25" y="131"/>
                    </a:cubicBezTo>
                    <a:close/>
                    <a:moveTo>
                      <a:pt x="26" y="128"/>
                    </a:moveTo>
                    <a:cubicBezTo>
                      <a:pt x="28" y="128"/>
                      <a:pt x="28" y="128"/>
                      <a:pt x="28" y="128"/>
                    </a:cubicBezTo>
                    <a:cubicBezTo>
                      <a:pt x="26" y="128"/>
                      <a:pt x="26" y="128"/>
                      <a:pt x="26" y="128"/>
                    </a:cubicBezTo>
                    <a:close/>
                    <a:moveTo>
                      <a:pt x="6" y="62"/>
                    </a:moveTo>
                    <a:cubicBezTo>
                      <a:pt x="27" y="125"/>
                      <a:pt x="27" y="125"/>
                      <a:pt x="27" y="125"/>
                    </a:cubicBezTo>
                    <a:cubicBezTo>
                      <a:pt x="124" y="69"/>
                      <a:pt x="124" y="69"/>
                      <a:pt x="124" y="69"/>
                    </a:cubicBezTo>
                    <a:cubicBezTo>
                      <a:pt x="102" y="6"/>
                      <a:pt x="102" y="6"/>
                      <a:pt x="102" y="6"/>
                    </a:cubicBezTo>
                    <a:cubicBezTo>
                      <a:pt x="6" y="62"/>
                      <a:pt x="6" y="62"/>
                      <a:pt x="6" y="6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0" name="Freeform 1572">
                <a:extLst>
                  <a:ext uri="{FF2B5EF4-FFF2-40B4-BE49-F238E27FC236}">
                    <a16:creationId xmlns:a16="http://schemas.microsoft.com/office/drawing/2014/main" id="{A3BA5B58-F340-4B7B-AEC9-626915CA3DE9}"/>
                  </a:ext>
                </a:extLst>
              </p:cNvPr>
              <p:cNvSpPr>
                <a:spLocks/>
              </p:cNvSpPr>
              <p:nvPr/>
            </p:nvSpPr>
            <p:spPr bwMode="auto">
              <a:xfrm>
                <a:off x="3826" y="1047"/>
                <a:ext cx="100" cy="78"/>
              </a:xfrm>
              <a:custGeom>
                <a:avLst/>
                <a:gdLst>
                  <a:gd name="T0" fmla="*/ 67 w 70"/>
                  <a:gd name="T1" fmla="*/ 54 h 55"/>
                  <a:gd name="T2" fmla="*/ 67 w 70"/>
                  <a:gd name="T3" fmla="*/ 54 h 55"/>
                  <a:gd name="T4" fmla="*/ 70 w 70"/>
                  <a:gd name="T5" fmla="*/ 55 h 55"/>
                  <a:gd name="T6" fmla="*/ 70 w 70"/>
                  <a:gd name="T7" fmla="*/ 41 h 55"/>
                  <a:gd name="T8" fmla="*/ 0 w 70"/>
                  <a:gd name="T9" fmla="*/ 0 h 55"/>
                  <a:gd name="T10" fmla="*/ 0 w 70"/>
                  <a:gd name="T11" fmla="*/ 13 h 55"/>
                  <a:gd name="T12" fmla="*/ 1 w 70"/>
                  <a:gd name="T13" fmla="*/ 16 h 55"/>
                  <a:gd name="T14" fmla="*/ 67 w 7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5">
                    <a:moveTo>
                      <a:pt x="67" y="54"/>
                    </a:moveTo>
                    <a:cubicBezTo>
                      <a:pt x="67" y="54"/>
                      <a:pt x="67" y="54"/>
                      <a:pt x="67" y="54"/>
                    </a:cubicBezTo>
                    <a:cubicBezTo>
                      <a:pt x="68" y="55"/>
                      <a:pt x="69" y="55"/>
                      <a:pt x="70" y="55"/>
                    </a:cubicBezTo>
                    <a:cubicBezTo>
                      <a:pt x="70" y="41"/>
                      <a:pt x="70" y="41"/>
                      <a:pt x="70" y="41"/>
                    </a:cubicBezTo>
                    <a:cubicBezTo>
                      <a:pt x="0" y="0"/>
                      <a:pt x="0" y="0"/>
                      <a:pt x="0" y="0"/>
                    </a:cubicBezTo>
                    <a:cubicBezTo>
                      <a:pt x="0" y="13"/>
                      <a:pt x="0" y="13"/>
                      <a:pt x="0" y="13"/>
                    </a:cubicBezTo>
                    <a:cubicBezTo>
                      <a:pt x="0" y="14"/>
                      <a:pt x="1" y="15"/>
                      <a:pt x="1" y="16"/>
                    </a:cubicBezTo>
                    <a:lnTo>
                      <a:pt x="67" y="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1" name="Freeform 1573">
                <a:extLst>
                  <a:ext uri="{FF2B5EF4-FFF2-40B4-BE49-F238E27FC236}">
                    <a16:creationId xmlns:a16="http://schemas.microsoft.com/office/drawing/2014/main" id="{7FB6A250-460D-426F-A5C0-64B39E2E2997}"/>
                  </a:ext>
                </a:extLst>
              </p:cNvPr>
              <p:cNvSpPr>
                <a:spLocks/>
              </p:cNvSpPr>
              <p:nvPr/>
            </p:nvSpPr>
            <p:spPr bwMode="auto">
              <a:xfrm>
                <a:off x="3968" y="1041"/>
                <a:ext cx="40" cy="23"/>
              </a:xfrm>
              <a:custGeom>
                <a:avLst/>
                <a:gdLst>
                  <a:gd name="T0" fmla="*/ 0 w 40"/>
                  <a:gd name="T1" fmla="*/ 16 h 23"/>
                  <a:gd name="T2" fmla="*/ 27 w 40"/>
                  <a:gd name="T3" fmla="*/ 0 h 23"/>
                  <a:gd name="T4" fmla="*/ 40 w 40"/>
                  <a:gd name="T5" fmla="*/ 7 h 23"/>
                  <a:gd name="T6" fmla="*/ 13 w 40"/>
                  <a:gd name="T7" fmla="*/ 23 h 23"/>
                  <a:gd name="T8" fmla="*/ 0 w 40"/>
                  <a:gd name="T9" fmla="*/ 16 h 23"/>
                </a:gdLst>
                <a:ahLst/>
                <a:cxnLst>
                  <a:cxn ang="0">
                    <a:pos x="T0" y="T1"/>
                  </a:cxn>
                  <a:cxn ang="0">
                    <a:pos x="T2" y="T3"/>
                  </a:cxn>
                  <a:cxn ang="0">
                    <a:pos x="T4" y="T5"/>
                  </a:cxn>
                  <a:cxn ang="0">
                    <a:pos x="T6" y="T7"/>
                  </a:cxn>
                  <a:cxn ang="0">
                    <a:pos x="T8" y="T9"/>
                  </a:cxn>
                </a:cxnLst>
                <a:rect l="0" t="0" r="r" b="b"/>
                <a:pathLst>
                  <a:path w="40" h="23">
                    <a:moveTo>
                      <a:pt x="0" y="16"/>
                    </a:moveTo>
                    <a:lnTo>
                      <a:pt x="27" y="0"/>
                    </a:lnTo>
                    <a:lnTo>
                      <a:pt x="40" y="7"/>
                    </a:lnTo>
                    <a:lnTo>
                      <a:pt x="13" y="2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2" name="Freeform 1574">
                <a:extLst>
                  <a:ext uri="{FF2B5EF4-FFF2-40B4-BE49-F238E27FC236}">
                    <a16:creationId xmlns:a16="http://schemas.microsoft.com/office/drawing/2014/main" id="{C8214CEA-A13B-4D2F-B071-E5ACBE0FF022}"/>
                  </a:ext>
                </a:extLst>
              </p:cNvPr>
              <p:cNvSpPr>
                <a:spLocks noEditPoints="1"/>
              </p:cNvSpPr>
              <p:nvPr/>
            </p:nvSpPr>
            <p:spPr bwMode="auto">
              <a:xfrm>
                <a:off x="3965" y="1040"/>
                <a:ext cx="46" cy="27"/>
              </a:xfrm>
              <a:custGeom>
                <a:avLst/>
                <a:gdLst>
                  <a:gd name="T0" fmla="*/ 10 w 32"/>
                  <a:gd name="T1" fmla="*/ 19 h 19"/>
                  <a:gd name="T2" fmla="*/ 1 w 32"/>
                  <a:gd name="T3" fmla="*/ 13 h 19"/>
                  <a:gd name="T4" fmla="*/ 2 w 32"/>
                  <a:gd name="T5" fmla="*/ 12 h 19"/>
                  <a:gd name="T6" fmla="*/ 3 w 32"/>
                  <a:gd name="T7" fmla="*/ 13 h 19"/>
                  <a:gd name="T8" fmla="*/ 2 w 32"/>
                  <a:gd name="T9" fmla="*/ 12 h 19"/>
                  <a:gd name="T10" fmla="*/ 1 w 32"/>
                  <a:gd name="T11" fmla="*/ 13 h 19"/>
                  <a:gd name="T12" fmla="*/ 0 w 32"/>
                  <a:gd name="T13" fmla="*/ 12 h 19"/>
                  <a:gd name="T14" fmla="*/ 0 w 32"/>
                  <a:gd name="T15" fmla="*/ 12 h 19"/>
                  <a:gd name="T16" fmla="*/ 1 w 32"/>
                  <a:gd name="T17" fmla="*/ 10 h 19"/>
                  <a:gd name="T18" fmla="*/ 1 w 32"/>
                  <a:gd name="T19" fmla="*/ 10 h 19"/>
                  <a:gd name="T20" fmla="*/ 20 w 32"/>
                  <a:gd name="T21" fmla="*/ 0 h 19"/>
                  <a:gd name="T22" fmla="*/ 22 w 32"/>
                  <a:gd name="T23" fmla="*/ 0 h 19"/>
                  <a:gd name="T24" fmla="*/ 31 w 32"/>
                  <a:gd name="T25" fmla="*/ 5 h 19"/>
                  <a:gd name="T26" fmla="*/ 32 w 32"/>
                  <a:gd name="T27" fmla="*/ 6 h 19"/>
                  <a:gd name="T28" fmla="*/ 32 w 32"/>
                  <a:gd name="T29" fmla="*/ 6 h 19"/>
                  <a:gd name="T30" fmla="*/ 31 w 32"/>
                  <a:gd name="T31" fmla="*/ 8 h 19"/>
                  <a:gd name="T32" fmla="*/ 31 w 32"/>
                  <a:gd name="T33" fmla="*/ 8 h 19"/>
                  <a:gd name="T34" fmla="*/ 12 w 32"/>
                  <a:gd name="T35" fmla="*/ 19 h 19"/>
                  <a:gd name="T36" fmla="*/ 10 w 32"/>
                  <a:gd name="T37" fmla="*/ 19 h 19"/>
                  <a:gd name="T38" fmla="*/ 11 w 32"/>
                  <a:gd name="T39" fmla="*/ 15 h 19"/>
                  <a:gd name="T40" fmla="*/ 27 w 32"/>
                  <a:gd name="T41" fmla="*/ 6 h 19"/>
                  <a:gd name="T42" fmla="*/ 21 w 32"/>
                  <a:gd name="T43" fmla="*/ 3 h 19"/>
                  <a:gd name="T44" fmla="*/ 5 w 32"/>
                  <a:gd name="T45" fmla="*/ 12 h 19"/>
                  <a:gd name="T46" fmla="*/ 11 w 32"/>
                  <a:gd name="T4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9">
                    <a:moveTo>
                      <a:pt x="10" y="19"/>
                    </a:moveTo>
                    <a:cubicBezTo>
                      <a:pt x="1" y="13"/>
                      <a:pt x="1" y="13"/>
                      <a:pt x="1" y="13"/>
                    </a:cubicBezTo>
                    <a:cubicBezTo>
                      <a:pt x="2" y="12"/>
                      <a:pt x="2" y="12"/>
                      <a:pt x="2" y="12"/>
                    </a:cubicBezTo>
                    <a:cubicBezTo>
                      <a:pt x="3" y="13"/>
                      <a:pt x="3" y="13"/>
                      <a:pt x="3" y="13"/>
                    </a:cubicBezTo>
                    <a:cubicBezTo>
                      <a:pt x="2" y="12"/>
                      <a:pt x="2" y="12"/>
                      <a:pt x="2" y="12"/>
                    </a:cubicBezTo>
                    <a:cubicBezTo>
                      <a:pt x="1" y="13"/>
                      <a:pt x="1" y="13"/>
                      <a:pt x="1" y="13"/>
                    </a:cubicBezTo>
                    <a:cubicBezTo>
                      <a:pt x="1" y="13"/>
                      <a:pt x="0" y="13"/>
                      <a:pt x="0" y="12"/>
                    </a:cubicBezTo>
                    <a:cubicBezTo>
                      <a:pt x="0" y="12"/>
                      <a:pt x="0" y="12"/>
                      <a:pt x="0" y="12"/>
                    </a:cubicBezTo>
                    <a:cubicBezTo>
                      <a:pt x="0" y="11"/>
                      <a:pt x="1" y="11"/>
                      <a:pt x="1" y="10"/>
                    </a:cubicBezTo>
                    <a:cubicBezTo>
                      <a:pt x="1" y="10"/>
                      <a:pt x="1" y="10"/>
                      <a:pt x="1" y="10"/>
                    </a:cubicBezTo>
                    <a:cubicBezTo>
                      <a:pt x="20" y="0"/>
                      <a:pt x="20" y="0"/>
                      <a:pt x="20" y="0"/>
                    </a:cubicBezTo>
                    <a:cubicBezTo>
                      <a:pt x="22" y="0"/>
                      <a:pt x="22" y="0"/>
                      <a:pt x="22" y="0"/>
                    </a:cubicBezTo>
                    <a:cubicBezTo>
                      <a:pt x="31" y="5"/>
                      <a:pt x="31" y="5"/>
                      <a:pt x="31" y="5"/>
                    </a:cubicBezTo>
                    <a:cubicBezTo>
                      <a:pt x="31" y="5"/>
                      <a:pt x="32" y="6"/>
                      <a:pt x="32" y="6"/>
                    </a:cubicBezTo>
                    <a:cubicBezTo>
                      <a:pt x="32" y="6"/>
                      <a:pt x="32" y="6"/>
                      <a:pt x="32" y="6"/>
                    </a:cubicBezTo>
                    <a:cubicBezTo>
                      <a:pt x="32" y="7"/>
                      <a:pt x="31" y="8"/>
                      <a:pt x="31" y="8"/>
                    </a:cubicBezTo>
                    <a:cubicBezTo>
                      <a:pt x="31" y="8"/>
                      <a:pt x="31" y="8"/>
                      <a:pt x="31" y="8"/>
                    </a:cubicBezTo>
                    <a:cubicBezTo>
                      <a:pt x="12" y="19"/>
                      <a:pt x="12" y="19"/>
                      <a:pt x="12" y="19"/>
                    </a:cubicBezTo>
                    <a:cubicBezTo>
                      <a:pt x="10" y="19"/>
                      <a:pt x="10" y="19"/>
                      <a:pt x="10" y="19"/>
                    </a:cubicBezTo>
                    <a:close/>
                    <a:moveTo>
                      <a:pt x="11" y="15"/>
                    </a:moveTo>
                    <a:cubicBezTo>
                      <a:pt x="27" y="6"/>
                      <a:pt x="27" y="6"/>
                      <a:pt x="27" y="6"/>
                    </a:cubicBezTo>
                    <a:cubicBezTo>
                      <a:pt x="21" y="3"/>
                      <a:pt x="21" y="3"/>
                      <a:pt x="21" y="3"/>
                    </a:cubicBezTo>
                    <a:cubicBezTo>
                      <a:pt x="5" y="12"/>
                      <a:pt x="5" y="12"/>
                      <a:pt x="5" y="12"/>
                    </a:cubicBezTo>
                    <a:cubicBezTo>
                      <a:pt x="11" y="15"/>
                      <a:pt x="11" y="15"/>
                      <a:pt x="11"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3" name="Freeform 1575">
                <a:extLst>
                  <a:ext uri="{FF2B5EF4-FFF2-40B4-BE49-F238E27FC236}">
                    <a16:creationId xmlns:a16="http://schemas.microsoft.com/office/drawing/2014/main" id="{76B20B4C-AEE4-4AB6-B417-972B70FEB019}"/>
                  </a:ext>
                </a:extLst>
              </p:cNvPr>
              <p:cNvSpPr>
                <a:spLocks/>
              </p:cNvSpPr>
              <p:nvPr/>
            </p:nvSpPr>
            <p:spPr bwMode="auto">
              <a:xfrm>
                <a:off x="3926" y="1012"/>
                <a:ext cx="160" cy="113"/>
              </a:xfrm>
              <a:custGeom>
                <a:avLst/>
                <a:gdLst>
                  <a:gd name="T0" fmla="*/ 112 w 113"/>
                  <a:gd name="T1" fmla="*/ 16 h 80"/>
                  <a:gd name="T2" fmla="*/ 113 w 113"/>
                  <a:gd name="T3" fmla="*/ 13 h 80"/>
                  <a:gd name="T4" fmla="*/ 113 w 113"/>
                  <a:gd name="T5" fmla="*/ 0 h 80"/>
                  <a:gd name="T6" fmla="*/ 0 w 113"/>
                  <a:gd name="T7" fmla="*/ 66 h 80"/>
                  <a:gd name="T8" fmla="*/ 0 w 113"/>
                  <a:gd name="T9" fmla="*/ 80 h 80"/>
                  <a:gd name="T10" fmla="*/ 3 w 113"/>
                  <a:gd name="T11" fmla="*/ 79 h 80"/>
                  <a:gd name="T12" fmla="*/ 50 w 113"/>
                  <a:gd name="T13" fmla="*/ 52 h 80"/>
                  <a:gd name="T14" fmla="*/ 50 w 113"/>
                  <a:gd name="T15" fmla="*/ 50 h 80"/>
                  <a:gd name="T16" fmla="*/ 50 w 113"/>
                  <a:gd name="T17" fmla="*/ 50 h 80"/>
                  <a:gd name="T18" fmla="*/ 50 w 113"/>
                  <a:gd name="T19" fmla="*/ 49 h 80"/>
                  <a:gd name="T20" fmla="*/ 67 w 113"/>
                  <a:gd name="T21" fmla="*/ 39 h 80"/>
                  <a:gd name="T22" fmla="*/ 69 w 113"/>
                  <a:gd name="T23" fmla="*/ 39 h 80"/>
                  <a:gd name="T24" fmla="*/ 69 w 113"/>
                  <a:gd name="T25" fmla="*/ 39 h 80"/>
                  <a:gd name="T26" fmla="*/ 71 w 113"/>
                  <a:gd name="T27" fmla="*/ 39 h 80"/>
                  <a:gd name="T28" fmla="*/ 112 w 113"/>
                  <a:gd name="T2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80">
                    <a:moveTo>
                      <a:pt x="112" y="16"/>
                    </a:moveTo>
                    <a:cubicBezTo>
                      <a:pt x="113" y="15"/>
                      <a:pt x="113" y="15"/>
                      <a:pt x="113" y="13"/>
                    </a:cubicBezTo>
                    <a:cubicBezTo>
                      <a:pt x="113" y="0"/>
                      <a:pt x="113" y="0"/>
                      <a:pt x="113" y="0"/>
                    </a:cubicBezTo>
                    <a:cubicBezTo>
                      <a:pt x="0" y="66"/>
                      <a:pt x="0" y="66"/>
                      <a:pt x="0" y="66"/>
                    </a:cubicBezTo>
                    <a:cubicBezTo>
                      <a:pt x="0" y="80"/>
                      <a:pt x="0" y="80"/>
                      <a:pt x="0" y="80"/>
                    </a:cubicBezTo>
                    <a:cubicBezTo>
                      <a:pt x="1" y="80"/>
                      <a:pt x="2" y="80"/>
                      <a:pt x="3" y="79"/>
                    </a:cubicBezTo>
                    <a:cubicBezTo>
                      <a:pt x="50" y="52"/>
                      <a:pt x="50" y="52"/>
                      <a:pt x="50" y="52"/>
                    </a:cubicBezTo>
                    <a:cubicBezTo>
                      <a:pt x="51" y="51"/>
                      <a:pt x="51" y="51"/>
                      <a:pt x="50" y="50"/>
                    </a:cubicBezTo>
                    <a:cubicBezTo>
                      <a:pt x="50" y="50"/>
                      <a:pt x="50" y="50"/>
                      <a:pt x="50" y="50"/>
                    </a:cubicBezTo>
                    <a:cubicBezTo>
                      <a:pt x="49" y="50"/>
                      <a:pt x="49" y="49"/>
                      <a:pt x="50" y="49"/>
                    </a:cubicBezTo>
                    <a:cubicBezTo>
                      <a:pt x="67" y="39"/>
                      <a:pt x="67" y="39"/>
                      <a:pt x="67" y="39"/>
                    </a:cubicBezTo>
                    <a:cubicBezTo>
                      <a:pt x="67" y="39"/>
                      <a:pt x="68" y="39"/>
                      <a:pt x="69" y="39"/>
                    </a:cubicBezTo>
                    <a:cubicBezTo>
                      <a:pt x="69" y="39"/>
                      <a:pt x="69" y="39"/>
                      <a:pt x="69" y="39"/>
                    </a:cubicBezTo>
                    <a:cubicBezTo>
                      <a:pt x="70" y="40"/>
                      <a:pt x="71" y="40"/>
                      <a:pt x="71" y="39"/>
                    </a:cubicBezTo>
                    <a:lnTo>
                      <a:pt x="112" y="16"/>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4" name="Freeform 1576">
                <a:extLst>
                  <a:ext uri="{FF2B5EF4-FFF2-40B4-BE49-F238E27FC236}">
                    <a16:creationId xmlns:a16="http://schemas.microsoft.com/office/drawing/2014/main" id="{F7270632-044A-41BB-8729-C5B99EFC9E3D}"/>
                  </a:ext>
                </a:extLst>
              </p:cNvPr>
              <p:cNvSpPr>
                <a:spLocks/>
              </p:cNvSpPr>
              <p:nvPr/>
            </p:nvSpPr>
            <p:spPr bwMode="auto">
              <a:xfrm>
                <a:off x="3995" y="1064"/>
                <a:ext cx="24" cy="14"/>
              </a:xfrm>
              <a:custGeom>
                <a:avLst/>
                <a:gdLst>
                  <a:gd name="T0" fmla="*/ 0 w 24"/>
                  <a:gd name="T1" fmla="*/ 14 h 14"/>
                  <a:gd name="T2" fmla="*/ 24 w 24"/>
                  <a:gd name="T3" fmla="*/ 0 h 14"/>
                  <a:gd name="T4" fmla="*/ 0 w 24"/>
                  <a:gd name="T5" fmla="*/ 14 h 14"/>
                </a:gdLst>
                <a:ahLst/>
                <a:cxnLst>
                  <a:cxn ang="0">
                    <a:pos x="T0" y="T1"/>
                  </a:cxn>
                  <a:cxn ang="0">
                    <a:pos x="T2" y="T3"/>
                  </a:cxn>
                  <a:cxn ang="0">
                    <a:pos x="T4" y="T5"/>
                  </a:cxn>
                </a:cxnLst>
                <a:rect l="0" t="0" r="r" b="b"/>
                <a:pathLst>
                  <a:path w="24" h="14">
                    <a:moveTo>
                      <a:pt x="0" y="14"/>
                    </a:moveTo>
                    <a:lnTo>
                      <a:pt x="24"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5" name="Line 1577">
                <a:extLst>
                  <a:ext uri="{FF2B5EF4-FFF2-40B4-BE49-F238E27FC236}">
                    <a16:creationId xmlns:a16="http://schemas.microsoft.com/office/drawing/2014/main" id="{D83246A7-80B0-4057-B23C-9E9ED9D5B223}"/>
                  </a:ext>
                </a:extLst>
              </p:cNvPr>
              <p:cNvSpPr>
                <a:spLocks noChangeShapeType="1"/>
              </p:cNvSpPr>
              <p:nvPr/>
            </p:nvSpPr>
            <p:spPr bwMode="auto">
              <a:xfrm flipV="1">
                <a:off x="3995" y="1064"/>
                <a:ext cx="24" cy="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6" name="Freeform 1578">
                <a:extLst>
                  <a:ext uri="{FF2B5EF4-FFF2-40B4-BE49-F238E27FC236}">
                    <a16:creationId xmlns:a16="http://schemas.microsoft.com/office/drawing/2014/main" id="{F0C0A7B2-CE79-4836-9B01-BD7DBD515E31}"/>
                  </a:ext>
                </a:extLst>
              </p:cNvPr>
              <p:cNvSpPr>
                <a:spLocks/>
              </p:cNvSpPr>
              <p:nvPr/>
            </p:nvSpPr>
            <p:spPr bwMode="auto">
              <a:xfrm>
                <a:off x="3994" y="1063"/>
                <a:ext cx="27" cy="17"/>
              </a:xfrm>
              <a:custGeom>
                <a:avLst/>
                <a:gdLst>
                  <a:gd name="T0" fmla="*/ 0 w 19"/>
                  <a:gd name="T1" fmla="*/ 12 h 12"/>
                  <a:gd name="T2" fmla="*/ 0 w 19"/>
                  <a:gd name="T3" fmla="*/ 10 h 12"/>
                  <a:gd name="T4" fmla="*/ 0 w 19"/>
                  <a:gd name="T5" fmla="*/ 10 h 12"/>
                  <a:gd name="T6" fmla="*/ 17 w 19"/>
                  <a:gd name="T7" fmla="*/ 0 h 12"/>
                  <a:gd name="T8" fmla="*/ 19 w 19"/>
                  <a:gd name="T9" fmla="*/ 1 h 12"/>
                  <a:gd name="T10" fmla="*/ 19 w 19"/>
                  <a:gd name="T11" fmla="*/ 1 h 12"/>
                  <a:gd name="T12" fmla="*/ 18 w 19"/>
                  <a:gd name="T13" fmla="*/ 2 h 12"/>
                  <a:gd name="T14" fmla="*/ 18 w 19"/>
                  <a:gd name="T15" fmla="*/ 2 h 12"/>
                  <a:gd name="T16" fmla="*/ 2 w 19"/>
                  <a:gd name="T17" fmla="*/ 12 h 12"/>
                  <a:gd name="T18" fmla="*/ 1 w 19"/>
                  <a:gd name="T19" fmla="*/ 12 h 12"/>
                  <a:gd name="T20" fmla="*/ 1 w 19"/>
                  <a:gd name="T21" fmla="*/ 12 h 12"/>
                  <a:gd name="T22" fmla="*/ 0 w 19"/>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2">
                    <a:moveTo>
                      <a:pt x="0" y="12"/>
                    </a:moveTo>
                    <a:cubicBezTo>
                      <a:pt x="0" y="11"/>
                      <a:pt x="0" y="10"/>
                      <a:pt x="0" y="10"/>
                    </a:cubicBezTo>
                    <a:cubicBezTo>
                      <a:pt x="0" y="10"/>
                      <a:pt x="0" y="10"/>
                      <a:pt x="0" y="10"/>
                    </a:cubicBezTo>
                    <a:cubicBezTo>
                      <a:pt x="17" y="0"/>
                      <a:pt x="17" y="0"/>
                      <a:pt x="17" y="0"/>
                    </a:cubicBezTo>
                    <a:cubicBezTo>
                      <a:pt x="18" y="0"/>
                      <a:pt x="18" y="0"/>
                      <a:pt x="19" y="1"/>
                    </a:cubicBezTo>
                    <a:cubicBezTo>
                      <a:pt x="19" y="1"/>
                      <a:pt x="19" y="1"/>
                      <a:pt x="19" y="1"/>
                    </a:cubicBezTo>
                    <a:cubicBezTo>
                      <a:pt x="19" y="1"/>
                      <a:pt x="19" y="2"/>
                      <a:pt x="18" y="2"/>
                    </a:cubicBezTo>
                    <a:cubicBezTo>
                      <a:pt x="18" y="2"/>
                      <a:pt x="18" y="2"/>
                      <a:pt x="18" y="2"/>
                    </a:cubicBezTo>
                    <a:cubicBezTo>
                      <a:pt x="2" y="12"/>
                      <a:pt x="2" y="12"/>
                      <a:pt x="2" y="12"/>
                    </a:cubicBezTo>
                    <a:cubicBezTo>
                      <a:pt x="1" y="12"/>
                      <a:pt x="1" y="12"/>
                      <a:pt x="1" y="12"/>
                    </a:cubicBezTo>
                    <a:cubicBezTo>
                      <a:pt x="1" y="12"/>
                      <a:pt x="1" y="12"/>
                      <a:pt x="1" y="12"/>
                    </a:cubicBezTo>
                    <a:cubicBezTo>
                      <a:pt x="1" y="12"/>
                      <a:pt x="0" y="12"/>
                      <a:pt x="0" y="12"/>
                    </a:cubicBezTo>
                    <a:close/>
                  </a:path>
                </a:pathLst>
              </a:custGeom>
              <a:solidFill>
                <a:srgbClr val="8486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7" name="Freeform 1579">
                <a:extLst>
                  <a:ext uri="{FF2B5EF4-FFF2-40B4-BE49-F238E27FC236}">
                    <a16:creationId xmlns:a16="http://schemas.microsoft.com/office/drawing/2014/main" id="{05CAAF4D-E8AB-4A30-9B2A-34C05662ECF5}"/>
                  </a:ext>
                </a:extLst>
              </p:cNvPr>
              <p:cNvSpPr>
                <a:spLocks/>
              </p:cNvSpPr>
              <p:nvPr/>
            </p:nvSpPr>
            <p:spPr bwMode="auto">
              <a:xfrm>
                <a:off x="4056" y="1010"/>
                <a:ext cx="8" cy="4"/>
              </a:xfrm>
              <a:custGeom>
                <a:avLst/>
                <a:gdLst>
                  <a:gd name="T0" fmla="*/ 1 w 6"/>
                  <a:gd name="T1" fmla="*/ 2 h 3"/>
                  <a:gd name="T2" fmla="*/ 5 w 6"/>
                  <a:gd name="T3" fmla="*/ 2 h 3"/>
                  <a:gd name="T4" fmla="*/ 5 w 6"/>
                  <a:gd name="T5" fmla="*/ 0 h 3"/>
                  <a:gd name="T6" fmla="*/ 1 w 6"/>
                  <a:gd name="T7" fmla="*/ 0 h 3"/>
                  <a:gd name="T8" fmla="*/ 1 w 6"/>
                  <a:gd name="T9" fmla="*/ 2 h 3"/>
                </a:gdLst>
                <a:ahLst/>
                <a:cxnLst>
                  <a:cxn ang="0">
                    <a:pos x="T0" y="T1"/>
                  </a:cxn>
                  <a:cxn ang="0">
                    <a:pos x="T2" y="T3"/>
                  </a:cxn>
                  <a:cxn ang="0">
                    <a:pos x="T4" y="T5"/>
                  </a:cxn>
                  <a:cxn ang="0">
                    <a:pos x="T6" y="T7"/>
                  </a:cxn>
                  <a:cxn ang="0">
                    <a:pos x="T8" y="T9"/>
                  </a:cxn>
                </a:cxnLst>
                <a:rect l="0" t="0" r="r" b="b"/>
                <a:pathLst>
                  <a:path w="6" h="3">
                    <a:moveTo>
                      <a:pt x="1" y="2"/>
                    </a:moveTo>
                    <a:cubicBezTo>
                      <a:pt x="2" y="3"/>
                      <a:pt x="4" y="3"/>
                      <a:pt x="5" y="2"/>
                    </a:cubicBezTo>
                    <a:cubicBezTo>
                      <a:pt x="6" y="2"/>
                      <a:pt x="6" y="1"/>
                      <a:pt x="5" y="0"/>
                    </a:cubicBezTo>
                    <a:cubicBezTo>
                      <a:pt x="4" y="0"/>
                      <a:pt x="2" y="0"/>
                      <a:pt x="1" y="0"/>
                    </a:cubicBezTo>
                    <a:cubicBezTo>
                      <a:pt x="0" y="1"/>
                      <a:pt x="0" y="2"/>
                      <a:pt x="1" y="2"/>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8" name="Freeform 1580">
                <a:extLst>
                  <a:ext uri="{FF2B5EF4-FFF2-40B4-BE49-F238E27FC236}">
                    <a16:creationId xmlns:a16="http://schemas.microsoft.com/office/drawing/2014/main" id="{C06D8A62-44FF-42D5-A1A4-F7C367DFCFB3}"/>
                  </a:ext>
                </a:extLst>
              </p:cNvPr>
              <p:cNvSpPr>
                <a:spLocks/>
              </p:cNvSpPr>
              <p:nvPr/>
            </p:nvSpPr>
            <p:spPr bwMode="auto">
              <a:xfrm>
                <a:off x="4077" y="1024"/>
                <a:ext cx="5" cy="6"/>
              </a:xfrm>
              <a:custGeom>
                <a:avLst/>
                <a:gdLst>
                  <a:gd name="T0" fmla="*/ 3 w 3"/>
                  <a:gd name="T1" fmla="*/ 2 h 4"/>
                  <a:gd name="T2" fmla="*/ 1 w 3"/>
                  <a:gd name="T3" fmla="*/ 4 h 4"/>
                  <a:gd name="T4" fmla="*/ 0 w 3"/>
                  <a:gd name="T5" fmla="*/ 3 h 4"/>
                  <a:gd name="T6" fmla="*/ 1 w 3"/>
                  <a:gd name="T7" fmla="*/ 1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2"/>
                      <a:pt x="2" y="3"/>
                      <a:pt x="1" y="4"/>
                    </a:cubicBezTo>
                    <a:cubicBezTo>
                      <a:pt x="0" y="4"/>
                      <a:pt x="0" y="4"/>
                      <a:pt x="0" y="3"/>
                    </a:cubicBezTo>
                    <a:cubicBezTo>
                      <a:pt x="0" y="2"/>
                      <a:pt x="0" y="1"/>
                      <a:pt x="1" y="1"/>
                    </a:cubicBezTo>
                    <a:cubicBezTo>
                      <a:pt x="2" y="0"/>
                      <a:pt x="3" y="1"/>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69" name="Freeform 1581">
                <a:extLst>
                  <a:ext uri="{FF2B5EF4-FFF2-40B4-BE49-F238E27FC236}">
                    <a16:creationId xmlns:a16="http://schemas.microsoft.com/office/drawing/2014/main" id="{F9164838-7702-400B-AE22-C55ABBFDD1E1}"/>
                  </a:ext>
                </a:extLst>
              </p:cNvPr>
              <p:cNvSpPr>
                <a:spLocks/>
              </p:cNvSpPr>
              <p:nvPr/>
            </p:nvSpPr>
            <p:spPr bwMode="auto">
              <a:xfrm>
                <a:off x="4069" y="1030"/>
                <a:ext cx="4" cy="4"/>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1" y="0"/>
                      <a:pt x="1" y="0"/>
                    </a:cubicBezTo>
                    <a:cubicBezTo>
                      <a:pt x="2" y="0"/>
                      <a:pt x="3"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0" name="Freeform 1582">
                <a:extLst>
                  <a:ext uri="{FF2B5EF4-FFF2-40B4-BE49-F238E27FC236}">
                    <a16:creationId xmlns:a16="http://schemas.microsoft.com/office/drawing/2014/main" id="{E15E1B86-61D7-4D2F-A850-0EB9E5666672}"/>
                  </a:ext>
                </a:extLst>
              </p:cNvPr>
              <p:cNvSpPr>
                <a:spLocks/>
              </p:cNvSpPr>
              <p:nvPr/>
            </p:nvSpPr>
            <p:spPr bwMode="auto">
              <a:xfrm>
                <a:off x="3825" y="1012"/>
                <a:ext cx="261" cy="94"/>
              </a:xfrm>
              <a:custGeom>
                <a:avLst/>
                <a:gdLst>
                  <a:gd name="T0" fmla="*/ 1 w 184"/>
                  <a:gd name="T1" fmla="*/ 26 h 67"/>
                  <a:gd name="T2" fmla="*/ 0 w 184"/>
                  <a:gd name="T3" fmla="*/ 25 h 67"/>
                  <a:gd name="T4" fmla="*/ 0 w 184"/>
                  <a:gd name="T5" fmla="*/ 25 h 67"/>
                  <a:gd name="T6" fmla="*/ 2 w 184"/>
                  <a:gd name="T7" fmla="*/ 24 h 67"/>
                  <a:gd name="T8" fmla="*/ 2 w 184"/>
                  <a:gd name="T9" fmla="*/ 24 h 67"/>
                  <a:gd name="T10" fmla="*/ 71 w 184"/>
                  <a:gd name="T11" fmla="*/ 64 h 67"/>
                  <a:gd name="T12" fmla="*/ 183 w 184"/>
                  <a:gd name="T13" fmla="*/ 0 h 67"/>
                  <a:gd name="T14" fmla="*/ 184 w 184"/>
                  <a:gd name="T15" fmla="*/ 0 h 67"/>
                  <a:gd name="T16" fmla="*/ 184 w 184"/>
                  <a:gd name="T17" fmla="*/ 2 h 67"/>
                  <a:gd name="T18" fmla="*/ 71 w 184"/>
                  <a:gd name="T19" fmla="*/ 67 h 67"/>
                  <a:gd name="T20" fmla="*/ 1 w 184"/>
                  <a:gd name="T21"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67">
                    <a:moveTo>
                      <a:pt x="1" y="26"/>
                    </a:moveTo>
                    <a:cubicBezTo>
                      <a:pt x="0" y="26"/>
                      <a:pt x="0" y="25"/>
                      <a:pt x="0" y="25"/>
                    </a:cubicBezTo>
                    <a:cubicBezTo>
                      <a:pt x="0" y="25"/>
                      <a:pt x="0" y="25"/>
                      <a:pt x="0" y="25"/>
                    </a:cubicBezTo>
                    <a:cubicBezTo>
                      <a:pt x="0" y="24"/>
                      <a:pt x="1" y="24"/>
                      <a:pt x="2" y="24"/>
                    </a:cubicBezTo>
                    <a:cubicBezTo>
                      <a:pt x="2" y="24"/>
                      <a:pt x="2" y="24"/>
                      <a:pt x="2" y="24"/>
                    </a:cubicBezTo>
                    <a:cubicBezTo>
                      <a:pt x="71" y="64"/>
                      <a:pt x="71" y="64"/>
                      <a:pt x="71" y="64"/>
                    </a:cubicBezTo>
                    <a:cubicBezTo>
                      <a:pt x="183" y="0"/>
                      <a:pt x="183" y="0"/>
                      <a:pt x="183" y="0"/>
                    </a:cubicBezTo>
                    <a:cubicBezTo>
                      <a:pt x="184" y="0"/>
                      <a:pt x="184" y="0"/>
                      <a:pt x="184" y="0"/>
                    </a:cubicBezTo>
                    <a:cubicBezTo>
                      <a:pt x="184" y="2"/>
                      <a:pt x="184" y="2"/>
                      <a:pt x="184" y="2"/>
                    </a:cubicBezTo>
                    <a:cubicBezTo>
                      <a:pt x="71" y="67"/>
                      <a:pt x="71" y="67"/>
                      <a:pt x="71" y="67"/>
                    </a:cubicBezTo>
                    <a:cubicBezTo>
                      <a:pt x="1" y="26"/>
                      <a:pt x="1" y="26"/>
                      <a:pt x="1" y="26"/>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1" name="Freeform 1583">
                <a:extLst>
                  <a:ext uri="{FF2B5EF4-FFF2-40B4-BE49-F238E27FC236}">
                    <a16:creationId xmlns:a16="http://schemas.microsoft.com/office/drawing/2014/main" id="{644F1593-4970-432F-B8E9-9BA277ABB60A}"/>
                  </a:ext>
                </a:extLst>
              </p:cNvPr>
              <p:cNvSpPr>
                <a:spLocks/>
              </p:cNvSpPr>
              <p:nvPr/>
            </p:nvSpPr>
            <p:spPr bwMode="auto">
              <a:xfrm>
                <a:off x="3782" y="833"/>
                <a:ext cx="163" cy="217"/>
              </a:xfrm>
              <a:custGeom>
                <a:avLst/>
                <a:gdLst>
                  <a:gd name="T0" fmla="*/ 30 w 115"/>
                  <a:gd name="T1" fmla="*/ 152 h 153"/>
                  <a:gd name="T2" fmla="*/ 0 w 115"/>
                  <a:gd name="T3" fmla="*/ 65 h 153"/>
                  <a:gd name="T4" fmla="*/ 113 w 115"/>
                  <a:gd name="T5" fmla="*/ 0 h 153"/>
                  <a:gd name="T6" fmla="*/ 115 w 115"/>
                  <a:gd name="T7" fmla="*/ 0 h 153"/>
                  <a:gd name="T8" fmla="*/ 115 w 115"/>
                  <a:gd name="T9" fmla="*/ 2 h 153"/>
                  <a:gd name="T10" fmla="*/ 3 w 115"/>
                  <a:gd name="T11" fmla="*/ 66 h 153"/>
                  <a:gd name="T12" fmla="*/ 32 w 115"/>
                  <a:gd name="T13" fmla="*/ 151 h 153"/>
                  <a:gd name="T14" fmla="*/ 32 w 115"/>
                  <a:gd name="T15" fmla="*/ 153 h 153"/>
                  <a:gd name="T16" fmla="*/ 32 w 115"/>
                  <a:gd name="T17" fmla="*/ 153 h 153"/>
                  <a:gd name="T18" fmla="*/ 31 w 115"/>
                  <a:gd name="T19" fmla="*/ 153 h 153"/>
                  <a:gd name="T20" fmla="*/ 31 w 115"/>
                  <a:gd name="T21" fmla="*/ 153 h 153"/>
                  <a:gd name="T22" fmla="*/ 30 w 115"/>
                  <a:gd name="T23" fmla="*/ 1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53">
                    <a:moveTo>
                      <a:pt x="30" y="152"/>
                    </a:moveTo>
                    <a:cubicBezTo>
                      <a:pt x="0" y="65"/>
                      <a:pt x="0" y="65"/>
                      <a:pt x="0" y="65"/>
                    </a:cubicBezTo>
                    <a:cubicBezTo>
                      <a:pt x="113" y="0"/>
                      <a:pt x="113" y="0"/>
                      <a:pt x="113" y="0"/>
                    </a:cubicBezTo>
                    <a:cubicBezTo>
                      <a:pt x="115" y="0"/>
                      <a:pt x="115" y="0"/>
                      <a:pt x="115" y="0"/>
                    </a:cubicBezTo>
                    <a:cubicBezTo>
                      <a:pt x="115" y="2"/>
                      <a:pt x="115" y="2"/>
                      <a:pt x="115" y="2"/>
                    </a:cubicBezTo>
                    <a:cubicBezTo>
                      <a:pt x="3" y="66"/>
                      <a:pt x="3" y="66"/>
                      <a:pt x="3" y="66"/>
                    </a:cubicBezTo>
                    <a:cubicBezTo>
                      <a:pt x="32" y="151"/>
                      <a:pt x="32" y="151"/>
                      <a:pt x="32" y="151"/>
                    </a:cubicBezTo>
                    <a:cubicBezTo>
                      <a:pt x="33" y="152"/>
                      <a:pt x="32" y="152"/>
                      <a:pt x="32" y="153"/>
                    </a:cubicBezTo>
                    <a:cubicBezTo>
                      <a:pt x="32" y="153"/>
                      <a:pt x="32" y="153"/>
                      <a:pt x="32" y="153"/>
                    </a:cubicBezTo>
                    <a:cubicBezTo>
                      <a:pt x="31" y="153"/>
                      <a:pt x="31" y="153"/>
                      <a:pt x="31" y="153"/>
                    </a:cubicBezTo>
                    <a:cubicBezTo>
                      <a:pt x="31" y="153"/>
                      <a:pt x="31" y="153"/>
                      <a:pt x="31" y="153"/>
                    </a:cubicBezTo>
                    <a:cubicBezTo>
                      <a:pt x="31" y="153"/>
                      <a:pt x="30" y="152"/>
                      <a:pt x="30" y="152"/>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2" name="Freeform 1584">
                <a:extLst>
                  <a:ext uri="{FF2B5EF4-FFF2-40B4-BE49-F238E27FC236}">
                    <a16:creationId xmlns:a16="http://schemas.microsoft.com/office/drawing/2014/main" id="{19AE2E19-F1FD-414E-9138-1FC46A4ECEEE}"/>
                  </a:ext>
                </a:extLst>
              </p:cNvPr>
              <p:cNvSpPr>
                <a:spLocks/>
              </p:cNvSpPr>
              <p:nvPr/>
            </p:nvSpPr>
            <p:spPr bwMode="auto">
              <a:xfrm>
                <a:off x="3924" y="1104"/>
                <a:ext cx="3" cy="21"/>
              </a:xfrm>
              <a:custGeom>
                <a:avLst/>
                <a:gdLst>
                  <a:gd name="T0" fmla="*/ 0 w 2"/>
                  <a:gd name="T1" fmla="*/ 1 h 15"/>
                  <a:gd name="T2" fmla="*/ 1 w 2"/>
                  <a:gd name="T3" fmla="*/ 0 h 15"/>
                  <a:gd name="T4" fmla="*/ 1 w 2"/>
                  <a:gd name="T5" fmla="*/ 0 h 15"/>
                  <a:gd name="T6" fmla="*/ 2 w 2"/>
                  <a:gd name="T7" fmla="*/ 1 h 15"/>
                  <a:gd name="T8" fmla="*/ 2 w 2"/>
                  <a:gd name="T9" fmla="*/ 1 h 15"/>
                  <a:gd name="T10" fmla="*/ 2 w 2"/>
                  <a:gd name="T11" fmla="*/ 15 h 15"/>
                  <a:gd name="T12" fmla="*/ 1 w 2"/>
                  <a:gd name="T13" fmla="*/ 15 h 15"/>
                  <a:gd name="T14" fmla="*/ 0 w 2"/>
                  <a:gd name="T15" fmla="*/ 15 h 15"/>
                  <a:gd name="T16" fmla="*/ 0 w 2"/>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5">
                    <a:moveTo>
                      <a:pt x="0" y="1"/>
                    </a:moveTo>
                    <a:cubicBezTo>
                      <a:pt x="0" y="0"/>
                      <a:pt x="0" y="0"/>
                      <a:pt x="1" y="0"/>
                    </a:cubicBezTo>
                    <a:cubicBezTo>
                      <a:pt x="1" y="0"/>
                      <a:pt x="1" y="0"/>
                      <a:pt x="1" y="0"/>
                    </a:cubicBezTo>
                    <a:cubicBezTo>
                      <a:pt x="2" y="0"/>
                      <a:pt x="2" y="0"/>
                      <a:pt x="2" y="1"/>
                    </a:cubicBezTo>
                    <a:cubicBezTo>
                      <a:pt x="2" y="1"/>
                      <a:pt x="2" y="1"/>
                      <a:pt x="2" y="1"/>
                    </a:cubicBezTo>
                    <a:cubicBezTo>
                      <a:pt x="2" y="15"/>
                      <a:pt x="2" y="15"/>
                      <a:pt x="2" y="15"/>
                    </a:cubicBezTo>
                    <a:cubicBezTo>
                      <a:pt x="2" y="15"/>
                      <a:pt x="2" y="15"/>
                      <a:pt x="1" y="15"/>
                    </a:cubicBezTo>
                    <a:cubicBezTo>
                      <a:pt x="0" y="15"/>
                      <a:pt x="0" y="15"/>
                      <a:pt x="0" y="15"/>
                    </a:cubicBez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3" name="Freeform 1585">
                <a:extLst>
                  <a:ext uri="{FF2B5EF4-FFF2-40B4-BE49-F238E27FC236}">
                    <a16:creationId xmlns:a16="http://schemas.microsoft.com/office/drawing/2014/main" id="{1141A586-2545-40E3-9AC2-C4C0732BECA4}"/>
                  </a:ext>
                </a:extLst>
              </p:cNvPr>
              <p:cNvSpPr>
                <a:spLocks/>
              </p:cNvSpPr>
              <p:nvPr/>
            </p:nvSpPr>
            <p:spPr bwMode="auto">
              <a:xfrm>
                <a:off x="3774" y="924"/>
                <a:ext cx="13" cy="4"/>
              </a:xfrm>
              <a:custGeom>
                <a:avLst/>
                <a:gdLst>
                  <a:gd name="T0" fmla="*/ 7 w 9"/>
                  <a:gd name="T1" fmla="*/ 3 h 3"/>
                  <a:gd name="T2" fmla="*/ 1 w 9"/>
                  <a:gd name="T3" fmla="*/ 2 h 3"/>
                  <a:gd name="T4" fmla="*/ 0 w 9"/>
                  <a:gd name="T5" fmla="*/ 1 h 3"/>
                  <a:gd name="T6" fmla="*/ 2 w 9"/>
                  <a:gd name="T7" fmla="*/ 0 h 3"/>
                  <a:gd name="T8" fmla="*/ 8 w 9"/>
                  <a:gd name="T9" fmla="*/ 0 h 3"/>
                  <a:gd name="T10" fmla="*/ 9 w 9"/>
                  <a:gd name="T11" fmla="*/ 2 h 3"/>
                  <a:gd name="T12" fmla="*/ 9 w 9"/>
                  <a:gd name="T13" fmla="*/ 2 h 3"/>
                  <a:gd name="T14" fmla="*/ 7 w 9"/>
                  <a:gd name="T15" fmla="*/ 3 h 3"/>
                  <a:gd name="T16" fmla="*/ 7 w 9"/>
                  <a:gd name="T17" fmla="*/ 3 h 3"/>
                  <a:gd name="T18" fmla="*/ 7 w 9"/>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3">
                    <a:moveTo>
                      <a:pt x="7" y="3"/>
                    </a:moveTo>
                    <a:cubicBezTo>
                      <a:pt x="1" y="2"/>
                      <a:pt x="1" y="2"/>
                      <a:pt x="1" y="2"/>
                    </a:cubicBezTo>
                    <a:cubicBezTo>
                      <a:pt x="0" y="1"/>
                      <a:pt x="0" y="1"/>
                      <a:pt x="0" y="1"/>
                    </a:cubicBezTo>
                    <a:cubicBezTo>
                      <a:pt x="2" y="0"/>
                      <a:pt x="2" y="0"/>
                      <a:pt x="2" y="0"/>
                    </a:cubicBezTo>
                    <a:cubicBezTo>
                      <a:pt x="8" y="0"/>
                      <a:pt x="8" y="0"/>
                      <a:pt x="8" y="0"/>
                    </a:cubicBezTo>
                    <a:cubicBezTo>
                      <a:pt x="8" y="1"/>
                      <a:pt x="9" y="1"/>
                      <a:pt x="9" y="2"/>
                    </a:cubicBezTo>
                    <a:cubicBezTo>
                      <a:pt x="9" y="2"/>
                      <a:pt x="9" y="2"/>
                      <a:pt x="9" y="2"/>
                    </a:cubicBezTo>
                    <a:cubicBezTo>
                      <a:pt x="9" y="2"/>
                      <a:pt x="8" y="3"/>
                      <a:pt x="7" y="3"/>
                    </a:cubicBezTo>
                    <a:cubicBezTo>
                      <a:pt x="7" y="3"/>
                      <a:pt x="7" y="3"/>
                      <a:pt x="7" y="3"/>
                    </a:cubicBezTo>
                    <a:cubicBezTo>
                      <a:pt x="7" y="3"/>
                      <a:pt x="7" y="3"/>
                      <a:pt x="7" y="3"/>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4" name="Freeform 1586">
                <a:extLst>
                  <a:ext uri="{FF2B5EF4-FFF2-40B4-BE49-F238E27FC236}">
                    <a16:creationId xmlns:a16="http://schemas.microsoft.com/office/drawing/2014/main" id="{78F206C9-8331-43D3-AF60-DE538CA8BEBF}"/>
                  </a:ext>
                </a:extLst>
              </p:cNvPr>
              <p:cNvSpPr>
                <a:spLocks/>
              </p:cNvSpPr>
              <p:nvPr/>
            </p:nvSpPr>
            <p:spPr bwMode="auto">
              <a:xfrm>
                <a:off x="4827" y="1009"/>
                <a:ext cx="10" cy="5"/>
              </a:xfrm>
              <a:custGeom>
                <a:avLst/>
                <a:gdLst>
                  <a:gd name="T0" fmla="*/ 1 w 7"/>
                  <a:gd name="T1" fmla="*/ 4 h 4"/>
                  <a:gd name="T2" fmla="*/ 6 w 7"/>
                  <a:gd name="T3" fmla="*/ 4 h 4"/>
                  <a:gd name="T4" fmla="*/ 6 w 7"/>
                  <a:gd name="T5" fmla="*/ 1 h 4"/>
                  <a:gd name="T6" fmla="*/ 1 w 7"/>
                  <a:gd name="T7" fmla="*/ 1 h 4"/>
                  <a:gd name="T8" fmla="*/ 1 w 7"/>
                  <a:gd name="T9" fmla="*/ 4 h 4"/>
                </a:gdLst>
                <a:ahLst/>
                <a:cxnLst>
                  <a:cxn ang="0">
                    <a:pos x="T0" y="T1"/>
                  </a:cxn>
                  <a:cxn ang="0">
                    <a:pos x="T2" y="T3"/>
                  </a:cxn>
                  <a:cxn ang="0">
                    <a:pos x="T4" y="T5"/>
                  </a:cxn>
                  <a:cxn ang="0">
                    <a:pos x="T6" y="T7"/>
                  </a:cxn>
                  <a:cxn ang="0">
                    <a:pos x="T8" y="T9"/>
                  </a:cxn>
                </a:cxnLst>
                <a:rect l="0" t="0" r="r" b="b"/>
                <a:pathLst>
                  <a:path w="7" h="4">
                    <a:moveTo>
                      <a:pt x="1" y="4"/>
                    </a:moveTo>
                    <a:cubicBezTo>
                      <a:pt x="2" y="4"/>
                      <a:pt x="5" y="4"/>
                      <a:pt x="6" y="4"/>
                    </a:cubicBezTo>
                    <a:cubicBezTo>
                      <a:pt x="7" y="3"/>
                      <a:pt x="7" y="2"/>
                      <a:pt x="6" y="1"/>
                    </a:cubicBezTo>
                    <a:cubicBezTo>
                      <a:pt x="4" y="0"/>
                      <a:pt x="2" y="0"/>
                      <a:pt x="1" y="1"/>
                    </a:cubicBezTo>
                    <a:cubicBezTo>
                      <a:pt x="0" y="2"/>
                      <a:pt x="0" y="3"/>
                      <a:pt x="1" y="4"/>
                    </a:cubicBez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5" name="Freeform 1587">
                <a:extLst>
                  <a:ext uri="{FF2B5EF4-FFF2-40B4-BE49-F238E27FC236}">
                    <a16:creationId xmlns:a16="http://schemas.microsoft.com/office/drawing/2014/main" id="{475F0564-55CB-4235-A054-FDB9C1860FA2}"/>
                  </a:ext>
                </a:extLst>
              </p:cNvPr>
              <p:cNvSpPr>
                <a:spLocks/>
              </p:cNvSpPr>
              <p:nvPr/>
            </p:nvSpPr>
            <p:spPr bwMode="auto">
              <a:xfrm>
                <a:off x="4597" y="955"/>
                <a:ext cx="261" cy="150"/>
              </a:xfrm>
              <a:custGeom>
                <a:avLst/>
                <a:gdLst>
                  <a:gd name="T0" fmla="*/ 0 w 261"/>
                  <a:gd name="T1" fmla="*/ 92 h 150"/>
                  <a:gd name="T2" fmla="*/ 162 w 261"/>
                  <a:gd name="T3" fmla="*/ 0 h 150"/>
                  <a:gd name="T4" fmla="*/ 261 w 261"/>
                  <a:gd name="T5" fmla="*/ 57 h 150"/>
                  <a:gd name="T6" fmla="*/ 100 w 261"/>
                  <a:gd name="T7" fmla="*/ 150 h 150"/>
                  <a:gd name="T8" fmla="*/ 0 w 261"/>
                  <a:gd name="T9" fmla="*/ 92 h 150"/>
                </a:gdLst>
                <a:ahLst/>
                <a:cxnLst>
                  <a:cxn ang="0">
                    <a:pos x="T0" y="T1"/>
                  </a:cxn>
                  <a:cxn ang="0">
                    <a:pos x="T2" y="T3"/>
                  </a:cxn>
                  <a:cxn ang="0">
                    <a:pos x="T4" y="T5"/>
                  </a:cxn>
                  <a:cxn ang="0">
                    <a:pos x="T6" y="T7"/>
                  </a:cxn>
                  <a:cxn ang="0">
                    <a:pos x="T8" y="T9"/>
                  </a:cxn>
                </a:cxnLst>
                <a:rect l="0" t="0" r="r" b="b"/>
                <a:pathLst>
                  <a:path w="261" h="150">
                    <a:moveTo>
                      <a:pt x="0" y="92"/>
                    </a:moveTo>
                    <a:lnTo>
                      <a:pt x="162" y="0"/>
                    </a:lnTo>
                    <a:lnTo>
                      <a:pt x="261" y="57"/>
                    </a:lnTo>
                    <a:lnTo>
                      <a:pt x="100" y="150"/>
                    </a:lnTo>
                    <a:lnTo>
                      <a:pt x="0" y="92"/>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6" name="Freeform 1588">
                <a:extLst>
                  <a:ext uri="{FF2B5EF4-FFF2-40B4-BE49-F238E27FC236}">
                    <a16:creationId xmlns:a16="http://schemas.microsoft.com/office/drawing/2014/main" id="{4BDD0B7A-18D6-4332-AFAC-910958D9DAF0}"/>
                  </a:ext>
                </a:extLst>
              </p:cNvPr>
              <p:cNvSpPr>
                <a:spLocks/>
              </p:cNvSpPr>
              <p:nvPr/>
            </p:nvSpPr>
            <p:spPr bwMode="auto">
              <a:xfrm>
                <a:off x="4619" y="968"/>
                <a:ext cx="148" cy="86"/>
              </a:xfrm>
              <a:custGeom>
                <a:avLst/>
                <a:gdLst>
                  <a:gd name="T0" fmla="*/ 1 w 105"/>
                  <a:gd name="T1" fmla="*/ 59 h 61"/>
                  <a:gd name="T2" fmla="*/ 1 w 105"/>
                  <a:gd name="T3" fmla="*/ 57 h 61"/>
                  <a:gd name="T4" fmla="*/ 99 w 105"/>
                  <a:gd name="T5" fmla="*/ 0 h 61"/>
                  <a:gd name="T6" fmla="*/ 101 w 105"/>
                  <a:gd name="T7" fmla="*/ 0 h 61"/>
                  <a:gd name="T8" fmla="*/ 105 w 105"/>
                  <a:gd name="T9" fmla="*/ 2 h 61"/>
                  <a:gd name="T10" fmla="*/ 105 w 105"/>
                  <a:gd name="T11" fmla="*/ 4 h 61"/>
                  <a:gd name="T12" fmla="*/ 6 w 105"/>
                  <a:gd name="T13" fmla="*/ 61 h 61"/>
                  <a:gd name="T14" fmla="*/ 4 w 105"/>
                  <a:gd name="T15" fmla="*/ 61 h 61"/>
                  <a:gd name="T16" fmla="*/ 1 w 105"/>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 y="59"/>
                    </a:moveTo>
                    <a:cubicBezTo>
                      <a:pt x="0" y="58"/>
                      <a:pt x="0" y="58"/>
                      <a:pt x="1" y="57"/>
                    </a:cubicBezTo>
                    <a:cubicBezTo>
                      <a:pt x="99" y="0"/>
                      <a:pt x="99" y="0"/>
                      <a:pt x="99" y="0"/>
                    </a:cubicBezTo>
                    <a:cubicBezTo>
                      <a:pt x="100" y="0"/>
                      <a:pt x="101" y="0"/>
                      <a:pt x="101" y="0"/>
                    </a:cubicBezTo>
                    <a:cubicBezTo>
                      <a:pt x="105" y="2"/>
                      <a:pt x="105" y="2"/>
                      <a:pt x="105" y="2"/>
                    </a:cubicBezTo>
                    <a:cubicBezTo>
                      <a:pt x="105" y="3"/>
                      <a:pt x="105" y="3"/>
                      <a:pt x="105" y="4"/>
                    </a:cubicBezTo>
                    <a:cubicBezTo>
                      <a:pt x="6" y="61"/>
                      <a:pt x="6" y="61"/>
                      <a:pt x="6" y="61"/>
                    </a:cubicBezTo>
                    <a:cubicBezTo>
                      <a:pt x="6" y="61"/>
                      <a:pt x="5" y="61"/>
                      <a:pt x="4" y="61"/>
                    </a:cubicBezTo>
                    <a:lnTo>
                      <a:pt x="1" y="59"/>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7" name="Freeform 1589">
                <a:extLst>
                  <a:ext uri="{FF2B5EF4-FFF2-40B4-BE49-F238E27FC236}">
                    <a16:creationId xmlns:a16="http://schemas.microsoft.com/office/drawing/2014/main" id="{841A77CD-B3C3-46DD-A604-1909C26D0012}"/>
                  </a:ext>
                </a:extLst>
              </p:cNvPr>
              <p:cNvSpPr>
                <a:spLocks noEditPoints="1"/>
              </p:cNvSpPr>
              <p:nvPr/>
            </p:nvSpPr>
            <p:spPr bwMode="auto">
              <a:xfrm>
                <a:off x="4619" y="966"/>
                <a:ext cx="150" cy="88"/>
              </a:xfrm>
              <a:custGeom>
                <a:avLst/>
                <a:gdLst>
                  <a:gd name="T0" fmla="*/ 4 w 106"/>
                  <a:gd name="T1" fmla="*/ 62 h 62"/>
                  <a:gd name="T2" fmla="*/ 0 w 106"/>
                  <a:gd name="T3" fmla="*/ 60 h 62"/>
                  <a:gd name="T4" fmla="*/ 0 w 106"/>
                  <a:gd name="T5" fmla="*/ 60 h 62"/>
                  <a:gd name="T6" fmla="*/ 0 w 106"/>
                  <a:gd name="T7" fmla="*/ 59 h 62"/>
                  <a:gd name="T8" fmla="*/ 0 w 106"/>
                  <a:gd name="T9" fmla="*/ 59 h 62"/>
                  <a:gd name="T10" fmla="*/ 0 w 106"/>
                  <a:gd name="T11" fmla="*/ 58 h 62"/>
                  <a:gd name="T12" fmla="*/ 0 w 106"/>
                  <a:gd name="T13" fmla="*/ 58 h 62"/>
                  <a:gd name="T14" fmla="*/ 99 w 106"/>
                  <a:gd name="T15" fmla="*/ 1 h 62"/>
                  <a:gd name="T16" fmla="*/ 100 w 106"/>
                  <a:gd name="T17" fmla="*/ 0 h 62"/>
                  <a:gd name="T18" fmla="*/ 100 w 106"/>
                  <a:gd name="T19" fmla="*/ 0 h 62"/>
                  <a:gd name="T20" fmla="*/ 102 w 106"/>
                  <a:gd name="T21" fmla="*/ 1 h 62"/>
                  <a:gd name="T22" fmla="*/ 102 w 106"/>
                  <a:gd name="T23" fmla="*/ 1 h 62"/>
                  <a:gd name="T24" fmla="*/ 105 w 106"/>
                  <a:gd name="T25" fmla="*/ 3 h 62"/>
                  <a:gd name="T26" fmla="*/ 106 w 106"/>
                  <a:gd name="T27" fmla="*/ 4 h 62"/>
                  <a:gd name="T28" fmla="*/ 106 w 106"/>
                  <a:gd name="T29" fmla="*/ 4 h 62"/>
                  <a:gd name="T30" fmla="*/ 105 w 106"/>
                  <a:gd name="T31" fmla="*/ 5 h 62"/>
                  <a:gd name="T32" fmla="*/ 105 w 106"/>
                  <a:gd name="T33" fmla="*/ 5 h 62"/>
                  <a:gd name="T34" fmla="*/ 7 w 106"/>
                  <a:gd name="T35" fmla="*/ 62 h 62"/>
                  <a:gd name="T36" fmla="*/ 5 w 106"/>
                  <a:gd name="T37" fmla="*/ 62 h 62"/>
                  <a:gd name="T38" fmla="*/ 5 w 106"/>
                  <a:gd name="T39" fmla="*/ 62 h 62"/>
                  <a:gd name="T40" fmla="*/ 4 w 106"/>
                  <a:gd name="T41" fmla="*/ 62 h 62"/>
                  <a:gd name="T42" fmla="*/ 5 w 106"/>
                  <a:gd name="T43" fmla="*/ 61 h 62"/>
                  <a:gd name="T44" fmla="*/ 5 w 106"/>
                  <a:gd name="T45" fmla="*/ 61 h 62"/>
                  <a:gd name="T46" fmla="*/ 5 w 106"/>
                  <a:gd name="T47" fmla="*/ 61 h 62"/>
                  <a:gd name="T48" fmla="*/ 6 w 106"/>
                  <a:gd name="T49" fmla="*/ 61 h 62"/>
                  <a:gd name="T50" fmla="*/ 6 w 106"/>
                  <a:gd name="T51" fmla="*/ 61 h 62"/>
                  <a:gd name="T52" fmla="*/ 104 w 106"/>
                  <a:gd name="T53" fmla="*/ 4 h 62"/>
                  <a:gd name="T54" fmla="*/ 104 w 106"/>
                  <a:gd name="T55" fmla="*/ 4 h 62"/>
                  <a:gd name="T56" fmla="*/ 104 w 106"/>
                  <a:gd name="T57" fmla="*/ 4 h 62"/>
                  <a:gd name="T58" fmla="*/ 101 w 106"/>
                  <a:gd name="T59" fmla="*/ 2 h 62"/>
                  <a:gd name="T60" fmla="*/ 100 w 106"/>
                  <a:gd name="T61" fmla="*/ 2 h 62"/>
                  <a:gd name="T62" fmla="*/ 100 w 106"/>
                  <a:gd name="T63" fmla="*/ 2 h 62"/>
                  <a:gd name="T64" fmla="*/ 100 w 106"/>
                  <a:gd name="T65" fmla="*/ 2 h 62"/>
                  <a:gd name="T66" fmla="*/ 100 w 106"/>
                  <a:gd name="T67" fmla="*/ 2 h 62"/>
                  <a:gd name="T68" fmla="*/ 1 w 106"/>
                  <a:gd name="T69" fmla="*/ 59 h 62"/>
                  <a:gd name="T70" fmla="*/ 1 w 106"/>
                  <a:gd name="T71" fmla="*/ 59 h 62"/>
                  <a:gd name="T72" fmla="*/ 1 w 106"/>
                  <a:gd name="T73" fmla="*/ 60 h 62"/>
                  <a:gd name="T74" fmla="*/ 1 w 106"/>
                  <a:gd name="T75" fmla="*/ 59 h 62"/>
                  <a:gd name="T76" fmla="*/ 5 w 106"/>
                  <a:gd name="T77"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62">
                    <a:moveTo>
                      <a:pt x="4" y="62"/>
                    </a:moveTo>
                    <a:cubicBezTo>
                      <a:pt x="0" y="60"/>
                      <a:pt x="0" y="60"/>
                      <a:pt x="0" y="60"/>
                    </a:cubicBezTo>
                    <a:cubicBezTo>
                      <a:pt x="0" y="60"/>
                      <a:pt x="0" y="60"/>
                      <a:pt x="0" y="60"/>
                    </a:cubicBezTo>
                    <a:cubicBezTo>
                      <a:pt x="0" y="60"/>
                      <a:pt x="0" y="59"/>
                      <a:pt x="0" y="59"/>
                    </a:cubicBezTo>
                    <a:cubicBezTo>
                      <a:pt x="0" y="59"/>
                      <a:pt x="0" y="59"/>
                      <a:pt x="0" y="59"/>
                    </a:cubicBezTo>
                    <a:cubicBezTo>
                      <a:pt x="0" y="58"/>
                      <a:pt x="0" y="58"/>
                      <a:pt x="0" y="58"/>
                    </a:cubicBezTo>
                    <a:cubicBezTo>
                      <a:pt x="0" y="58"/>
                      <a:pt x="0" y="58"/>
                      <a:pt x="0" y="58"/>
                    </a:cubicBezTo>
                    <a:cubicBezTo>
                      <a:pt x="99" y="1"/>
                      <a:pt x="99" y="1"/>
                      <a:pt x="99" y="1"/>
                    </a:cubicBezTo>
                    <a:cubicBezTo>
                      <a:pt x="99" y="1"/>
                      <a:pt x="100" y="0"/>
                      <a:pt x="100" y="0"/>
                    </a:cubicBezTo>
                    <a:cubicBezTo>
                      <a:pt x="100" y="0"/>
                      <a:pt x="100" y="0"/>
                      <a:pt x="100" y="0"/>
                    </a:cubicBezTo>
                    <a:cubicBezTo>
                      <a:pt x="101" y="0"/>
                      <a:pt x="101" y="1"/>
                      <a:pt x="102" y="1"/>
                    </a:cubicBezTo>
                    <a:cubicBezTo>
                      <a:pt x="102" y="1"/>
                      <a:pt x="102" y="1"/>
                      <a:pt x="102" y="1"/>
                    </a:cubicBezTo>
                    <a:cubicBezTo>
                      <a:pt x="105" y="3"/>
                      <a:pt x="105" y="3"/>
                      <a:pt x="105" y="3"/>
                    </a:cubicBezTo>
                    <a:cubicBezTo>
                      <a:pt x="106" y="3"/>
                      <a:pt x="106" y="3"/>
                      <a:pt x="106" y="4"/>
                    </a:cubicBezTo>
                    <a:cubicBezTo>
                      <a:pt x="106" y="4"/>
                      <a:pt x="106" y="4"/>
                      <a:pt x="106" y="4"/>
                    </a:cubicBezTo>
                    <a:cubicBezTo>
                      <a:pt x="106" y="5"/>
                      <a:pt x="106" y="5"/>
                      <a:pt x="105" y="5"/>
                    </a:cubicBezTo>
                    <a:cubicBezTo>
                      <a:pt x="105" y="5"/>
                      <a:pt x="105" y="5"/>
                      <a:pt x="105" y="5"/>
                    </a:cubicBezTo>
                    <a:cubicBezTo>
                      <a:pt x="7" y="62"/>
                      <a:pt x="7" y="62"/>
                      <a:pt x="7" y="62"/>
                    </a:cubicBezTo>
                    <a:cubicBezTo>
                      <a:pt x="6" y="62"/>
                      <a:pt x="6" y="62"/>
                      <a:pt x="5" y="62"/>
                    </a:cubicBezTo>
                    <a:cubicBezTo>
                      <a:pt x="5" y="62"/>
                      <a:pt x="5" y="62"/>
                      <a:pt x="5" y="62"/>
                    </a:cubicBezTo>
                    <a:cubicBezTo>
                      <a:pt x="5" y="62"/>
                      <a:pt x="4" y="62"/>
                      <a:pt x="4" y="62"/>
                    </a:cubicBezTo>
                    <a:close/>
                    <a:moveTo>
                      <a:pt x="5" y="61"/>
                    </a:moveTo>
                    <a:cubicBezTo>
                      <a:pt x="5" y="61"/>
                      <a:pt x="5" y="61"/>
                      <a:pt x="5" y="61"/>
                    </a:cubicBezTo>
                    <a:cubicBezTo>
                      <a:pt x="5" y="61"/>
                      <a:pt x="5" y="61"/>
                      <a:pt x="5" y="61"/>
                    </a:cubicBezTo>
                    <a:cubicBezTo>
                      <a:pt x="6" y="61"/>
                      <a:pt x="6" y="61"/>
                      <a:pt x="6" y="61"/>
                    </a:cubicBezTo>
                    <a:cubicBezTo>
                      <a:pt x="6" y="61"/>
                      <a:pt x="6" y="61"/>
                      <a:pt x="6" y="61"/>
                    </a:cubicBezTo>
                    <a:cubicBezTo>
                      <a:pt x="104" y="4"/>
                      <a:pt x="104" y="4"/>
                      <a:pt x="104" y="4"/>
                    </a:cubicBezTo>
                    <a:cubicBezTo>
                      <a:pt x="104" y="4"/>
                      <a:pt x="104" y="4"/>
                      <a:pt x="104" y="4"/>
                    </a:cubicBezTo>
                    <a:cubicBezTo>
                      <a:pt x="104" y="4"/>
                      <a:pt x="104" y="4"/>
                      <a:pt x="104" y="4"/>
                    </a:cubicBezTo>
                    <a:cubicBezTo>
                      <a:pt x="101" y="2"/>
                      <a:pt x="101" y="2"/>
                      <a:pt x="101" y="2"/>
                    </a:cubicBezTo>
                    <a:cubicBezTo>
                      <a:pt x="101" y="2"/>
                      <a:pt x="101" y="2"/>
                      <a:pt x="100" y="2"/>
                    </a:cubicBezTo>
                    <a:cubicBezTo>
                      <a:pt x="100" y="2"/>
                      <a:pt x="100" y="2"/>
                      <a:pt x="100" y="2"/>
                    </a:cubicBezTo>
                    <a:cubicBezTo>
                      <a:pt x="100" y="2"/>
                      <a:pt x="100" y="2"/>
                      <a:pt x="100" y="2"/>
                    </a:cubicBezTo>
                    <a:cubicBezTo>
                      <a:pt x="100" y="2"/>
                      <a:pt x="100" y="2"/>
                      <a:pt x="100" y="2"/>
                    </a:cubicBezTo>
                    <a:cubicBezTo>
                      <a:pt x="1" y="59"/>
                      <a:pt x="1" y="59"/>
                      <a:pt x="1" y="59"/>
                    </a:cubicBezTo>
                    <a:cubicBezTo>
                      <a:pt x="1" y="59"/>
                      <a:pt x="1" y="59"/>
                      <a:pt x="1" y="59"/>
                    </a:cubicBezTo>
                    <a:cubicBezTo>
                      <a:pt x="1" y="60"/>
                      <a:pt x="1" y="60"/>
                      <a:pt x="1" y="60"/>
                    </a:cubicBezTo>
                    <a:cubicBezTo>
                      <a:pt x="1" y="59"/>
                      <a:pt x="1" y="59"/>
                      <a:pt x="1" y="59"/>
                    </a:cubicBezTo>
                    <a:cubicBezTo>
                      <a:pt x="5" y="61"/>
                      <a:pt x="5" y="61"/>
                      <a:pt x="5" y="6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8" name="Freeform 1590">
                <a:extLst>
                  <a:ext uri="{FF2B5EF4-FFF2-40B4-BE49-F238E27FC236}">
                    <a16:creationId xmlns:a16="http://schemas.microsoft.com/office/drawing/2014/main" id="{44C3B8A6-E207-44C4-92C1-B67E7D7FBDE1}"/>
                  </a:ext>
                </a:extLst>
              </p:cNvPr>
              <p:cNvSpPr>
                <a:spLocks/>
              </p:cNvSpPr>
              <p:nvPr/>
            </p:nvSpPr>
            <p:spPr bwMode="auto">
              <a:xfrm>
                <a:off x="4631" y="1051"/>
                <a:ext cx="16" cy="9"/>
              </a:xfrm>
              <a:custGeom>
                <a:avLst/>
                <a:gdLst>
                  <a:gd name="T0" fmla="*/ 1 w 11"/>
                  <a:gd name="T1" fmla="*/ 4 h 6"/>
                  <a:gd name="T2" fmla="*/ 1 w 11"/>
                  <a:gd name="T3" fmla="*/ 2 h 6"/>
                  <a:gd name="T4" fmla="*/ 4 w 11"/>
                  <a:gd name="T5" fmla="*/ 0 h 6"/>
                  <a:gd name="T6" fmla="*/ 6 w 11"/>
                  <a:gd name="T7" fmla="*/ 0 h 6"/>
                  <a:gd name="T8" fmla="*/ 10 w 11"/>
                  <a:gd name="T9" fmla="*/ 3 h 6"/>
                  <a:gd name="T10" fmla="*/ 10 w 11"/>
                  <a:gd name="T11" fmla="*/ 4 h 6"/>
                  <a:gd name="T12" fmla="*/ 7 w 11"/>
                  <a:gd name="T13" fmla="*/ 6 h 6"/>
                  <a:gd name="T14" fmla="*/ 5 w 11"/>
                  <a:gd name="T15" fmla="*/ 6 h 6"/>
                  <a:gd name="T16" fmla="*/ 1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 y="4"/>
                    </a:moveTo>
                    <a:cubicBezTo>
                      <a:pt x="0" y="3"/>
                      <a:pt x="0" y="3"/>
                      <a:pt x="1" y="2"/>
                    </a:cubicBezTo>
                    <a:cubicBezTo>
                      <a:pt x="4" y="0"/>
                      <a:pt x="4" y="0"/>
                      <a:pt x="4" y="0"/>
                    </a:cubicBezTo>
                    <a:cubicBezTo>
                      <a:pt x="5" y="0"/>
                      <a:pt x="6" y="0"/>
                      <a:pt x="6" y="0"/>
                    </a:cubicBezTo>
                    <a:cubicBezTo>
                      <a:pt x="10" y="3"/>
                      <a:pt x="10" y="3"/>
                      <a:pt x="10" y="3"/>
                    </a:cubicBezTo>
                    <a:cubicBezTo>
                      <a:pt x="11" y="3"/>
                      <a:pt x="11" y="4"/>
                      <a:pt x="10" y="4"/>
                    </a:cubicBezTo>
                    <a:cubicBezTo>
                      <a:pt x="7" y="6"/>
                      <a:pt x="7" y="6"/>
                      <a:pt x="7" y="6"/>
                    </a:cubicBezTo>
                    <a:cubicBezTo>
                      <a:pt x="6" y="6"/>
                      <a:pt x="5" y="6"/>
                      <a:pt x="5" y="6"/>
                    </a:cubicBezTo>
                    <a:lnTo>
                      <a:pt x="1"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79" name="Freeform 1591">
                <a:extLst>
                  <a:ext uri="{FF2B5EF4-FFF2-40B4-BE49-F238E27FC236}">
                    <a16:creationId xmlns:a16="http://schemas.microsoft.com/office/drawing/2014/main" id="{96B1A70E-AC2C-4117-8515-585C7061BE5B}"/>
                  </a:ext>
                </a:extLst>
              </p:cNvPr>
              <p:cNvSpPr>
                <a:spLocks noEditPoints="1"/>
              </p:cNvSpPr>
              <p:nvPr/>
            </p:nvSpPr>
            <p:spPr bwMode="auto">
              <a:xfrm>
                <a:off x="4630" y="1050"/>
                <a:ext cx="18" cy="11"/>
              </a:xfrm>
              <a:custGeom>
                <a:avLst/>
                <a:gdLst>
                  <a:gd name="T0" fmla="*/ 5 w 13"/>
                  <a:gd name="T1" fmla="*/ 8 h 8"/>
                  <a:gd name="T2" fmla="*/ 1 w 13"/>
                  <a:gd name="T3" fmla="*/ 5 h 8"/>
                  <a:gd name="T4" fmla="*/ 2 w 13"/>
                  <a:gd name="T5" fmla="*/ 5 h 8"/>
                  <a:gd name="T6" fmla="*/ 1 w 13"/>
                  <a:gd name="T7" fmla="*/ 5 h 8"/>
                  <a:gd name="T8" fmla="*/ 0 w 13"/>
                  <a:gd name="T9" fmla="*/ 4 h 8"/>
                  <a:gd name="T10" fmla="*/ 0 w 13"/>
                  <a:gd name="T11" fmla="*/ 4 h 8"/>
                  <a:gd name="T12" fmla="*/ 1 w 13"/>
                  <a:gd name="T13" fmla="*/ 3 h 8"/>
                  <a:gd name="T14" fmla="*/ 1 w 13"/>
                  <a:gd name="T15" fmla="*/ 3 h 8"/>
                  <a:gd name="T16" fmla="*/ 5 w 13"/>
                  <a:gd name="T17" fmla="*/ 1 h 8"/>
                  <a:gd name="T18" fmla="*/ 6 w 13"/>
                  <a:gd name="T19" fmla="*/ 0 h 8"/>
                  <a:gd name="T20" fmla="*/ 6 w 13"/>
                  <a:gd name="T21" fmla="*/ 0 h 8"/>
                  <a:gd name="T22" fmla="*/ 8 w 13"/>
                  <a:gd name="T23" fmla="*/ 1 h 8"/>
                  <a:gd name="T24" fmla="*/ 8 w 13"/>
                  <a:gd name="T25" fmla="*/ 1 h 8"/>
                  <a:gd name="T26" fmla="*/ 12 w 13"/>
                  <a:gd name="T27" fmla="*/ 3 h 8"/>
                  <a:gd name="T28" fmla="*/ 13 w 13"/>
                  <a:gd name="T29" fmla="*/ 4 h 8"/>
                  <a:gd name="T30" fmla="*/ 13 w 13"/>
                  <a:gd name="T31" fmla="*/ 4 h 8"/>
                  <a:gd name="T32" fmla="*/ 12 w 13"/>
                  <a:gd name="T33" fmla="*/ 6 h 8"/>
                  <a:gd name="T34" fmla="*/ 12 w 13"/>
                  <a:gd name="T35" fmla="*/ 6 h 8"/>
                  <a:gd name="T36" fmla="*/ 8 w 13"/>
                  <a:gd name="T37" fmla="*/ 8 h 8"/>
                  <a:gd name="T38" fmla="*/ 7 w 13"/>
                  <a:gd name="T39" fmla="*/ 8 h 8"/>
                  <a:gd name="T40" fmla="*/ 7 w 13"/>
                  <a:gd name="T41" fmla="*/ 8 h 8"/>
                  <a:gd name="T42" fmla="*/ 5 w 13"/>
                  <a:gd name="T43" fmla="*/ 8 h 8"/>
                  <a:gd name="T44" fmla="*/ 6 w 13"/>
                  <a:gd name="T45" fmla="*/ 6 h 8"/>
                  <a:gd name="T46" fmla="*/ 7 w 13"/>
                  <a:gd name="T47" fmla="*/ 7 h 8"/>
                  <a:gd name="T48" fmla="*/ 7 w 13"/>
                  <a:gd name="T49" fmla="*/ 7 h 8"/>
                  <a:gd name="T50" fmla="*/ 8 w 13"/>
                  <a:gd name="T51" fmla="*/ 6 h 8"/>
                  <a:gd name="T52" fmla="*/ 8 w 13"/>
                  <a:gd name="T53" fmla="*/ 6 h 8"/>
                  <a:gd name="T54" fmla="*/ 11 w 13"/>
                  <a:gd name="T55" fmla="*/ 4 h 8"/>
                  <a:gd name="T56" fmla="*/ 11 w 13"/>
                  <a:gd name="T57" fmla="*/ 4 h 8"/>
                  <a:gd name="T58" fmla="*/ 11 w 13"/>
                  <a:gd name="T59" fmla="*/ 4 h 8"/>
                  <a:gd name="T60" fmla="*/ 7 w 13"/>
                  <a:gd name="T61" fmla="*/ 2 h 8"/>
                  <a:gd name="T62" fmla="*/ 6 w 13"/>
                  <a:gd name="T63" fmla="*/ 2 h 8"/>
                  <a:gd name="T64" fmla="*/ 6 w 13"/>
                  <a:gd name="T65" fmla="*/ 2 h 8"/>
                  <a:gd name="T66" fmla="*/ 6 w 13"/>
                  <a:gd name="T67" fmla="*/ 2 h 8"/>
                  <a:gd name="T68" fmla="*/ 6 w 13"/>
                  <a:gd name="T69" fmla="*/ 2 h 8"/>
                  <a:gd name="T70" fmla="*/ 2 w 13"/>
                  <a:gd name="T71" fmla="*/ 4 h 8"/>
                  <a:gd name="T72" fmla="*/ 2 w 13"/>
                  <a:gd name="T73" fmla="*/ 4 h 8"/>
                  <a:gd name="T74" fmla="*/ 2 w 13"/>
                  <a:gd name="T75" fmla="*/ 4 h 8"/>
                  <a:gd name="T76" fmla="*/ 6 w 13"/>
                  <a:gd name="T7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8">
                    <a:moveTo>
                      <a:pt x="5" y="8"/>
                    </a:moveTo>
                    <a:cubicBezTo>
                      <a:pt x="1" y="5"/>
                      <a:pt x="1" y="5"/>
                      <a:pt x="1" y="5"/>
                    </a:cubicBezTo>
                    <a:cubicBezTo>
                      <a:pt x="2" y="5"/>
                      <a:pt x="2" y="5"/>
                      <a:pt x="2" y="5"/>
                    </a:cubicBezTo>
                    <a:cubicBezTo>
                      <a:pt x="1" y="5"/>
                      <a:pt x="1" y="5"/>
                      <a:pt x="1" y="5"/>
                    </a:cubicBezTo>
                    <a:cubicBezTo>
                      <a:pt x="1" y="5"/>
                      <a:pt x="0" y="5"/>
                      <a:pt x="0" y="4"/>
                    </a:cubicBezTo>
                    <a:cubicBezTo>
                      <a:pt x="0" y="4"/>
                      <a:pt x="0" y="4"/>
                      <a:pt x="0" y="4"/>
                    </a:cubicBezTo>
                    <a:cubicBezTo>
                      <a:pt x="0" y="4"/>
                      <a:pt x="1" y="3"/>
                      <a:pt x="1" y="3"/>
                    </a:cubicBezTo>
                    <a:cubicBezTo>
                      <a:pt x="1" y="3"/>
                      <a:pt x="1" y="3"/>
                      <a:pt x="1" y="3"/>
                    </a:cubicBezTo>
                    <a:cubicBezTo>
                      <a:pt x="5" y="1"/>
                      <a:pt x="5" y="1"/>
                      <a:pt x="5" y="1"/>
                    </a:cubicBezTo>
                    <a:cubicBezTo>
                      <a:pt x="5" y="0"/>
                      <a:pt x="6" y="0"/>
                      <a:pt x="6" y="0"/>
                    </a:cubicBezTo>
                    <a:cubicBezTo>
                      <a:pt x="6" y="0"/>
                      <a:pt x="6" y="0"/>
                      <a:pt x="6" y="0"/>
                    </a:cubicBezTo>
                    <a:cubicBezTo>
                      <a:pt x="7" y="0"/>
                      <a:pt x="7" y="1"/>
                      <a:pt x="8" y="1"/>
                    </a:cubicBezTo>
                    <a:cubicBezTo>
                      <a:pt x="8" y="1"/>
                      <a:pt x="8" y="1"/>
                      <a:pt x="8" y="1"/>
                    </a:cubicBezTo>
                    <a:cubicBezTo>
                      <a:pt x="12" y="3"/>
                      <a:pt x="12" y="3"/>
                      <a:pt x="12" y="3"/>
                    </a:cubicBezTo>
                    <a:cubicBezTo>
                      <a:pt x="12" y="3"/>
                      <a:pt x="13" y="4"/>
                      <a:pt x="13" y="4"/>
                    </a:cubicBezTo>
                    <a:cubicBezTo>
                      <a:pt x="13" y="4"/>
                      <a:pt x="13" y="4"/>
                      <a:pt x="13" y="4"/>
                    </a:cubicBezTo>
                    <a:cubicBezTo>
                      <a:pt x="13" y="5"/>
                      <a:pt x="12" y="5"/>
                      <a:pt x="12" y="6"/>
                    </a:cubicBezTo>
                    <a:cubicBezTo>
                      <a:pt x="12" y="6"/>
                      <a:pt x="12" y="6"/>
                      <a:pt x="12" y="6"/>
                    </a:cubicBezTo>
                    <a:cubicBezTo>
                      <a:pt x="8" y="8"/>
                      <a:pt x="8" y="8"/>
                      <a:pt x="8" y="8"/>
                    </a:cubicBezTo>
                    <a:cubicBezTo>
                      <a:pt x="8" y="8"/>
                      <a:pt x="7" y="8"/>
                      <a:pt x="7" y="8"/>
                    </a:cubicBezTo>
                    <a:cubicBezTo>
                      <a:pt x="7" y="8"/>
                      <a:pt x="7" y="8"/>
                      <a:pt x="7" y="8"/>
                    </a:cubicBezTo>
                    <a:cubicBezTo>
                      <a:pt x="6" y="8"/>
                      <a:pt x="6" y="8"/>
                      <a:pt x="5" y="8"/>
                    </a:cubicBezTo>
                    <a:close/>
                    <a:moveTo>
                      <a:pt x="6" y="6"/>
                    </a:moveTo>
                    <a:cubicBezTo>
                      <a:pt x="6" y="6"/>
                      <a:pt x="6" y="7"/>
                      <a:pt x="7" y="7"/>
                    </a:cubicBezTo>
                    <a:cubicBezTo>
                      <a:pt x="7" y="7"/>
                      <a:pt x="7" y="7"/>
                      <a:pt x="7" y="7"/>
                    </a:cubicBezTo>
                    <a:cubicBezTo>
                      <a:pt x="7" y="7"/>
                      <a:pt x="7" y="7"/>
                      <a:pt x="8" y="6"/>
                    </a:cubicBezTo>
                    <a:cubicBezTo>
                      <a:pt x="8" y="6"/>
                      <a:pt x="8" y="6"/>
                      <a:pt x="8" y="6"/>
                    </a:cubicBezTo>
                    <a:cubicBezTo>
                      <a:pt x="11" y="4"/>
                      <a:pt x="11" y="4"/>
                      <a:pt x="11" y="4"/>
                    </a:cubicBezTo>
                    <a:cubicBezTo>
                      <a:pt x="11" y="4"/>
                      <a:pt x="11" y="4"/>
                      <a:pt x="11" y="4"/>
                    </a:cubicBezTo>
                    <a:cubicBezTo>
                      <a:pt x="11" y="4"/>
                      <a:pt x="11" y="4"/>
                      <a:pt x="11" y="4"/>
                    </a:cubicBezTo>
                    <a:cubicBezTo>
                      <a:pt x="7" y="2"/>
                      <a:pt x="7" y="2"/>
                      <a:pt x="7" y="2"/>
                    </a:cubicBezTo>
                    <a:cubicBezTo>
                      <a:pt x="7" y="2"/>
                      <a:pt x="7" y="2"/>
                      <a:pt x="6" y="2"/>
                    </a:cubicBezTo>
                    <a:cubicBezTo>
                      <a:pt x="6" y="2"/>
                      <a:pt x="6" y="2"/>
                      <a:pt x="6" y="2"/>
                    </a:cubicBezTo>
                    <a:cubicBezTo>
                      <a:pt x="6" y="2"/>
                      <a:pt x="6" y="2"/>
                      <a:pt x="6" y="2"/>
                    </a:cubicBezTo>
                    <a:cubicBezTo>
                      <a:pt x="6" y="2"/>
                      <a:pt x="6" y="2"/>
                      <a:pt x="6" y="2"/>
                    </a:cubicBezTo>
                    <a:cubicBezTo>
                      <a:pt x="2" y="4"/>
                      <a:pt x="2" y="4"/>
                      <a:pt x="2" y="4"/>
                    </a:cubicBezTo>
                    <a:cubicBezTo>
                      <a:pt x="2" y="4"/>
                      <a:pt x="2" y="4"/>
                      <a:pt x="2" y="4"/>
                    </a:cubicBezTo>
                    <a:cubicBezTo>
                      <a:pt x="2" y="4"/>
                      <a:pt x="2" y="4"/>
                      <a:pt x="2" y="4"/>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0" name="Freeform 1592">
                <a:extLst>
                  <a:ext uri="{FF2B5EF4-FFF2-40B4-BE49-F238E27FC236}">
                    <a16:creationId xmlns:a16="http://schemas.microsoft.com/office/drawing/2014/main" id="{14497A42-EB86-4DEF-80D4-4532DDD8C410}"/>
                  </a:ext>
                </a:extLst>
              </p:cNvPr>
              <p:cNvSpPr>
                <a:spLocks/>
              </p:cNvSpPr>
              <p:nvPr/>
            </p:nvSpPr>
            <p:spPr bwMode="auto">
              <a:xfrm>
                <a:off x="4685" y="1065"/>
                <a:ext cx="16" cy="10"/>
              </a:xfrm>
              <a:custGeom>
                <a:avLst/>
                <a:gdLst>
                  <a:gd name="T0" fmla="*/ 1 w 11"/>
                  <a:gd name="T1" fmla="*/ 4 h 7"/>
                  <a:gd name="T2" fmla="*/ 1 w 11"/>
                  <a:gd name="T3" fmla="*/ 3 h 7"/>
                  <a:gd name="T4" fmla="*/ 4 w 11"/>
                  <a:gd name="T5" fmla="*/ 1 h 7"/>
                  <a:gd name="T6" fmla="*/ 7 w 11"/>
                  <a:gd name="T7" fmla="*/ 1 h 7"/>
                  <a:gd name="T8" fmla="*/ 11 w 11"/>
                  <a:gd name="T9" fmla="*/ 3 h 7"/>
                  <a:gd name="T10" fmla="*/ 11 w 11"/>
                  <a:gd name="T11" fmla="*/ 4 h 7"/>
                  <a:gd name="T12" fmla="*/ 7 w 11"/>
                  <a:gd name="T13" fmla="*/ 6 h 7"/>
                  <a:gd name="T14" fmla="*/ 5 w 11"/>
                  <a:gd name="T15" fmla="*/ 6 h 7"/>
                  <a:gd name="T16" fmla="*/ 1 w 11"/>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 y="4"/>
                    </a:moveTo>
                    <a:cubicBezTo>
                      <a:pt x="0" y="4"/>
                      <a:pt x="0" y="3"/>
                      <a:pt x="1" y="3"/>
                    </a:cubicBezTo>
                    <a:cubicBezTo>
                      <a:pt x="4" y="1"/>
                      <a:pt x="4" y="1"/>
                      <a:pt x="4" y="1"/>
                    </a:cubicBezTo>
                    <a:cubicBezTo>
                      <a:pt x="5" y="0"/>
                      <a:pt x="6" y="0"/>
                      <a:pt x="7" y="1"/>
                    </a:cubicBezTo>
                    <a:cubicBezTo>
                      <a:pt x="11" y="3"/>
                      <a:pt x="11" y="3"/>
                      <a:pt x="11" y="3"/>
                    </a:cubicBezTo>
                    <a:cubicBezTo>
                      <a:pt x="11" y="3"/>
                      <a:pt x="11" y="4"/>
                      <a:pt x="11" y="4"/>
                    </a:cubicBezTo>
                    <a:cubicBezTo>
                      <a:pt x="7" y="6"/>
                      <a:pt x="7" y="6"/>
                      <a:pt x="7" y="6"/>
                    </a:cubicBezTo>
                    <a:cubicBezTo>
                      <a:pt x="7" y="7"/>
                      <a:pt x="6" y="7"/>
                      <a:pt x="5" y="6"/>
                    </a:cubicBezTo>
                    <a:lnTo>
                      <a:pt x="1"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1" name="Freeform 1593">
                <a:extLst>
                  <a:ext uri="{FF2B5EF4-FFF2-40B4-BE49-F238E27FC236}">
                    <a16:creationId xmlns:a16="http://schemas.microsoft.com/office/drawing/2014/main" id="{EB0BBB1B-9F47-4E15-9FF5-3380CBE6D6EC}"/>
                  </a:ext>
                </a:extLst>
              </p:cNvPr>
              <p:cNvSpPr>
                <a:spLocks/>
              </p:cNvSpPr>
              <p:nvPr/>
            </p:nvSpPr>
            <p:spPr bwMode="auto">
              <a:xfrm>
                <a:off x="4685" y="1065"/>
                <a:ext cx="17" cy="10"/>
              </a:xfrm>
              <a:custGeom>
                <a:avLst/>
                <a:gdLst>
                  <a:gd name="T0" fmla="*/ 5 w 12"/>
                  <a:gd name="T1" fmla="*/ 7 h 7"/>
                  <a:gd name="T2" fmla="*/ 1 w 12"/>
                  <a:gd name="T3" fmla="*/ 5 h 7"/>
                  <a:gd name="T4" fmla="*/ 1 w 12"/>
                  <a:gd name="T5" fmla="*/ 4 h 7"/>
                  <a:gd name="T6" fmla="*/ 1 w 12"/>
                  <a:gd name="T7" fmla="*/ 3 h 7"/>
                  <a:gd name="T8" fmla="*/ 5 w 12"/>
                  <a:gd name="T9" fmla="*/ 6 h 7"/>
                  <a:gd name="T10" fmla="*/ 6 w 12"/>
                  <a:gd name="T11" fmla="*/ 6 h 7"/>
                  <a:gd name="T12" fmla="*/ 6 w 12"/>
                  <a:gd name="T13" fmla="*/ 6 h 7"/>
                  <a:gd name="T14" fmla="*/ 7 w 12"/>
                  <a:gd name="T15" fmla="*/ 6 h 7"/>
                  <a:gd name="T16" fmla="*/ 7 w 12"/>
                  <a:gd name="T17" fmla="*/ 6 h 7"/>
                  <a:gd name="T18" fmla="*/ 10 w 12"/>
                  <a:gd name="T19" fmla="*/ 4 h 7"/>
                  <a:gd name="T20" fmla="*/ 10 w 12"/>
                  <a:gd name="T21" fmla="*/ 4 h 7"/>
                  <a:gd name="T22" fmla="*/ 10 w 12"/>
                  <a:gd name="T23" fmla="*/ 4 h 7"/>
                  <a:gd name="T24" fmla="*/ 6 w 12"/>
                  <a:gd name="T25" fmla="*/ 1 h 7"/>
                  <a:gd name="T26" fmla="*/ 6 w 12"/>
                  <a:gd name="T27" fmla="*/ 1 h 7"/>
                  <a:gd name="T28" fmla="*/ 6 w 12"/>
                  <a:gd name="T29" fmla="*/ 1 h 7"/>
                  <a:gd name="T30" fmla="*/ 5 w 12"/>
                  <a:gd name="T31" fmla="*/ 1 h 7"/>
                  <a:gd name="T32" fmla="*/ 5 w 12"/>
                  <a:gd name="T33" fmla="*/ 1 h 7"/>
                  <a:gd name="T34" fmla="*/ 1 w 12"/>
                  <a:gd name="T35" fmla="*/ 3 h 7"/>
                  <a:gd name="T36" fmla="*/ 1 w 12"/>
                  <a:gd name="T37" fmla="*/ 3 h 7"/>
                  <a:gd name="T38" fmla="*/ 1 w 12"/>
                  <a:gd name="T39" fmla="*/ 4 h 7"/>
                  <a:gd name="T40" fmla="*/ 1 w 12"/>
                  <a:gd name="T41" fmla="*/ 5 h 7"/>
                  <a:gd name="T42" fmla="*/ 0 w 12"/>
                  <a:gd name="T43" fmla="*/ 3 h 7"/>
                  <a:gd name="T44" fmla="*/ 0 w 12"/>
                  <a:gd name="T45" fmla="*/ 3 h 7"/>
                  <a:gd name="T46" fmla="*/ 1 w 12"/>
                  <a:gd name="T47" fmla="*/ 2 h 7"/>
                  <a:gd name="T48" fmla="*/ 1 w 12"/>
                  <a:gd name="T49" fmla="*/ 2 h 7"/>
                  <a:gd name="T50" fmla="*/ 4 w 12"/>
                  <a:gd name="T51" fmla="*/ 0 h 7"/>
                  <a:gd name="T52" fmla="*/ 6 w 12"/>
                  <a:gd name="T53" fmla="*/ 0 h 7"/>
                  <a:gd name="T54" fmla="*/ 6 w 12"/>
                  <a:gd name="T55" fmla="*/ 0 h 7"/>
                  <a:gd name="T56" fmla="*/ 7 w 12"/>
                  <a:gd name="T57" fmla="*/ 0 h 7"/>
                  <a:gd name="T58" fmla="*/ 7 w 12"/>
                  <a:gd name="T59" fmla="*/ 0 h 7"/>
                  <a:gd name="T60" fmla="*/ 11 w 12"/>
                  <a:gd name="T61" fmla="*/ 2 h 7"/>
                  <a:gd name="T62" fmla="*/ 12 w 12"/>
                  <a:gd name="T63" fmla="*/ 4 h 7"/>
                  <a:gd name="T64" fmla="*/ 12 w 12"/>
                  <a:gd name="T65" fmla="*/ 4 h 7"/>
                  <a:gd name="T66" fmla="*/ 11 w 12"/>
                  <a:gd name="T67" fmla="*/ 5 h 7"/>
                  <a:gd name="T68" fmla="*/ 11 w 12"/>
                  <a:gd name="T69" fmla="*/ 5 h 7"/>
                  <a:gd name="T70" fmla="*/ 8 w 12"/>
                  <a:gd name="T71" fmla="*/ 7 h 7"/>
                  <a:gd name="T72" fmla="*/ 6 w 12"/>
                  <a:gd name="T73" fmla="*/ 7 h 7"/>
                  <a:gd name="T74" fmla="*/ 6 w 12"/>
                  <a:gd name="T75" fmla="*/ 7 h 7"/>
                  <a:gd name="T76" fmla="*/ 5 w 12"/>
                  <a:gd name="T7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7">
                    <a:moveTo>
                      <a:pt x="5" y="7"/>
                    </a:moveTo>
                    <a:cubicBezTo>
                      <a:pt x="1" y="5"/>
                      <a:pt x="1" y="5"/>
                      <a:pt x="1" y="5"/>
                    </a:cubicBezTo>
                    <a:cubicBezTo>
                      <a:pt x="1" y="4"/>
                      <a:pt x="1" y="4"/>
                      <a:pt x="1" y="4"/>
                    </a:cubicBezTo>
                    <a:cubicBezTo>
                      <a:pt x="1" y="3"/>
                      <a:pt x="1" y="3"/>
                      <a:pt x="1" y="3"/>
                    </a:cubicBezTo>
                    <a:cubicBezTo>
                      <a:pt x="5" y="6"/>
                      <a:pt x="5" y="6"/>
                      <a:pt x="5" y="6"/>
                    </a:cubicBezTo>
                    <a:cubicBezTo>
                      <a:pt x="5" y="6"/>
                      <a:pt x="6" y="6"/>
                      <a:pt x="6" y="6"/>
                    </a:cubicBezTo>
                    <a:cubicBezTo>
                      <a:pt x="6" y="6"/>
                      <a:pt x="6" y="6"/>
                      <a:pt x="6" y="6"/>
                    </a:cubicBezTo>
                    <a:cubicBezTo>
                      <a:pt x="6" y="6"/>
                      <a:pt x="7" y="6"/>
                      <a:pt x="7" y="6"/>
                    </a:cubicBezTo>
                    <a:cubicBezTo>
                      <a:pt x="7" y="6"/>
                      <a:pt x="7" y="6"/>
                      <a:pt x="7" y="6"/>
                    </a:cubicBezTo>
                    <a:cubicBezTo>
                      <a:pt x="10" y="4"/>
                      <a:pt x="10" y="4"/>
                      <a:pt x="10" y="4"/>
                    </a:cubicBezTo>
                    <a:cubicBezTo>
                      <a:pt x="10" y="4"/>
                      <a:pt x="10" y="4"/>
                      <a:pt x="10" y="4"/>
                    </a:cubicBezTo>
                    <a:cubicBezTo>
                      <a:pt x="10" y="4"/>
                      <a:pt x="10" y="4"/>
                      <a:pt x="10" y="4"/>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1" y="3"/>
                      <a:pt x="1" y="3"/>
                      <a:pt x="1" y="3"/>
                    </a:cubicBezTo>
                    <a:cubicBezTo>
                      <a:pt x="1" y="3"/>
                      <a:pt x="1" y="3"/>
                      <a:pt x="1" y="3"/>
                    </a:cubicBezTo>
                    <a:cubicBezTo>
                      <a:pt x="1" y="4"/>
                      <a:pt x="1" y="4"/>
                      <a:pt x="1" y="4"/>
                    </a:cubicBezTo>
                    <a:cubicBezTo>
                      <a:pt x="1" y="5"/>
                      <a:pt x="1" y="5"/>
                      <a:pt x="1" y="5"/>
                    </a:cubicBezTo>
                    <a:cubicBezTo>
                      <a:pt x="0" y="4"/>
                      <a:pt x="0" y="4"/>
                      <a:pt x="0" y="3"/>
                    </a:cubicBezTo>
                    <a:cubicBezTo>
                      <a:pt x="0" y="3"/>
                      <a:pt x="0" y="3"/>
                      <a:pt x="0" y="3"/>
                    </a:cubicBezTo>
                    <a:cubicBezTo>
                      <a:pt x="0" y="3"/>
                      <a:pt x="0" y="2"/>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2"/>
                      <a:pt x="11" y="2"/>
                      <a:pt x="11" y="2"/>
                    </a:cubicBezTo>
                    <a:cubicBezTo>
                      <a:pt x="12" y="3"/>
                      <a:pt x="12" y="3"/>
                      <a:pt x="12" y="4"/>
                    </a:cubicBezTo>
                    <a:cubicBezTo>
                      <a:pt x="12" y="4"/>
                      <a:pt x="12" y="4"/>
                      <a:pt x="12" y="4"/>
                    </a:cubicBezTo>
                    <a:cubicBezTo>
                      <a:pt x="12" y="4"/>
                      <a:pt x="11" y="5"/>
                      <a:pt x="11" y="5"/>
                    </a:cubicBezTo>
                    <a:cubicBezTo>
                      <a:pt x="11" y="5"/>
                      <a:pt x="11" y="5"/>
                      <a:pt x="11" y="5"/>
                    </a:cubicBezTo>
                    <a:cubicBezTo>
                      <a:pt x="8" y="7"/>
                      <a:pt x="8" y="7"/>
                      <a:pt x="8" y="7"/>
                    </a:cubicBezTo>
                    <a:cubicBezTo>
                      <a:pt x="7" y="7"/>
                      <a:pt x="7" y="7"/>
                      <a:pt x="6" y="7"/>
                    </a:cubicBezTo>
                    <a:cubicBezTo>
                      <a:pt x="6" y="7"/>
                      <a:pt x="6" y="7"/>
                      <a:pt x="6" y="7"/>
                    </a:cubicBezTo>
                    <a:cubicBezTo>
                      <a:pt x="6" y="7"/>
                      <a:pt x="5" y="7"/>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2" name="Freeform 1594">
                <a:extLst>
                  <a:ext uri="{FF2B5EF4-FFF2-40B4-BE49-F238E27FC236}">
                    <a16:creationId xmlns:a16="http://schemas.microsoft.com/office/drawing/2014/main" id="{56F9E20D-C168-4894-9F6F-B6D9FB9705F8}"/>
                  </a:ext>
                </a:extLst>
              </p:cNvPr>
              <p:cNvSpPr>
                <a:spLocks/>
              </p:cNvSpPr>
              <p:nvPr/>
            </p:nvSpPr>
            <p:spPr bwMode="auto">
              <a:xfrm>
                <a:off x="4697" y="1060"/>
                <a:ext cx="15" cy="8"/>
              </a:xfrm>
              <a:custGeom>
                <a:avLst/>
                <a:gdLst>
                  <a:gd name="T0" fmla="*/ 1 w 11"/>
                  <a:gd name="T1" fmla="*/ 3 h 6"/>
                  <a:gd name="T2" fmla="*/ 1 w 11"/>
                  <a:gd name="T3" fmla="*/ 2 h 6"/>
                  <a:gd name="T4" fmla="*/ 5 w 11"/>
                  <a:gd name="T5" fmla="*/ 0 h 6"/>
                  <a:gd name="T6" fmla="*/ 7 w 11"/>
                  <a:gd name="T7" fmla="*/ 0 h 6"/>
                  <a:gd name="T8" fmla="*/ 11 w 11"/>
                  <a:gd name="T9" fmla="*/ 2 h 6"/>
                  <a:gd name="T10" fmla="*/ 11 w 11"/>
                  <a:gd name="T11" fmla="*/ 4 h 6"/>
                  <a:gd name="T12" fmla="*/ 7 w 11"/>
                  <a:gd name="T13" fmla="*/ 6 h 6"/>
                  <a:gd name="T14" fmla="*/ 5 w 11"/>
                  <a:gd name="T15" fmla="*/ 6 h 6"/>
                  <a:gd name="T16" fmla="*/ 1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 y="3"/>
                    </a:moveTo>
                    <a:cubicBezTo>
                      <a:pt x="0" y="3"/>
                      <a:pt x="0" y="2"/>
                      <a:pt x="1" y="2"/>
                    </a:cubicBezTo>
                    <a:cubicBezTo>
                      <a:pt x="5" y="0"/>
                      <a:pt x="5" y="0"/>
                      <a:pt x="5" y="0"/>
                    </a:cubicBezTo>
                    <a:cubicBezTo>
                      <a:pt x="5" y="0"/>
                      <a:pt x="6" y="0"/>
                      <a:pt x="7" y="0"/>
                    </a:cubicBezTo>
                    <a:cubicBezTo>
                      <a:pt x="11" y="2"/>
                      <a:pt x="11" y="2"/>
                      <a:pt x="11" y="2"/>
                    </a:cubicBezTo>
                    <a:cubicBezTo>
                      <a:pt x="11" y="3"/>
                      <a:pt x="11" y="3"/>
                      <a:pt x="11" y="4"/>
                    </a:cubicBezTo>
                    <a:cubicBezTo>
                      <a:pt x="7" y="6"/>
                      <a:pt x="7" y="6"/>
                      <a:pt x="7" y="6"/>
                    </a:cubicBezTo>
                    <a:cubicBezTo>
                      <a:pt x="7" y="6"/>
                      <a:pt x="6" y="6"/>
                      <a:pt x="5" y="6"/>
                    </a:cubicBezTo>
                    <a:lnTo>
                      <a:pt x="1"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3" name="Freeform 1595">
                <a:extLst>
                  <a:ext uri="{FF2B5EF4-FFF2-40B4-BE49-F238E27FC236}">
                    <a16:creationId xmlns:a16="http://schemas.microsoft.com/office/drawing/2014/main" id="{25CF22A5-FEDE-4E89-A1C6-5DF9E9524330}"/>
                  </a:ext>
                </a:extLst>
              </p:cNvPr>
              <p:cNvSpPr>
                <a:spLocks/>
              </p:cNvSpPr>
              <p:nvPr/>
            </p:nvSpPr>
            <p:spPr bwMode="auto">
              <a:xfrm>
                <a:off x="4697" y="1058"/>
                <a:ext cx="17" cy="12"/>
              </a:xfrm>
              <a:custGeom>
                <a:avLst/>
                <a:gdLst>
                  <a:gd name="T0" fmla="*/ 5 w 12"/>
                  <a:gd name="T1" fmla="*/ 7 h 8"/>
                  <a:gd name="T2" fmla="*/ 1 w 12"/>
                  <a:gd name="T3" fmla="*/ 5 h 8"/>
                  <a:gd name="T4" fmla="*/ 1 w 12"/>
                  <a:gd name="T5" fmla="*/ 4 h 8"/>
                  <a:gd name="T6" fmla="*/ 1 w 12"/>
                  <a:gd name="T7" fmla="*/ 4 h 8"/>
                  <a:gd name="T8" fmla="*/ 5 w 12"/>
                  <a:gd name="T9" fmla="*/ 6 h 8"/>
                  <a:gd name="T10" fmla="*/ 6 w 12"/>
                  <a:gd name="T11" fmla="*/ 6 h 8"/>
                  <a:gd name="T12" fmla="*/ 6 w 12"/>
                  <a:gd name="T13" fmla="*/ 6 h 8"/>
                  <a:gd name="T14" fmla="*/ 7 w 12"/>
                  <a:gd name="T15" fmla="*/ 6 h 8"/>
                  <a:gd name="T16" fmla="*/ 7 w 12"/>
                  <a:gd name="T17" fmla="*/ 6 h 8"/>
                  <a:gd name="T18" fmla="*/ 10 w 12"/>
                  <a:gd name="T19" fmla="*/ 4 h 8"/>
                  <a:gd name="T20" fmla="*/ 11 w 12"/>
                  <a:gd name="T21" fmla="*/ 4 h 8"/>
                  <a:gd name="T22" fmla="*/ 10 w 12"/>
                  <a:gd name="T23" fmla="*/ 4 h 8"/>
                  <a:gd name="T24" fmla="*/ 6 w 12"/>
                  <a:gd name="T25" fmla="*/ 2 h 8"/>
                  <a:gd name="T26" fmla="*/ 6 w 12"/>
                  <a:gd name="T27" fmla="*/ 2 h 8"/>
                  <a:gd name="T28" fmla="*/ 6 w 12"/>
                  <a:gd name="T29" fmla="*/ 2 h 8"/>
                  <a:gd name="T30" fmla="*/ 5 w 12"/>
                  <a:gd name="T31" fmla="*/ 2 h 8"/>
                  <a:gd name="T32" fmla="*/ 5 w 12"/>
                  <a:gd name="T33" fmla="*/ 2 h 8"/>
                  <a:gd name="T34" fmla="*/ 1 w 12"/>
                  <a:gd name="T35" fmla="*/ 4 h 8"/>
                  <a:gd name="T36" fmla="*/ 1 w 12"/>
                  <a:gd name="T37" fmla="*/ 4 h 8"/>
                  <a:gd name="T38" fmla="*/ 1 w 12"/>
                  <a:gd name="T39" fmla="*/ 5 h 8"/>
                  <a:gd name="T40" fmla="*/ 0 w 12"/>
                  <a:gd name="T41" fmla="*/ 4 h 8"/>
                  <a:gd name="T42" fmla="*/ 0 w 12"/>
                  <a:gd name="T43" fmla="*/ 4 h 8"/>
                  <a:gd name="T44" fmla="*/ 1 w 12"/>
                  <a:gd name="T45" fmla="*/ 2 h 8"/>
                  <a:gd name="T46" fmla="*/ 1 w 12"/>
                  <a:gd name="T47" fmla="*/ 2 h 8"/>
                  <a:gd name="T48" fmla="*/ 4 w 12"/>
                  <a:gd name="T49" fmla="*/ 0 h 8"/>
                  <a:gd name="T50" fmla="*/ 6 w 12"/>
                  <a:gd name="T51" fmla="*/ 0 h 8"/>
                  <a:gd name="T52" fmla="*/ 6 w 12"/>
                  <a:gd name="T53" fmla="*/ 0 h 8"/>
                  <a:gd name="T54" fmla="*/ 7 w 12"/>
                  <a:gd name="T55" fmla="*/ 0 h 8"/>
                  <a:gd name="T56" fmla="*/ 7 w 12"/>
                  <a:gd name="T57" fmla="*/ 0 h 8"/>
                  <a:gd name="T58" fmla="*/ 11 w 12"/>
                  <a:gd name="T59" fmla="*/ 3 h 8"/>
                  <a:gd name="T60" fmla="*/ 12 w 12"/>
                  <a:gd name="T61" fmla="*/ 4 h 8"/>
                  <a:gd name="T62" fmla="*/ 12 w 12"/>
                  <a:gd name="T63" fmla="*/ 4 h 8"/>
                  <a:gd name="T64" fmla="*/ 11 w 12"/>
                  <a:gd name="T65" fmla="*/ 5 h 8"/>
                  <a:gd name="T66" fmla="*/ 11 w 12"/>
                  <a:gd name="T67" fmla="*/ 5 h 8"/>
                  <a:gd name="T68" fmla="*/ 8 w 12"/>
                  <a:gd name="T69" fmla="*/ 7 h 8"/>
                  <a:gd name="T70" fmla="*/ 6 w 12"/>
                  <a:gd name="T71" fmla="*/ 8 h 8"/>
                  <a:gd name="T72" fmla="*/ 6 w 12"/>
                  <a:gd name="T73" fmla="*/ 8 h 8"/>
                  <a:gd name="T74" fmla="*/ 5 w 12"/>
                  <a:gd name="T7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1" y="4"/>
                      <a:pt x="1" y="4"/>
                      <a:pt x="1" y="4"/>
                    </a:cubicBezTo>
                    <a:cubicBezTo>
                      <a:pt x="1" y="4"/>
                      <a:pt x="1" y="4"/>
                      <a:pt x="1" y="4"/>
                    </a:cubicBezTo>
                    <a:cubicBezTo>
                      <a:pt x="5" y="6"/>
                      <a:pt x="5" y="6"/>
                      <a:pt x="5" y="6"/>
                    </a:cubicBezTo>
                    <a:cubicBezTo>
                      <a:pt x="6" y="6"/>
                      <a:pt x="6" y="6"/>
                      <a:pt x="6" y="6"/>
                    </a:cubicBezTo>
                    <a:cubicBezTo>
                      <a:pt x="6" y="6"/>
                      <a:pt x="6" y="6"/>
                      <a:pt x="6" y="6"/>
                    </a:cubicBezTo>
                    <a:cubicBezTo>
                      <a:pt x="6" y="6"/>
                      <a:pt x="7" y="6"/>
                      <a:pt x="7" y="6"/>
                    </a:cubicBezTo>
                    <a:cubicBezTo>
                      <a:pt x="7" y="6"/>
                      <a:pt x="7" y="6"/>
                      <a:pt x="7" y="6"/>
                    </a:cubicBezTo>
                    <a:cubicBezTo>
                      <a:pt x="10" y="4"/>
                      <a:pt x="10" y="4"/>
                      <a:pt x="10" y="4"/>
                    </a:cubicBezTo>
                    <a:cubicBezTo>
                      <a:pt x="11" y="4"/>
                      <a:pt x="11" y="4"/>
                      <a:pt x="11" y="4"/>
                    </a:cubicBezTo>
                    <a:cubicBezTo>
                      <a:pt x="10" y="4"/>
                      <a:pt x="10" y="4"/>
                      <a:pt x="10" y="4"/>
                    </a:cubicBezTo>
                    <a:cubicBezTo>
                      <a:pt x="6" y="2"/>
                      <a:pt x="6" y="2"/>
                      <a:pt x="6" y="2"/>
                    </a:cubicBezTo>
                    <a:cubicBezTo>
                      <a:pt x="6" y="2"/>
                      <a:pt x="6" y="2"/>
                      <a:pt x="6" y="2"/>
                    </a:cubicBezTo>
                    <a:cubicBezTo>
                      <a:pt x="6" y="2"/>
                      <a:pt x="6" y="2"/>
                      <a:pt x="6" y="2"/>
                    </a:cubicBezTo>
                    <a:cubicBezTo>
                      <a:pt x="5" y="2"/>
                      <a:pt x="5" y="2"/>
                      <a:pt x="5" y="2"/>
                    </a:cubicBezTo>
                    <a:cubicBezTo>
                      <a:pt x="5" y="2"/>
                      <a:pt x="5" y="2"/>
                      <a:pt x="5" y="2"/>
                    </a:cubicBezTo>
                    <a:cubicBezTo>
                      <a:pt x="1" y="4"/>
                      <a:pt x="1" y="4"/>
                      <a:pt x="1" y="4"/>
                    </a:cubicBezTo>
                    <a:cubicBezTo>
                      <a:pt x="1" y="4"/>
                      <a:pt x="1" y="4"/>
                      <a:pt x="1" y="4"/>
                    </a:cubicBezTo>
                    <a:cubicBezTo>
                      <a:pt x="1" y="5"/>
                      <a:pt x="1" y="5"/>
                      <a:pt x="1" y="5"/>
                    </a:cubicBezTo>
                    <a:cubicBezTo>
                      <a:pt x="0" y="5"/>
                      <a:pt x="0" y="4"/>
                      <a:pt x="0" y="4"/>
                    </a:cubicBezTo>
                    <a:cubicBezTo>
                      <a:pt x="0" y="4"/>
                      <a:pt x="0" y="4"/>
                      <a:pt x="0" y="4"/>
                    </a:cubicBezTo>
                    <a:cubicBezTo>
                      <a:pt x="0" y="3"/>
                      <a:pt x="0" y="3"/>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3"/>
                      <a:pt x="11" y="3"/>
                      <a:pt x="11" y="3"/>
                    </a:cubicBezTo>
                    <a:cubicBezTo>
                      <a:pt x="12" y="3"/>
                      <a:pt x="12" y="3"/>
                      <a:pt x="12" y="4"/>
                    </a:cubicBezTo>
                    <a:cubicBezTo>
                      <a:pt x="12" y="4"/>
                      <a:pt x="12" y="4"/>
                      <a:pt x="12" y="4"/>
                    </a:cubicBezTo>
                    <a:cubicBezTo>
                      <a:pt x="12" y="5"/>
                      <a:pt x="12" y="5"/>
                      <a:pt x="11" y="5"/>
                    </a:cubicBezTo>
                    <a:cubicBezTo>
                      <a:pt x="11" y="5"/>
                      <a:pt x="11" y="5"/>
                      <a:pt x="11" y="5"/>
                    </a:cubicBezTo>
                    <a:cubicBezTo>
                      <a:pt x="8" y="7"/>
                      <a:pt x="8" y="7"/>
                      <a:pt x="8" y="7"/>
                    </a:cubicBezTo>
                    <a:cubicBezTo>
                      <a:pt x="7" y="8"/>
                      <a:pt x="7" y="8"/>
                      <a:pt x="6" y="8"/>
                    </a:cubicBezTo>
                    <a:cubicBezTo>
                      <a:pt x="6" y="8"/>
                      <a:pt x="6" y="8"/>
                      <a:pt x="6" y="8"/>
                    </a:cubicBezTo>
                    <a:cubicBezTo>
                      <a:pt x="6" y="8"/>
                      <a:pt x="5" y="8"/>
                      <a:pt x="5" y="7"/>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4" name="Freeform 1596">
                <a:extLst>
                  <a:ext uri="{FF2B5EF4-FFF2-40B4-BE49-F238E27FC236}">
                    <a16:creationId xmlns:a16="http://schemas.microsoft.com/office/drawing/2014/main" id="{C2D868D1-E06E-4F12-9577-63D7E21C1DFF}"/>
                  </a:ext>
                </a:extLst>
              </p:cNvPr>
              <p:cNvSpPr>
                <a:spLocks/>
              </p:cNvSpPr>
              <p:nvPr/>
            </p:nvSpPr>
            <p:spPr bwMode="auto">
              <a:xfrm>
                <a:off x="4644" y="1053"/>
                <a:ext cx="27" cy="15"/>
              </a:xfrm>
              <a:custGeom>
                <a:avLst/>
                <a:gdLst>
                  <a:gd name="T0" fmla="*/ 1 w 19"/>
                  <a:gd name="T1" fmla="*/ 8 h 11"/>
                  <a:gd name="T2" fmla="*/ 1 w 19"/>
                  <a:gd name="T3" fmla="*/ 7 h 11"/>
                  <a:gd name="T4" fmla="*/ 12 w 19"/>
                  <a:gd name="T5" fmla="*/ 0 h 11"/>
                  <a:gd name="T6" fmla="*/ 14 w 19"/>
                  <a:gd name="T7" fmla="*/ 0 h 11"/>
                  <a:gd name="T8" fmla="*/ 19 w 19"/>
                  <a:gd name="T9" fmla="*/ 3 h 11"/>
                  <a:gd name="T10" fmla="*/ 19 w 19"/>
                  <a:gd name="T11" fmla="*/ 4 h 11"/>
                  <a:gd name="T12" fmla="*/ 7 w 19"/>
                  <a:gd name="T13" fmla="*/ 11 h 11"/>
                  <a:gd name="T14" fmla="*/ 5 w 19"/>
                  <a:gd name="T15" fmla="*/ 11 h 11"/>
                  <a:gd name="T16" fmla="*/ 1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 y="8"/>
                    </a:moveTo>
                    <a:cubicBezTo>
                      <a:pt x="0" y="8"/>
                      <a:pt x="0" y="7"/>
                      <a:pt x="1" y="7"/>
                    </a:cubicBezTo>
                    <a:cubicBezTo>
                      <a:pt x="12" y="0"/>
                      <a:pt x="12" y="0"/>
                      <a:pt x="12" y="0"/>
                    </a:cubicBezTo>
                    <a:cubicBezTo>
                      <a:pt x="13" y="0"/>
                      <a:pt x="14" y="0"/>
                      <a:pt x="14" y="0"/>
                    </a:cubicBezTo>
                    <a:cubicBezTo>
                      <a:pt x="19" y="3"/>
                      <a:pt x="19" y="3"/>
                      <a:pt x="19" y="3"/>
                    </a:cubicBezTo>
                    <a:cubicBezTo>
                      <a:pt x="19" y="3"/>
                      <a:pt x="19" y="4"/>
                      <a:pt x="19" y="4"/>
                    </a:cubicBezTo>
                    <a:cubicBezTo>
                      <a:pt x="7" y="11"/>
                      <a:pt x="7" y="11"/>
                      <a:pt x="7" y="11"/>
                    </a:cubicBezTo>
                    <a:cubicBezTo>
                      <a:pt x="7" y="11"/>
                      <a:pt x="6" y="11"/>
                      <a:pt x="5" y="11"/>
                    </a:cubicBezTo>
                    <a:lnTo>
                      <a:pt x="1"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5" name="Freeform 1597">
                <a:extLst>
                  <a:ext uri="{FF2B5EF4-FFF2-40B4-BE49-F238E27FC236}">
                    <a16:creationId xmlns:a16="http://schemas.microsoft.com/office/drawing/2014/main" id="{9D99D9F3-E12C-4D0D-8DE3-64385E151C14}"/>
                  </a:ext>
                </a:extLst>
              </p:cNvPr>
              <p:cNvSpPr>
                <a:spLocks/>
              </p:cNvSpPr>
              <p:nvPr/>
            </p:nvSpPr>
            <p:spPr bwMode="auto">
              <a:xfrm>
                <a:off x="4644" y="1051"/>
                <a:ext cx="28" cy="19"/>
              </a:xfrm>
              <a:custGeom>
                <a:avLst/>
                <a:gdLst>
                  <a:gd name="T0" fmla="*/ 5 w 20"/>
                  <a:gd name="T1" fmla="*/ 12 h 13"/>
                  <a:gd name="T2" fmla="*/ 0 w 20"/>
                  <a:gd name="T3" fmla="*/ 10 h 13"/>
                  <a:gd name="T4" fmla="*/ 1 w 20"/>
                  <a:gd name="T5" fmla="*/ 9 h 13"/>
                  <a:gd name="T6" fmla="*/ 1 w 20"/>
                  <a:gd name="T7" fmla="*/ 8 h 13"/>
                  <a:gd name="T8" fmla="*/ 6 w 20"/>
                  <a:gd name="T9" fmla="*/ 11 h 13"/>
                  <a:gd name="T10" fmla="*/ 6 w 20"/>
                  <a:gd name="T11" fmla="*/ 11 h 13"/>
                  <a:gd name="T12" fmla="*/ 6 w 20"/>
                  <a:gd name="T13" fmla="*/ 11 h 13"/>
                  <a:gd name="T14" fmla="*/ 7 w 20"/>
                  <a:gd name="T15" fmla="*/ 11 h 13"/>
                  <a:gd name="T16" fmla="*/ 7 w 20"/>
                  <a:gd name="T17" fmla="*/ 11 h 13"/>
                  <a:gd name="T18" fmla="*/ 18 w 20"/>
                  <a:gd name="T19" fmla="*/ 4 h 13"/>
                  <a:gd name="T20" fmla="*/ 18 w 20"/>
                  <a:gd name="T21" fmla="*/ 4 h 13"/>
                  <a:gd name="T22" fmla="*/ 18 w 20"/>
                  <a:gd name="T23" fmla="*/ 4 h 13"/>
                  <a:gd name="T24" fmla="*/ 18 w 20"/>
                  <a:gd name="T25" fmla="*/ 4 h 13"/>
                  <a:gd name="T26" fmla="*/ 14 w 20"/>
                  <a:gd name="T27" fmla="*/ 2 h 13"/>
                  <a:gd name="T28" fmla="*/ 13 w 20"/>
                  <a:gd name="T29" fmla="*/ 2 h 13"/>
                  <a:gd name="T30" fmla="*/ 13 w 20"/>
                  <a:gd name="T31" fmla="*/ 2 h 13"/>
                  <a:gd name="T32" fmla="*/ 13 w 20"/>
                  <a:gd name="T33" fmla="*/ 2 h 13"/>
                  <a:gd name="T34" fmla="*/ 13 w 20"/>
                  <a:gd name="T35" fmla="*/ 2 h 13"/>
                  <a:gd name="T36" fmla="*/ 1 w 20"/>
                  <a:gd name="T37" fmla="*/ 8 h 13"/>
                  <a:gd name="T38" fmla="*/ 1 w 20"/>
                  <a:gd name="T39" fmla="*/ 8 h 13"/>
                  <a:gd name="T40" fmla="*/ 1 w 20"/>
                  <a:gd name="T41" fmla="*/ 8 h 13"/>
                  <a:gd name="T42" fmla="*/ 1 w 20"/>
                  <a:gd name="T43" fmla="*/ 9 h 13"/>
                  <a:gd name="T44" fmla="*/ 0 w 20"/>
                  <a:gd name="T45" fmla="*/ 10 h 13"/>
                  <a:gd name="T46" fmla="*/ 0 w 20"/>
                  <a:gd name="T47" fmla="*/ 8 h 13"/>
                  <a:gd name="T48" fmla="*/ 0 w 20"/>
                  <a:gd name="T49" fmla="*/ 8 h 13"/>
                  <a:gd name="T50" fmla="*/ 0 w 20"/>
                  <a:gd name="T51" fmla="*/ 7 h 13"/>
                  <a:gd name="T52" fmla="*/ 0 w 20"/>
                  <a:gd name="T53" fmla="*/ 7 h 13"/>
                  <a:gd name="T54" fmla="*/ 12 w 20"/>
                  <a:gd name="T55" fmla="*/ 1 h 13"/>
                  <a:gd name="T56" fmla="*/ 13 w 20"/>
                  <a:gd name="T57" fmla="*/ 0 h 13"/>
                  <a:gd name="T58" fmla="*/ 13 w 20"/>
                  <a:gd name="T59" fmla="*/ 0 h 13"/>
                  <a:gd name="T60" fmla="*/ 15 w 20"/>
                  <a:gd name="T61" fmla="*/ 1 h 13"/>
                  <a:gd name="T62" fmla="*/ 15 w 20"/>
                  <a:gd name="T63" fmla="*/ 1 h 13"/>
                  <a:gd name="T64" fmla="*/ 19 w 20"/>
                  <a:gd name="T65" fmla="*/ 3 h 13"/>
                  <a:gd name="T66" fmla="*/ 20 w 20"/>
                  <a:gd name="T67" fmla="*/ 4 h 13"/>
                  <a:gd name="T68" fmla="*/ 20 w 20"/>
                  <a:gd name="T69" fmla="*/ 4 h 13"/>
                  <a:gd name="T70" fmla="*/ 19 w 20"/>
                  <a:gd name="T71" fmla="*/ 6 h 13"/>
                  <a:gd name="T72" fmla="*/ 19 w 20"/>
                  <a:gd name="T73" fmla="*/ 6 h 13"/>
                  <a:gd name="T74" fmla="*/ 8 w 20"/>
                  <a:gd name="T75" fmla="*/ 12 h 13"/>
                  <a:gd name="T76" fmla="*/ 6 w 20"/>
                  <a:gd name="T77" fmla="*/ 13 h 13"/>
                  <a:gd name="T78" fmla="*/ 6 w 20"/>
                  <a:gd name="T79" fmla="*/ 13 h 13"/>
                  <a:gd name="T80" fmla="*/ 5 w 20"/>
                  <a:gd name="T8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13">
                    <a:moveTo>
                      <a:pt x="5" y="12"/>
                    </a:moveTo>
                    <a:cubicBezTo>
                      <a:pt x="0" y="10"/>
                      <a:pt x="0" y="10"/>
                      <a:pt x="0" y="10"/>
                    </a:cubicBezTo>
                    <a:cubicBezTo>
                      <a:pt x="1" y="9"/>
                      <a:pt x="1" y="9"/>
                      <a:pt x="1" y="9"/>
                    </a:cubicBezTo>
                    <a:cubicBezTo>
                      <a:pt x="1" y="8"/>
                      <a:pt x="1" y="8"/>
                      <a:pt x="1" y="8"/>
                    </a:cubicBezTo>
                    <a:cubicBezTo>
                      <a:pt x="6" y="11"/>
                      <a:pt x="6" y="11"/>
                      <a:pt x="6" y="11"/>
                    </a:cubicBezTo>
                    <a:cubicBezTo>
                      <a:pt x="6" y="11"/>
                      <a:pt x="6" y="11"/>
                      <a:pt x="6" y="11"/>
                    </a:cubicBezTo>
                    <a:cubicBezTo>
                      <a:pt x="6" y="11"/>
                      <a:pt x="6" y="11"/>
                      <a:pt x="6" y="11"/>
                    </a:cubicBezTo>
                    <a:cubicBezTo>
                      <a:pt x="7" y="11"/>
                      <a:pt x="7" y="11"/>
                      <a:pt x="7" y="11"/>
                    </a:cubicBezTo>
                    <a:cubicBezTo>
                      <a:pt x="7" y="11"/>
                      <a:pt x="7" y="11"/>
                      <a:pt x="7" y="11"/>
                    </a:cubicBezTo>
                    <a:cubicBezTo>
                      <a:pt x="18" y="4"/>
                      <a:pt x="18" y="4"/>
                      <a:pt x="18" y="4"/>
                    </a:cubicBezTo>
                    <a:cubicBezTo>
                      <a:pt x="18" y="4"/>
                      <a:pt x="18" y="4"/>
                      <a:pt x="18" y="4"/>
                    </a:cubicBezTo>
                    <a:cubicBezTo>
                      <a:pt x="18" y="4"/>
                      <a:pt x="18" y="4"/>
                      <a:pt x="18" y="4"/>
                    </a:cubicBezTo>
                    <a:cubicBezTo>
                      <a:pt x="18" y="4"/>
                      <a:pt x="18" y="4"/>
                      <a:pt x="18" y="4"/>
                    </a:cubicBezTo>
                    <a:cubicBezTo>
                      <a:pt x="14" y="2"/>
                      <a:pt x="14" y="2"/>
                      <a:pt x="14" y="2"/>
                    </a:cubicBezTo>
                    <a:cubicBezTo>
                      <a:pt x="14" y="2"/>
                      <a:pt x="14" y="2"/>
                      <a:pt x="13" y="2"/>
                    </a:cubicBezTo>
                    <a:cubicBezTo>
                      <a:pt x="13" y="2"/>
                      <a:pt x="13" y="2"/>
                      <a:pt x="13" y="2"/>
                    </a:cubicBezTo>
                    <a:cubicBezTo>
                      <a:pt x="13" y="2"/>
                      <a:pt x="13" y="2"/>
                      <a:pt x="13" y="2"/>
                    </a:cubicBezTo>
                    <a:cubicBezTo>
                      <a:pt x="13" y="2"/>
                      <a:pt x="13" y="2"/>
                      <a:pt x="13" y="2"/>
                    </a:cubicBezTo>
                    <a:cubicBezTo>
                      <a:pt x="1" y="8"/>
                      <a:pt x="1" y="8"/>
                      <a:pt x="1" y="8"/>
                    </a:cubicBezTo>
                    <a:cubicBezTo>
                      <a:pt x="1" y="8"/>
                      <a:pt x="1" y="8"/>
                      <a:pt x="1" y="8"/>
                    </a:cubicBezTo>
                    <a:cubicBezTo>
                      <a:pt x="1" y="8"/>
                      <a:pt x="1" y="8"/>
                      <a:pt x="1" y="8"/>
                    </a:cubicBezTo>
                    <a:cubicBezTo>
                      <a:pt x="1" y="9"/>
                      <a:pt x="1" y="9"/>
                      <a:pt x="1" y="9"/>
                    </a:cubicBezTo>
                    <a:cubicBezTo>
                      <a:pt x="0" y="10"/>
                      <a:pt x="0" y="10"/>
                      <a:pt x="0" y="10"/>
                    </a:cubicBezTo>
                    <a:cubicBezTo>
                      <a:pt x="0" y="9"/>
                      <a:pt x="0" y="9"/>
                      <a:pt x="0" y="8"/>
                    </a:cubicBezTo>
                    <a:cubicBezTo>
                      <a:pt x="0" y="8"/>
                      <a:pt x="0" y="8"/>
                      <a:pt x="0" y="8"/>
                    </a:cubicBezTo>
                    <a:cubicBezTo>
                      <a:pt x="0" y="8"/>
                      <a:pt x="0" y="7"/>
                      <a:pt x="0" y="7"/>
                    </a:cubicBezTo>
                    <a:cubicBezTo>
                      <a:pt x="0" y="7"/>
                      <a:pt x="0" y="7"/>
                      <a:pt x="0" y="7"/>
                    </a:cubicBezTo>
                    <a:cubicBezTo>
                      <a:pt x="12" y="1"/>
                      <a:pt x="12" y="1"/>
                      <a:pt x="12" y="1"/>
                    </a:cubicBezTo>
                    <a:cubicBezTo>
                      <a:pt x="12" y="0"/>
                      <a:pt x="13" y="0"/>
                      <a:pt x="13" y="0"/>
                    </a:cubicBezTo>
                    <a:cubicBezTo>
                      <a:pt x="13" y="0"/>
                      <a:pt x="13" y="0"/>
                      <a:pt x="13" y="0"/>
                    </a:cubicBezTo>
                    <a:cubicBezTo>
                      <a:pt x="14" y="0"/>
                      <a:pt x="14" y="0"/>
                      <a:pt x="15" y="1"/>
                    </a:cubicBezTo>
                    <a:cubicBezTo>
                      <a:pt x="15" y="1"/>
                      <a:pt x="15" y="1"/>
                      <a:pt x="15" y="1"/>
                    </a:cubicBezTo>
                    <a:cubicBezTo>
                      <a:pt x="19" y="3"/>
                      <a:pt x="19" y="3"/>
                      <a:pt x="19" y="3"/>
                    </a:cubicBezTo>
                    <a:cubicBezTo>
                      <a:pt x="20" y="3"/>
                      <a:pt x="20" y="4"/>
                      <a:pt x="20" y="4"/>
                    </a:cubicBezTo>
                    <a:cubicBezTo>
                      <a:pt x="20" y="4"/>
                      <a:pt x="20" y="4"/>
                      <a:pt x="20" y="4"/>
                    </a:cubicBezTo>
                    <a:cubicBezTo>
                      <a:pt x="20" y="5"/>
                      <a:pt x="20" y="5"/>
                      <a:pt x="19" y="6"/>
                    </a:cubicBezTo>
                    <a:cubicBezTo>
                      <a:pt x="19" y="6"/>
                      <a:pt x="19" y="6"/>
                      <a:pt x="19" y="6"/>
                    </a:cubicBezTo>
                    <a:cubicBezTo>
                      <a:pt x="8" y="12"/>
                      <a:pt x="8" y="12"/>
                      <a:pt x="8" y="12"/>
                    </a:cubicBezTo>
                    <a:cubicBezTo>
                      <a:pt x="7" y="12"/>
                      <a:pt x="7" y="13"/>
                      <a:pt x="6" y="13"/>
                    </a:cubicBezTo>
                    <a:cubicBezTo>
                      <a:pt x="6" y="13"/>
                      <a:pt x="6" y="13"/>
                      <a:pt x="6" y="13"/>
                    </a:cubicBezTo>
                    <a:cubicBezTo>
                      <a:pt x="6" y="13"/>
                      <a:pt x="5" y="12"/>
                      <a:pt x="5"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6" name="Freeform 1598">
                <a:extLst>
                  <a:ext uri="{FF2B5EF4-FFF2-40B4-BE49-F238E27FC236}">
                    <a16:creationId xmlns:a16="http://schemas.microsoft.com/office/drawing/2014/main" id="{1E2ADFEB-E416-4D93-901A-247DD7E6AF06}"/>
                  </a:ext>
                </a:extLst>
              </p:cNvPr>
              <p:cNvSpPr>
                <a:spLocks/>
              </p:cNvSpPr>
              <p:nvPr/>
            </p:nvSpPr>
            <p:spPr bwMode="auto">
              <a:xfrm>
                <a:off x="4658" y="1061"/>
                <a:ext cx="26" cy="14"/>
              </a:xfrm>
              <a:custGeom>
                <a:avLst/>
                <a:gdLst>
                  <a:gd name="T0" fmla="*/ 1 w 18"/>
                  <a:gd name="T1" fmla="*/ 8 h 10"/>
                  <a:gd name="T2" fmla="*/ 1 w 18"/>
                  <a:gd name="T3" fmla="*/ 6 h 10"/>
                  <a:gd name="T4" fmla="*/ 11 w 18"/>
                  <a:gd name="T5" fmla="*/ 0 h 10"/>
                  <a:gd name="T6" fmla="*/ 14 w 18"/>
                  <a:gd name="T7" fmla="*/ 0 h 10"/>
                  <a:gd name="T8" fmla="*/ 18 w 18"/>
                  <a:gd name="T9" fmla="*/ 3 h 10"/>
                  <a:gd name="T10" fmla="*/ 18 w 18"/>
                  <a:gd name="T11" fmla="*/ 4 h 10"/>
                  <a:gd name="T12" fmla="*/ 7 w 18"/>
                  <a:gd name="T13" fmla="*/ 10 h 10"/>
                  <a:gd name="T14" fmla="*/ 5 w 18"/>
                  <a:gd name="T15" fmla="*/ 10 h 10"/>
                  <a:gd name="T16" fmla="*/ 1 w 18"/>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0">
                    <a:moveTo>
                      <a:pt x="1" y="8"/>
                    </a:moveTo>
                    <a:cubicBezTo>
                      <a:pt x="0" y="7"/>
                      <a:pt x="0" y="7"/>
                      <a:pt x="1" y="6"/>
                    </a:cubicBezTo>
                    <a:cubicBezTo>
                      <a:pt x="11" y="0"/>
                      <a:pt x="11" y="0"/>
                      <a:pt x="11" y="0"/>
                    </a:cubicBezTo>
                    <a:cubicBezTo>
                      <a:pt x="12" y="0"/>
                      <a:pt x="13" y="0"/>
                      <a:pt x="14" y="0"/>
                    </a:cubicBezTo>
                    <a:cubicBezTo>
                      <a:pt x="18" y="3"/>
                      <a:pt x="18" y="3"/>
                      <a:pt x="18" y="3"/>
                    </a:cubicBezTo>
                    <a:cubicBezTo>
                      <a:pt x="18" y="3"/>
                      <a:pt x="18" y="4"/>
                      <a:pt x="18" y="4"/>
                    </a:cubicBezTo>
                    <a:cubicBezTo>
                      <a:pt x="7" y="10"/>
                      <a:pt x="7" y="10"/>
                      <a:pt x="7" y="10"/>
                    </a:cubicBezTo>
                    <a:cubicBezTo>
                      <a:pt x="6" y="10"/>
                      <a:pt x="5" y="10"/>
                      <a:pt x="5" y="10"/>
                    </a:cubicBezTo>
                    <a:lnTo>
                      <a:pt x="1"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7" name="Freeform 1599">
                <a:extLst>
                  <a:ext uri="{FF2B5EF4-FFF2-40B4-BE49-F238E27FC236}">
                    <a16:creationId xmlns:a16="http://schemas.microsoft.com/office/drawing/2014/main" id="{765B5E71-8FE6-4FD2-BA83-658FAA03D046}"/>
                  </a:ext>
                </a:extLst>
              </p:cNvPr>
              <p:cNvSpPr>
                <a:spLocks/>
              </p:cNvSpPr>
              <p:nvPr/>
            </p:nvSpPr>
            <p:spPr bwMode="auto">
              <a:xfrm>
                <a:off x="4658" y="1060"/>
                <a:ext cx="27" cy="17"/>
              </a:xfrm>
              <a:custGeom>
                <a:avLst/>
                <a:gdLst>
                  <a:gd name="T0" fmla="*/ 4 w 19"/>
                  <a:gd name="T1" fmla="*/ 12 h 12"/>
                  <a:gd name="T2" fmla="*/ 0 w 19"/>
                  <a:gd name="T3" fmla="*/ 9 h 12"/>
                  <a:gd name="T4" fmla="*/ 1 w 19"/>
                  <a:gd name="T5" fmla="*/ 9 h 12"/>
                  <a:gd name="T6" fmla="*/ 1 w 19"/>
                  <a:gd name="T7" fmla="*/ 8 h 12"/>
                  <a:gd name="T8" fmla="*/ 5 w 19"/>
                  <a:gd name="T9" fmla="*/ 10 h 12"/>
                  <a:gd name="T10" fmla="*/ 6 w 19"/>
                  <a:gd name="T11" fmla="*/ 11 h 12"/>
                  <a:gd name="T12" fmla="*/ 6 w 19"/>
                  <a:gd name="T13" fmla="*/ 11 h 12"/>
                  <a:gd name="T14" fmla="*/ 7 w 19"/>
                  <a:gd name="T15" fmla="*/ 10 h 12"/>
                  <a:gd name="T16" fmla="*/ 7 w 19"/>
                  <a:gd name="T17" fmla="*/ 10 h 12"/>
                  <a:gd name="T18" fmla="*/ 17 w 19"/>
                  <a:gd name="T19" fmla="*/ 4 h 12"/>
                  <a:gd name="T20" fmla="*/ 17 w 19"/>
                  <a:gd name="T21" fmla="*/ 4 h 12"/>
                  <a:gd name="T22" fmla="*/ 17 w 19"/>
                  <a:gd name="T23" fmla="*/ 4 h 12"/>
                  <a:gd name="T24" fmla="*/ 13 w 19"/>
                  <a:gd name="T25" fmla="*/ 2 h 12"/>
                  <a:gd name="T26" fmla="*/ 12 w 19"/>
                  <a:gd name="T27" fmla="*/ 2 h 12"/>
                  <a:gd name="T28" fmla="*/ 12 w 19"/>
                  <a:gd name="T29" fmla="*/ 2 h 12"/>
                  <a:gd name="T30" fmla="*/ 12 w 19"/>
                  <a:gd name="T31" fmla="*/ 2 h 12"/>
                  <a:gd name="T32" fmla="*/ 12 w 19"/>
                  <a:gd name="T33" fmla="*/ 2 h 12"/>
                  <a:gd name="T34" fmla="*/ 1 w 19"/>
                  <a:gd name="T35" fmla="*/ 8 h 12"/>
                  <a:gd name="T36" fmla="*/ 1 w 19"/>
                  <a:gd name="T37" fmla="*/ 8 h 12"/>
                  <a:gd name="T38" fmla="*/ 1 w 19"/>
                  <a:gd name="T39" fmla="*/ 9 h 12"/>
                  <a:gd name="T40" fmla="*/ 0 w 19"/>
                  <a:gd name="T41" fmla="*/ 9 h 12"/>
                  <a:gd name="T42" fmla="*/ 0 w 19"/>
                  <a:gd name="T43" fmla="*/ 8 h 12"/>
                  <a:gd name="T44" fmla="*/ 0 w 19"/>
                  <a:gd name="T45" fmla="*/ 8 h 12"/>
                  <a:gd name="T46" fmla="*/ 0 w 19"/>
                  <a:gd name="T47" fmla="*/ 7 h 12"/>
                  <a:gd name="T48" fmla="*/ 0 w 19"/>
                  <a:gd name="T49" fmla="*/ 7 h 12"/>
                  <a:gd name="T50" fmla="*/ 11 w 19"/>
                  <a:gd name="T51" fmla="*/ 1 h 12"/>
                  <a:gd name="T52" fmla="*/ 12 w 19"/>
                  <a:gd name="T53" fmla="*/ 0 h 12"/>
                  <a:gd name="T54" fmla="*/ 12 w 19"/>
                  <a:gd name="T55" fmla="*/ 0 h 12"/>
                  <a:gd name="T56" fmla="*/ 14 w 19"/>
                  <a:gd name="T57" fmla="*/ 1 h 12"/>
                  <a:gd name="T58" fmla="*/ 14 w 19"/>
                  <a:gd name="T59" fmla="*/ 1 h 12"/>
                  <a:gd name="T60" fmla="*/ 18 w 19"/>
                  <a:gd name="T61" fmla="*/ 3 h 12"/>
                  <a:gd name="T62" fmla="*/ 19 w 19"/>
                  <a:gd name="T63" fmla="*/ 4 h 12"/>
                  <a:gd name="T64" fmla="*/ 19 w 19"/>
                  <a:gd name="T65" fmla="*/ 4 h 12"/>
                  <a:gd name="T66" fmla="*/ 18 w 19"/>
                  <a:gd name="T67" fmla="*/ 6 h 12"/>
                  <a:gd name="T68" fmla="*/ 18 w 19"/>
                  <a:gd name="T69" fmla="*/ 6 h 12"/>
                  <a:gd name="T70" fmla="*/ 7 w 19"/>
                  <a:gd name="T71" fmla="*/ 12 h 12"/>
                  <a:gd name="T72" fmla="*/ 6 w 19"/>
                  <a:gd name="T73" fmla="*/ 12 h 12"/>
                  <a:gd name="T74" fmla="*/ 6 w 19"/>
                  <a:gd name="T75" fmla="*/ 12 h 12"/>
                  <a:gd name="T76" fmla="*/ 4 w 19"/>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12">
                    <a:moveTo>
                      <a:pt x="4" y="12"/>
                    </a:moveTo>
                    <a:cubicBezTo>
                      <a:pt x="0" y="9"/>
                      <a:pt x="0" y="9"/>
                      <a:pt x="0" y="9"/>
                    </a:cubicBezTo>
                    <a:cubicBezTo>
                      <a:pt x="1" y="9"/>
                      <a:pt x="1" y="9"/>
                      <a:pt x="1" y="9"/>
                    </a:cubicBezTo>
                    <a:cubicBezTo>
                      <a:pt x="1" y="8"/>
                      <a:pt x="1" y="8"/>
                      <a:pt x="1" y="8"/>
                    </a:cubicBezTo>
                    <a:cubicBezTo>
                      <a:pt x="5" y="10"/>
                      <a:pt x="5" y="10"/>
                      <a:pt x="5" y="10"/>
                    </a:cubicBezTo>
                    <a:cubicBezTo>
                      <a:pt x="5" y="11"/>
                      <a:pt x="6" y="11"/>
                      <a:pt x="6" y="11"/>
                    </a:cubicBezTo>
                    <a:cubicBezTo>
                      <a:pt x="6" y="11"/>
                      <a:pt x="6" y="11"/>
                      <a:pt x="6" y="11"/>
                    </a:cubicBezTo>
                    <a:cubicBezTo>
                      <a:pt x="6" y="11"/>
                      <a:pt x="6" y="11"/>
                      <a:pt x="7" y="10"/>
                    </a:cubicBezTo>
                    <a:cubicBezTo>
                      <a:pt x="7" y="10"/>
                      <a:pt x="7" y="10"/>
                      <a:pt x="7" y="10"/>
                    </a:cubicBezTo>
                    <a:cubicBezTo>
                      <a:pt x="17" y="4"/>
                      <a:pt x="17" y="4"/>
                      <a:pt x="17" y="4"/>
                    </a:cubicBezTo>
                    <a:cubicBezTo>
                      <a:pt x="17" y="4"/>
                      <a:pt x="17" y="4"/>
                      <a:pt x="17" y="4"/>
                    </a:cubicBezTo>
                    <a:cubicBezTo>
                      <a:pt x="17" y="4"/>
                      <a:pt x="17" y="4"/>
                      <a:pt x="17" y="4"/>
                    </a:cubicBezTo>
                    <a:cubicBezTo>
                      <a:pt x="13" y="2"/>
                      <a:pt x="13" y="2"/>
                      <a:pt x="13" y="2"/>
                    </a:cubicBezTo>
                    <a:cubicBezTo>
                      <a:pt x="13" y="2"/>
                      <a:pt x="13" y="2"/>
                      <a:pt x="12" y="2"/>
                    </a:cubicBezTo>
                    <a:cubicBezTo>
                      <a:pt x="12" y="2"/>
                      <a:pt x="12" y="2"/>
                      <a:pt x="12" y="2"/>
                    </a:cubicBezTo>
                    <a:cubicBezTo>
                      <a:pt x="12" y="2"/>
                      <a:pt x="12" y="2"/>
                      <a:pt x="12" y="2"/>
                    </a:cubicBezTo>
                    <a:cubicBezTo>
                      <a:pt x="12" y="2"/>
                      <a:pt x="12" y="2"/>
                      <a:pt x="12" y="2"/>
                    </a:cubicBezTo>
                    <a:cubicBezTo>
                      <a:pt x="1" y="8"/>
                      <a:pt x="1" y="8"/>
                      <a:pt x="1" y="8"/>
                    </a:cubicBezTo>
                    <a:cubicBezTo>
                      <a:pt x="1" y="8"/>
                      <a:pt x="1" y="8"/>
                      <a:pt x="1" y="8"/>
                    </a:cubicBezTo>
                    <a:cubicBezTo>
                      <a:pt x="1" y="9"/>
                      <a:pt x="1" y="9"/>
                      <a:pt x="1" y="9"/>
                    </a:cubicBezTo>
                    <a:cubicBezTo>
                      <a:pt x="0" y="9"/>
                      <a:pt x="0" y="9"/>
                      <a:pt x="0" y="9"/>
                    </a:cubicBezTo>
                    <a:cubicBezTo>
                      <a:pt x="0" y="9"/>
                      <a:pt x="0" y="9"/>
                      <a:pt x="0" y="8"/>
                    </a:cubicBezTo>
                    <a:cubicBezTo>
                      <a:pt x="0" y="8"/>
                      <a:pt x="0" y="8"/>
                      <a:pt x="0" y="8"/>
                    </a:cubicBezTo>
                    <a:cubicBezTo>
                      <a:pt x="0" y="8"/>
                      <a:pt x="0" y="7"/>
                      <a:pt x="0" y="7"/>
                    </a:cubicBezTo>
                    <a:cubicBezTo>
                      <a:pt x="0" y="7"/>
                      <a:pt x="0" y="7"/>
                      <a:pt x="0" y="7"/>
                    </a:cubicBezTo>
                    <a:cubicBezTo>
                      <a:pt x="11" y="1"/>
                      <a:pt x="11" y="1"/>
                      <a:pt x="11" y="1"/>
                    </a:cubicBezTo>
                    <a:cubicBezTo>
                      <a:pt x="11" y="0"/>
                      <a:pt x="12" y="0"/>
                      <a:pt x="12" y="0"/>
                    </a:cubicBezTo>
                    <a:cubicBezTo>
                      <a:pt x="12" y="0"/>
                      <a:pt x="12" y="0"/>
                      <a:pt x="12" y="0"/>
                    </a:cubicBezTo>
                    <a:cubicBezTo>
                      <a:pt x="13" y="0"/>
                      <a:pt x="13" y="0"/>
                      <a:pt x="14" y="1"/>
                    </a:cubicBezTo>
                    <a:cubicBezTo>
                      <a:pt x="14" y="1"/>
                      <a:pt x="14" y="1"/>
                      <a:pt x="14" y="1"/>
                    </a:cubicBezTo>
                    <a:cubicBezTo>
                      <a:pt x="18" y="3"/>
                      <a:pt x="18" y="3"/>
                      <a:pt x="18" y="3"/>
                    </a:cubicBezTo>
                    <a:cubicBezTo>
                      <a:pt x="18" y="3"/>
                      <a:pt x="19" y="4"/>
                      <a:pt x="19" y="4"/>
                    </a:cubicBezTo>
                    <a:cubicBezTo>
                      <a:pt x="19" y="4"/>
                      <a:pt x="19" y="4"/>
                      <a:pt x="19" y="4"/>
                    </a:cubicBezTo>
                    <a:cubicBezTo>
                      <a:pt x="19" y="5"/>
                      <a:pt x="18" y="5"/>
                      <a:pt x="18" y="6"/>
                    </a:cubicBezTo>
                    <a:cubicBezTo>
                      <a:pt x="18" y="6"/>
                      <a:pt x="18" y="6"/>
                      <a:pt x="18" y="6"/>
                    </a:cubicBezTo>
                    <a:cubicBezTo>
                      <a:pt x="7" y="12"/>
                      <a:pt x="7" y="12"/>
                      <a:pt x="7" y="12"/>
                    </a:cubicBezTo>
                    <a:cubicBezTo>
                      <a:pt x="7" y="12"/>
                      <a:pt x="6" y="12"/>
                      <a:pt x="6" y="12"/>
                    </a:cubicBezTo>
                    <a:cubicBezTo>
                      <a:pt x="6" y="12"/>
                      <a:pt x="6" y="12"/>
                      <a:pt x="6" y="12"/>
                    </a:cubicBezTo>
                    <a:cubicBezTo>
                      <a:pt x="5" y="12"/>
                      <a:pt x="5" y="12"/>
                      <a:pt x="4"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8" name="Freeform 1600">
                <a:extLst>
                  <a:ext uri="{FF2B5EF4-FFF2-40B4-BE49-F238E27FC236}">
                    <a16:creationId xmlns:a16="http://schemas.microsoft.com/office/drawing/2014/main" id="{F7CF3338-E5F1-4A00-9184-76CACB88FE1D}"/>
                  </a:ext>
                </a:extLst>
              </p:cNvPr>
              <p:cNvSpPr>
                <a:spLocks/>
              </p:cNvSpPr>
              <p:nvPr/>
            </p:nvSpPr>
            <p:spPr bwMode="auto">
              <a:xfrm>
                <a:off x="4644" y="987"/>
                <a:ext cx="113" cy="66"/>
              </a:xfrm>
              <a:custGeom>
                <a:avLst/>
                <a:gdLst>
                  <a:gd name="T0" fmla="*/ 0 w 80"/>
                  <a:gd name="T1" fmla="*/ 44 h 46"/>
                  <a:gd name="T2" fmla="*/ 0 w 80"/>
                  <a:gd name="T3" fmla="*/ 43 h 46"/>
                  <a:gd name="T4" fmla="*/ 73 w 80"/>
                  <a:gd name="T5" fmla="*/ 0 h 46"/>
                  <a:gd name="T6" fmla="*/ 75 w 80"/>
                  <a:gd name="T7" fmla="*/ 0 h 46"/>
                  <a:gd name="T8" fmla="*/ 79 w 80"/>
                  <a:gd name="T9" fmla="*/ 3 h 46"/>
                  <a:gd name="T10" fmla="*/ 79 w 80"/>
                  <a:gd name="T11" fmla="*/ 4 h 46"/>
                  <a:gd name="T12" fmla="*/ 6 w 80"/>
                  <a:gd name="T13" fmla="*/ 46 h 46"/>
                  <a:gd name="T14" fmla="*/ 4 w 80"/>
                  <a:gd name="T15" fmla="*/ 46 h 46"/>
                  <a:gd name="T16" fmla="*/ 0 w 80"/>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6">
                    <a:moveTo>
                      <a:pt x="0" y="44"/>
                    </a:moveTo>
                    <a:cubicBezTo>
                      <a:pt x="0" y="44"/>
                      <a:pt x="0" y="43"/>
                      <a:pt x="0" y="43"/>
                    </a:cubicBezTo>
                    <a:cubicBezTo>
                      <a:pt x="73" y="0"/>
                      <a:pt x="73" y="0"/>
                      <a:pt x="73" y="0"/>
                    </a:cubicBezTo>
                    <a:cubicBezTo>
                      <a:pt x="74" y="0"/>
                      <a:pt x="75" y="0"/>
                      <a:pt x="75" y="0"/>
                    </a:cubicBezTo>
                    <a:cubicBezTo>
                      <a:pt x="79" y="3"/>
                      <a:pt x="79" y="3"/>
                      <a:pt x="79" y="3"/>
                    </a:cubicBezTo>
                    <a:cubicBezTo>
                      <a:pt x="80" y="3"/>
                      <a:pt x="80" y="4"/>
                      <a:pt x="79" y="4"/>
                    </a:cubicBezTo>
                    <a:cubicBezTo>
                      <a:pt x="6" y="46"/>
                      <a:pt x="6" y="46"/>
                      <a:pt x="6" y="46"/>
                    </a:cubicBezTo>
                    <a:cubicBezTo>
                      <a:pt x="6" y="46"/>
                      <a:pt x="5" y="46"/>
                      <a:pt x="4" y="46"/>
                    </a:cubicBezTo>
                    <a:lnTo>
                      <a:pt x="0" y="4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89" name="Freeform 1601">
                <a:extLst>
                  <a:ext uri="{FF2B5EF4-FFF2-40B4-BE49-F238E27FC236}">
                    <a16:creationId xmlns:a16="http://schemas.microsoft.com/office/drawing/2014/main" id="{06FED3BC-4885-4C29-A782-1F4E129FBBA3}"/>
                  </a:ext>
                </a:extLst>
              </p:cNvPr>
              <p:cNvSpPr>
                <a:spLocks noEditPoints="1"/>
              </p:cNvSpPr>
              <p:nvPr/>
            </p:nvSpPr>
            <p:spPr bwMode="auto">
              <a:xfrm>
                <a:off x="4643" y="986"/>
                <a:ext cx="114" cy="68"/>
              </a:xfrm>
              <a:custGeom>
                <a:avLst/>
                <a:gdLst>
                  <a:gd name="T0" fmla="*/ 5 w 81"/>
                  <a:gd name="T1" fmla="*/ 48 h 48"/>
                  <a:gd name="T2" fmla="*/ 1 w 81"/>
                  <a:gd name="T3" fmla="*/ 46 h 48"/>
                  <a:gd name="T4" fmla="*/ 1 w 81"/>
                  <a:gd name="T5" fmla="*/ 45 h 48"/>
                  <a:gd name="T6" fmla="*/ 1 w 81"/>
                  <a:gd name="T7" fmla="*/ 46 h 48"/>
                  <a:gd name="T8" fmla="*/ 0 w 81"/>
                  <a:gd name="T9" fmla="*/ 44 h 48"/>
                  <a:gd name="T10" fmla="*/ 0 w 81"/>
                  <a:gd name="T11" fmla="*/ 44 h 48"/>
                  <a:gd name="T12" fmla="*/ 1 w 81"/>
                  <a:gd name="T13" fmla="*/ 43 h 48"/>
                  <a:gd name="T14" fmla="*/ 1 w 81"/>
                  <a:gd name="T15" fmla="*/ 43 h 48"/>
                  <a:gd name="T16" fmla="*/ 74 w 81"/>
                  <a:gd name="T17" fmla="*/ 1 h 48"/>
                  <a:gd name="T18" fmla="*/ 75 w 81"/>
                  <a:gd name="T19" fmla="*/ 0 h 48"/>
                  <a:gd name="T20" fmla="*/ 75 w 81"/>
                  <a:gd name="T21" fmla="*/ 0 h 48"/>
                  <a:gd name="T22" fmla="*/ 77 w 81"/>
                  <a:gd name="T23" fmla="*/ 1 h 48"/>
                  <a:gd name="T24" fmla="*/ 77 w 81"/>
                  <a:gd name="T25" fmla="*/ 1 h 48"/>
                  <a:gd name="T26" fmla="*/ 81 w 81"/>
                  <a:gd name="T27" fmla="*/ 3 h 48"/>
                  <a:gd name="T28" fmla="*/ 81 w 81"/>
                  <a:gd name="T29" fmla="*/ 4 h 48"/>
                  <a:gd name="T30" fmla="*/ 81 w 81"/>
                  <a:gd name="T31" fmla="*/ 4 h 48"/>
                  <a:gd name="T32" fmla="*/ 81 w 81"/>
                  <a:gd name="T33" fmla="*/ 6 h 48"/>
                  <a:gd name="T34" fmla="*/ 81 w 81"/>
                  <a:gd name="T35" fmla="*/ 6 h 48"/>
                  <a:gd name="T36" fmla="*/ 8 w 81"/>
                  <a:gd name="T37" fmla="*/ 48 h 48"/>
                  <a:gd name="T38" fmla="*/ 6 w 81"/>
                  <a:gd name="T39" fmla="*/ 48 h 48"/>
                  <a:gd name="T40" fmla="*/ 6 w 81"/>
                  <a:gd name="T41" fmla="*/ 48 h 48"/>
                  <a:gd name="T42" fmla="*/ 5 w 81"/>
                  <a:gd name="T43" fmla="*/ 48 h 48"/>
                  <a:gd name="T44" fmla="*/ 6 w 81"/>
                  <a:gd name="T45" fmla="*/ 46 h 48"/>
                  <a:gd name="T46" fmla="*/ 6 w 81"/>
                  <a:gd name="T47" fmla="*/ 47 h 48"/>
                  <a:gd name="T48" fmla="*/ 6 w 81"/>
                  <a:gd name="T49" fmla="*/ 47 h 48"/>
                  <a:gd name="T50" fmla="*/ 7 w 81"/>
                  <a:gd name="T51" fmla="*/ 46 h 48"/>
                  <a:gd name="T52" fmla="*/ 7 w 81"/>
                  <a:gd name="T53" fmla="*/ 46 h 48"/>
                  <a:gd name="T54" fmla="*/ 80 w 81"/>
                  <a:gd name="T55" fmla="*/ 4 h 48"/>
                  <a:gd name="T56" fmla="*/ 80 w 81"/>
                  <a:gd name="T57" fmla="*/ 4 h 48"/>
                  <a:gd name="T58" fmla="*/ 80 w 81"/>
                  <a:gd name="T59" fmla="*/ 4 h 48"/>
                  <a:gd name="T60" fmla="*/ 80 w 81"/>
                  <a:gd name="T61" fmla="*/ 4 h 48"/>
                  <a:gd name="T62" fmla="*/ 76 w 81"/>
                  <a:gd name="T63" fmla="*/ 2 h 48"/>
                  <a:gd name="T64" fmla="*/ 75 w 81"/>
                  <a:gd name="T65" fmla="*/ 2 h 48"/>
                  <a:gd name="T66" fmla="*/ 75 w 81"/>
                  <a:gd name="T67" fmla="*/ 2 h 48"/>
                  <a:gd name="T68" fmla="*/ 75 w 81"/>
                  <a:gd name="T69" fmla="*/ 2 h 48"/>
                  <a:gd name="T70" fmla="*/ 75 w 81"/>
                  <a:gd name="T71" fmla="*/ 2 h 48"/>
                  <a:gd name="T72" fmla="*/ 2 w 81"/>
                  <a:gd name="T73" fmla="*/ 44 h 48"/>
                  <a:gd name="T74" fmla="*/ 2 w 81"/>
                  <a:gd name="T75" fmla="*/ 44 h 48"/>
                  <a:gd name="T76" fmla="*/ 2 w 81"/>
                  <a:gd name="T77" fmla="*/ 44 h 48"/>
                  <a:gd name="T78" fmla="*/ 6 w 81"/>
                  <a:gd name="T7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48">
                    <a:moveTo>
                      <a:pt x="5" y="48"/>
                    </a:moveTo>
                    <a:cubicBezTo>
                      <a:pt x="1" y="46"/>
                      <a:pt x="1" y="46"/>
                      <a:pt x="1" y="46"/>
                    </a:cubicBezTo>
                    <a:cubicBezTo>
                      <a:pt x="1" y="45"/>
                      <a:pt x="1" y="45"/>
                      <a:pt x="1" y="45"/>
                    </a:cubicBezTo>
                    <a:cubicBezTo>
                      <a:pt x="1" y="46"/>
                      <a:pt x="1" y="46"/>
                      <a:pt x="1" y="46"/>
                    </a:cubicBezTo>
                    <a:cubicBezTo>
                      <a:pt x="1" y="45"/>
                      <a:pt x="0" y="45"/>
                      <a:pt x="0" y="44"/>
                    </a:cubicBezTo>
                    <a:cubicBezTo>
                      <a:pt x="0" y="44"/>
                      <a:pt x="0" y="44"/>
                      <a:pt x="0" y="44"/>
                    </a:cubicBezTo>
                    <a:cubicBezTo>
                      <a:pt x="0" y="44"/>
                      <a:pt x="1" y="43"/>
                      <a:pt x="1" y="43"/>
                    </a:cubicBezTo>
                    <a:cubicBezTo>
                      <a:pt x="1" y="43"/>
                      <a:pt x="1" y="43"/>
                      <a:pt x="1" y="43"/>
                    </a:cubicBezTo>
                    <a:cubicBezTo>
                      <a:pt x="74" y="1"/>
                      <a:pt x="74" y="1"/>
                      <a:pt x="74" y="1"/>
                    </a:cubicBezTo>
                    <a:cubicBezTo>
                      <a:pt x="74" y="1"/>
                      <a:pt x="75" y="0"/>
                      <a:pt x="75" y="0"/>
                    </a:cubicBezTo>
                    <a:cubicBezTo>
                      <a:pt x="75" y="0"/>
                      <a:pt x="75" y="0"/>
                      <a:pt x="75" y="0"/>
                    </a:cubicBezTo>
                    <a:cubicBezTo>
                      <a:pt x="76" y="0"/>
                      <a:pt x="76" y="0"/>
                      <a:pt x="77" y="1"/>
                    </a:cubicBezTo>
                    <a:cubicBezTo>
                      <a:pt x="77" y="1"/>
                      <a:pt x="77" y="1"/>
                      <a:pt x="77" y="1"/>
                    </a:cubicBezTo>
                    <a:cubicBezTo>
                      <a:pt x="81" y="3"/>
                      <a:pt x="81" y="3"/>
                      <a:pt x="81" y="3"/>
                    </a:cubicBezTo>
                    <a:cubicBezTo>
                      <a:pt x="81" y="3"/>
                      <a:pt x="81" y="4"/>
                      <a:pt x="81" y="4"/>
                    </a:cubicBezTo>
                    <a:cubicBezTo>
                      <a:pt x="81" y="4"/>
                      <a:pt x="81" y="4"/>
                      <a:pt x="81" y="4"/>
                    </a:cubicBezTo>
                    <a:cubicBezTo>
                      <a:pt x="81" y="5"/>
                      <a:pt x="81" y="5"/>
                      <a:pt x="81" y="6"/>
                    </a:cubicBezTo>
                    <a:cubicBezTo>
                      <a:pt x="81" y="6"/>
                      <a:pt x="81" y="6"/>
                      <a:pt x="81" y="6"/>
                    </a:cubicBezTo>
                    <a:cubicBezTo>
                      <a:pt x="8" y="48"/>
                      <a:pt x="8" y="48"/>
                      <a:pt x="8" y="48"/>
                    </a:cubicBezTo>
                    <a:cubicBezTo>
                      <a:pt x="7" y="48"/>
                      <a:pt x="7" y="48"/>
                      <a:pt x="6" y="48"/>
                    </a:cubicBezTo>
                    <a:cubicBezTo>
                      <a:pt x="6" y="48"/>
                      <a:pt x="6" y="48"/>
                      <a:pt x="6" y="48"/>
                    </a:cubicBezTo>
                    <a:cubicBezTo>
                      <a:pt x="6" y="48"/>
                      <a:pt x="5" y="48"/>
                      <a:pt x="5" y="48"/>
                    </a:cubicBezTo>
                    <a:close/>
                    <a:moveTo>
                      <a:pt x="6" y="46"/>
                    </a:moveTo>
                    <a:cubicBezTo>
                      <a:pt x="6" y="47"/>
                      <a:pt x="6" y="47"/>
                      <a:pt x="6" y="47"/>
                    </a:cubicBezTo>
                    <a:cubicBezTo>
                      <a:pt x="6" y="47"/>
                      <a:pt x="6" y="47"/>
                      <a:pt x="6" y="47"/>
                    </a:cubicBezTo>
                    <a:cubicBezTo>
                      <a:pt x="7" y="47"/>
                      <a:pt x="7" y="47"/>
                      <a:pt x="7" y="46"/>
                    </a:cubicBezTo>
                    <a:cubicBezTo>
                      <a:pt x="7" y="46"/>
                      <a:pt x="7" y="46"/>
                      <a:pt x="7" y="46"/>
                    </a:cubicBezTo>
                    <a:cubicBezTo>
                      <a:pt x="80" y="4"/>
                      <a:pt x="80" y="4"/>
                      <a:pt x="80" y="4"/>
                    </a:cubicBezTo>
                    <a:cubicBezTo>
                      <a:pt x="80" y="4"/>
                      <a:pt x="80" y="4"/>
                      <a:pt x="80" y="4"/>
                    </a:cubicBezTo>
                    <a:cubicBezTo>
                      <a:pt x="80" y="4"/>
                      <a:pt x="80" y="4"/>
                      <a:pt x="80" y="4"/>
                    </a:cubicBezTo>
                    <a:cubicBezTo>
                      <a:pt x="80" y="4"/>
                      <a:pt x="80" y="4"/>
                      <a:pt x="80" y="4"/>
                    </a:cubicBezTo>
                    <a:cubicBezTo>
                      <a:pt x="76" y="2"/>
                      <a:pt x="76" y="2"/>
                      <a:pt x="76" y="2"/>
                    </a:cubicBezTo>
                    <a:cubicBezTo>
                      <a:pt x="76" y="2"/>
                      <a:pt x="76" y="2"/>
                      <a:pt x="75" y="2"/>
                    </a:cubicBezTo>
                    <a:cubicBezTo>
                      <a:pt x="75" y="2"/>
                      <a:pt x="75" y="2"/>
                      <a:pt x="75" y="2"/>
                    </a:cubicBezTo>
                    <a:cubicBezTo>
                      <a:pt x="75" y="2"/>
                      <a:pt x="75" y="2"/>
                      <a:pt x="75" y="2"/>
                    </a:cubicBezTo>
                    <a:cubicBezTo>
                      <a:pt x="75" y="2"/>
                      <a:pt x="75" y="2"/>
                      <a:pt x="75" y="2"/>
                    </a:cubicBezTo>
                    <a:cubicBezTo>
                      <a:pt x="2" y="44"/>
                      <a:pt x="2" y="44"/>
                      <a:pt x="2" y="44"/>
                    </a:cubicBezTo>
                    <a:cubicBezTo>
                      <a:pt x="2" y="44"/>
                      <a:pt x="2" y="44"/>
                      <a:pt x="2" y="44"/>
                    </a:cubicBezTo>
                    <a:cubicBezTo>
                      <a:pt x="2" y="44"/>
                      <a:pt x="2" y="44"/>
                      <a:pt x="2" y="44"/>
                    </a:cubicBezTo>
                    <a:cubicBezTo>
                      <a:pt x="6" y="46"/>
                      <a:pt x="6" y="46"/>
                      <a:pt x="6" y="4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0" name="Freeform 1602">
                <a:extLst>
                  <a:ext uri="{FF2B5EF4-FFF2-40B4-BE49-F238E27FC236}">
                    <a16:creationId xmlns:a16="http://schemas.microsoft.com/office/drawing/2014/main" id="{DFB59E23-F533-452D-BCD7-BDB5D1B0E2A0}"/>
                  </a:ext>
                </a:extLst>
              </p:cNvPr>
              <p:cNvSpPr>
                <a:spLocks/>
              </p:cNvSpPr>
              <p:nvPr/>
            </p:nvSpPr>
            <p:spPr bwMode="auto">
              <a:xfrm>
                <a:off x="4749" y="987"/>
                <a:ext cx="8" cy="5"/>
              </a:xfrm>
              <a:custGeom>
                <a:avLst/>
                <a:gdLst>
                  <a:gd name="T0" fmla="*/ 0 w 8"/>
                  <a:gd name="T1" fmla="*/ 0 h 5"/>
                  <a:gd name="T2" fmla="*/ 8 w 8"/>
                  <a:gd name="T3" fmla="*/ 5 h 5"/>
                  <a:gd name="T4" fmla="*/ 0 w 8"/>
                  <a:gd name="T5" fmla="*/ 0 h 5"/>
                </a:gdLst>
                <a:ahLst/>
                <a:cxnLst>
                  <a:cxn ang="0">
                    <a:pos x="T0" y="T1"/>
                  </a:cxn>
                  <a:cxn ang="0">
                    <a:pos x="T2" y="T3"/>
                  </a:cxn>
                  <a:cxn ang="0">
                    <a:pos x="T4" y="T5"/>
                  </a:cxn>
                </a:cxnLst>
                <a:rect l="0" t="0" r="r" b="b"/>
                <a:pathLst>
                  <a:path w="8" h="5">
                    <a:moveTo>
                      <a:pt x="0" y="0"/>
                    </a:moveTo>
                    <a:lnTo>
                      <a:pt x="8"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1" name="Line 1603">
                <a:extLst>
                  <a:ext uri="{FF2B5EF4-FFF2-40B4-BE49-F238E27FC236}">
                    <a16:creationId xmlns:a16="http://schemas.microsoft.com/office/drawing/2014/main" id="{6841BE86-F341-4B66-9CAA-1C1CBE7F1267}"/>
                  </a:ext>
                </a:extLst>
              </p:cNvPr>
              <p:cNvSpPr>
                <a:spLocks noChangeShapeType="1"/>
              </p:cNvSpPr>
              <p:nvPr/>
            </p:nvSpPr>
            <p:spPr bwMode="auto">
              <a:xfrm>
                <a:off x="4749" y="987"/>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2" name="Freeform 1604">
                <a:extLst>
                  <a:ext uri="{FF2B5EF4-FFF2-40B4-BE49-F238E27FC236}">
                    <a16:creationId xmlns:a16="http://schemas.microsoft.com/office/drawing/2014/main" id="{4CC1B6F7-D258-4584-B1C7-FE7DE7BC4BAB}"/>
                  </a:ext>
                </a:extLst>
              </p:cNvPr>
              <p:cNvSpPr>
                <a:spLocks/>
              </p:cNvSpPr>
              <p:nvPr/>
            </p:nvSpPr>
            <p:spPr bwMode="auto">
              <a:xfrm>
                <a:off x="4749" y="986"/>
                <a:ext cx="10" cy="7"/>
              </a:xfrm>
              <a:custGeom>
                <a:avLst/>
                <a:gdLst>
                  <a:gd name="T0" fmla="*/ 0 w 10"/>
                  <a:gd name="T1" fmla="*/ 1 h 7"/>
                  <a:gd name="T2" fmla="*/ 1 w 10"/>
                  <a:gd name="T3" fmla="*/ 0 h 7"/>
                  <a:gd name="T4" fmla="*/ 10 w 10"/>
                  <a:gd name="T5" fmla="*/ 6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6"/>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3" name="Freeform 1605">
                <a:extLst>
                  <a:ext uri="{FF2B5EF4-FFF2-40B4-BE49-F238E27FC236}">
                    <a16:creationId xmlns:a16="http://schemas.microsoft.com/office/drawing/2014/main" id="{4EBC0398-CDE0-4FAC-B20A-825E22EBB0AB}"/>
                  </a:ext>
                </a:extLst>
              </p:cNvPr>
              <p:cNvSpPr>
                <a:spLocks/>
              </p:cNvSpPr>
              <p:nvPr/>
            </p:nvSpPr>
            <p:spPr bwMode="auto">
              <a:xfrm>
                <a:off x="4742" y="99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4" name="Line 1606">
                <a:extLst>
                  <a:ext uri="{FF2B5EF4-FFF2-40B4-BE49-F238E27FC236}">
                    <a16:creationId xmlns:a16="http://schemas.microsoft.com/office/drawing/2014/main" id="{656119F6-EFFB-4270-983F-A135D40F0749}"/>
                  </a:ext>
                </a:extLst>
              </p:cNvPr>
              <p:cNvSpPr>
                <a:spLocks noChangeShapeType="1"/>
              </p:cNvSpPr>
              <p:nvPr/>
            </p:nvSpPr>
            <p:spPr bwMode="auto">
              <a:xfrm>
                <a:off x="4742" y="99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5" name="Freeform 1607">
                <a:extLst>
                  <a:ext uri="{FF2B5EF4-FFF2-40B4-BE49-F238E27FC236}">
                    <a16:creationId xmlns:a16="http://schemas.microsoft.com/office/drawing/2014/main" id="{9CCE137D-910E-4647-9B48-0D5392FE9C0B}"/>
                  </a:ext>
                </a:extLst>
              </p:cNvPr>
              <p:cNvSpPr>
                <a:spLocks/>
              </p:cNvSpPr>
              <p:nvPr/>
            </p:nvSpPr>
            <p:spPr bwMode="auto">
              <a:xfrm>
                <a:off x="4740" y="992"/>
                <a:ext cx="10" cy="7"/>
              </a:xfrm>
              <a:custGeom>
                <a:avLst/>
                <a:gdLst>
                  <a:gd name="T0" fmla="*/ 0 w 10"/>
                  <a:gd name="T1" fmla="*/ 1 h 7"/>
                  <a:gd name="T2" fmla="*/ 0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0"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6" name="Freeform 1608">
                <a:extLst>
                  <a:ext uri="{FF2B5EF4-FFF2-40B4-BE49-F238E27FC236}">
                    <a16:creationId xmlns:a16="http://schemas.microsoft.com/office/drawing/2014/main" id="{11436F03-381E-4471-9D8E-884D6D0203AB}"/>
                  </a:ext>
                </a:extLst>
              </p:cNvPr>
              <p:cNvSpPr>
                <a:spLocks/>
              </p:cNvSpPr>
              <p:nvPr/>
            </p:nvSpPr>
            <p:spPr bwMode="auto">
              <a:xfrm>
                <a:off x="4733" y="999"/>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lnTo>
                      <a:pt x="6"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7" name="Line 1609">
                <a:extLst>
                  <a:ext uri="{FF2B5EF4-FFF2-40B4-BE49-F238E27FC236}">
                    <a16:creationId xmlns:a16="http://schemas.microsoft.com/office/drawing/2014/main" id="{BE97A1D4-12AF-478E-BE48-A509E2487850}"/>
                  </a:ext>
                </a:extLst>
              </p:cNvPr>
              <p:cNvSpPr>
                <a:spLocks noChangeShapeType="1"/>
              </p:cNvSpPr>
              <p:nvPr/>
            </p:nvSpPr>
            <p:spPr bwMode="auto">
              <a:xfrm>
                <a:off x="4733" y="999"/>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8" name="Freeform 1610">
                <a:extLst>
                  <a:ext uri="{FF2B5EF4-FFF2-40B4-BE49-F238E27FC236}">
                    <a16:creationId xmlns:a16="http://schemas.microsoft.com/office/drawing/2014/main" id="{050CAF8D-4C01-4647-AE3F-9126A143610A}"/>
                  </a:ext>
                </a:extLst>
              </p:cNvPr>
              <p:cNvSpPr>
                <a:spLocks/>
              </p:cNvSpPr>
              <p:nvPr/>
            </p:nvSpPr>
            <p:spPr bwMode="auto">
              <a:xfrm>
                <a:off x="4731" y="996"/>
                <a:ext cx="9" cy="7"/>
              </a:xfrm>
              <a:custGeom>
                <a:avLst/>
                <a:gdLst>
                  <a:gd name="T0" fmla="*/ 0 w 9"/>
                  <a:gd name="T1" fmla="*/ 3 h 7"/>
                  <a:gd name="T2" fmla="*/ 1 w 9"/>
                  <a:gd name="T3" fmla="*/ 0 h 7"/>
                  <a:gd name="T4" fmla="*/ 9 w 9"/>
                  <a:gd name="T5" fmla="*/ 6 h 7"/>
                  <a:gd name="T6" fmla="*/ 9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1" y="0"/>
                    </a:lnTo>
                    <a:lnTo>
                      <a:pt x="9"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299" name="Freeform 1611">
                <a:extLst>
                  <a:ext uri="{FF2B5EF4-FFF2-40B4-BE49-F238E27FC236}">
                    <a16:creationId xmlns:a16="http://schemas.microsoft.com/office/drawing/2014/main" id="{623A9A64-C506-41E8-B75C-EB0ECC09EA07}"/>
                  </a:ext>
                </a:extLst>
              </p:cNvPr>
              <p:cNvSpPr>
                <a:spLocks/>
              </p:cNvSpPr>
              <p:nvPr/>
            </p:nvSpPr>
            <p:spPr bwMode="auto">
              <a:xfrm>
                <a:off x="4725" y="1004"/>
                <a:ext cx="4" cy="2"/>
              </a:xfrm>
              <a:custGeom>
                <a:avLst/>
                <a:gdLst>
                  <a:gd name="T0" fmla="*/ 0 w 4"/>
                  <a:gd name="T1" fmla="*/ 0 h 2"/>
                  <a:gd name="T2" fmla="*/ 4 w 4"/>
                  <a:gd name="T3" fmla="*/ 2 h 2"/>
                  <a:gd name="T4" fmla="*/ 0 w 4"/>
                  <a:gd name="T5" fmla="*/ 0 h 2"/>
                </a:gdLst>
                <a:ahLst/>
                <a:cxnLst>
                  <a:cxn ang="0">
                    <a:pos x="T0" y="T1"/>
                  </a:cxn>
                  <a:cxn ang="0">
                    <a:pos x="T2" y="T3"/>
                  </a:cxn>
                  <a:cxn ang="0">
                    <a:pos x="T4" y="T5"/>
                  </a:cxn>
                </a:cxnLst>
                <a:rect l="0" t="0" r="r" b="b"/>
                <a:pathLst>
                  <a:path w="4" h="2">
                    <a:moveTo>
                      <a:pt x="0" y="0"/>
                    </a:moveTo>
                    <a:lnTo>
                      <a:pt x="4"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0" name="Line 1612">
                <a:extLst>
                  <a:ext uri="{FF2B5EF4-FFF2-40B4-BE49-F238E27FC236}">
                    <a16:creationId xmlns:a16="http://schemas.microsoft.com/office/drawing/2014/main" id="{E1842559-977D-4724-9216-81A510A363A4}"/>
                  </a:ext>
                </a:extLst>
              </p:cNvPr>
              <p:cNvSpPr>
                <a:spLocks noChangeShapeType="1"/>
              </p:cNvSpPr>
              <p:nvPr/>
            </p:nvSpPr>
            <p:spPr bwMode="auto">
              <a:xfrm>
                <a:off x="4725" y="1004"/>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1" name="Freeform 1613">
                <a:extLst>
                  <a:ext uri="{FF2B5EF4-FFF2-40B4-BE49-F238E27FC236}">
                    <a16:creationId xmlns:a16="http://schemas.microsoft.com/office/drawing/2014/main" id="{1EEF829C-FEAA-41F5-805E-33F3678D6E89}"/>
                  </a:ext>
                </a:extLst>
              </p:cNvPr>
              <p:cNvSpPr>
                <a:spLocks/>
              </p:cNvSpPr>
              <p:nvPr/>
            </p:nvSpPr>
            <p:spPr bwMode="auto">
              <a:xfrm>
                <a:off x="4722" y="1002"/>
                <a:ext cx="10" cy="7"/>
              </a:xfrm>
              <a:custGeom>
                <a:avLst/>
                <a:gdLst>
                  <a:gd name="T0" fmla="*/ 0 w 10"/>
                  <a:gd name="T1" fmla="*/ 1 h 7"/>
                  <a:gd name="T2" fmla="*/ 1 w 10"/>
                  <a:gd name="T3" fmla="*/ 0 h 7"/>
                  <a:gd name="T4" fmla="*/ 10 w 10"/>
                  <a:gd name="T5" fmla="*/ 5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2" name="Freeform 1614">
                <a:extLst>
                  <a:ext uri="{FF2B5EF4-FFF2-40B4-BE49-F238E27FC236}">
                    <a16:creationId xmlns:a16="http://schemas.microsoft.com/office/drawing/2014/main" id="{5A35080C-6F5B-48DC-82FF-BF07455822BA}"/>
                  </a:ext>
                </a:extLst>
              </p:cNvPr>
              <p:cNvSpPr>
                <a:spLocks/>
              </p:cNvSpPr>
              <p:nvPr/>
            </p:nvSpPr>
            <p:spPr bwMode="auto">
              <a:xfrm>
                <a:off x="4716" y="1009"/>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lnTo>
                      <a:pt x="3"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3" name="Line 1615">
                <a:extLst>
                  <a:ext uri="{FF2B5EF4-FFF2-40B4-BE49-F238E27FC236}">
                    <a16:creationId xmlns:a16="http://schemas.microsoft.com/office/drawing/2014/main" id="{3514C51C-4DF8-44E1-BCFA-7CD74B3F6AF9}"/>
                  </a:ext>
                </a:extLst>
              </p:cNvPr>
              <p:cNvSpPr>
                <a:spLocks noChangeShapeType="1"/>
              </p:cNvSpPr>
              <p:nvPr/>
            </p:nvSpPr>
            <p:spPr bwMode="auto">
              <a:xfrm>
                <a:off x="4716" y="1009"/>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4" name="Freeform 1616">
                <a:extLst>
                  <a:ext uri="{FF2B5EF4-FFF2-40B4-BE49-F238E27FC236}">
                    <a16:creationId xmlns:a16="http://schemas.microsoft.com/office/drawing/2014/main" id="{70CC2F83-20E6-4B96-B390-FD8A3CC5BD64}"/>
                  </a:ext>
                </a:extLst>
              </p:cNvPr>
              <p:cNvSpPr>
                <a:spLocks/>
              </p:cNvSpPr>
              <p:nvPr/>
            </p:nvSpPr>
            <p:spPr bwMode="auto">
              <a:xfrm>
                <a:off x="4714" y="1007"/>
                <a:ext cx="9" cy="6"/>
              </a:xfrm>
              <a:custGeom>
                <a:avLst/>
                <a:gdLst>
                  <a:gd name="T0" fmla="*/ 0 w 9"/>
                  <a:gd name="T1" fmla="*/ 2 h 6"/>
                  <a:gd name="T2" fmla="*/ 1 w 9"/>
                  <a:gd name="T3" fmla="*/ 0 h 6"/>
                  <a:gd name="T4" fmla="*/ 9 w 9"/>
                  <a:gd name="T5" fmla="*/ 5 h 6"/>
                  <a:gd name="T6" fmla="*/ 8 w 9"/>
                  <a:gd name="T7" fmla="*/ 6 h 6"/>
                  <a:gd name="T8" fmla="*/ 0 w 9"/>
                  <a:gd name="T9" fmla="*/ 2 h 6"/>
                  <a:gd name="T10" fmla="*/ 0 w 9"/>
                  <a:gd name="T11" fmla="*/ 2 h 6"/>
                </a:gdLst>
                <a:ahLst/>
                <a:cxnLst>
                  <a:cxn ang="0">
                    <a:pos x="T0" y="T1"/>
                  </a:cxn>
                  <a:cxn ang="0">
                    <a:pos x="T2" y="T3"/>
                  </a:cxn>
                  <a:cxn ang="0">
                    <a:pos x="T4" y="T5"/>
                  </a:cxn>
                  <a:cxn ang="0">
                    <a:pos x="T6" y="T7"/>
                  </a:cxn>
                  <a:cxn ang="0">
                    <a:pos x="T8" y="T9"/>
                  </a:cxn>
                  <a:cxn ang="0">
                    <a:pos x="T10" y="T11"/>
                  </a:cxn>
                </a:cxnLst>
                <a:rect l="0" t="0" r="r" b="b"/>
                <a:pathLst>
                  <a:path w="9" h="6">
                    <a:moveTo>
                      <a:pt x="0" y="2"/>
                    </a:moveTo>
                    <a:lnTo>
                      <a:pt x="1" y="0"/>
                    </a:lnTo>
                    <a:lnTo>
                      <a:pt x="9"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5" name="Freeform 1617">
                <a:extLst>
                  <a:ext uri="{FF2B5EF4-FFF2-40B4-BE49-F238E27FC236}">
                    <a16:creationId xmlns:a16="http://schemas.microsoft.com/office/drawing/2014/main" id="{D95E7C74-9408-4026-8861-C90984B03698}"/>
                  </a:ext>
                </a:extLst>
              </p:cNvPr>
              <p:cNvSpPr>
                <a:spLocks/>
              </p:cNvSpPr>
              <p:nvPr/>
            </p:nvSpPr>
            <p:spPr bwMode="auto">
              <a:xfrm>
                <a:off x="4709" y="1014"/>
                <a:ext cx="2"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6" name="Line 1618">
                <a:extLst>
                  <a:ext uri="{FF2B5EF4-FFF2-40B4-BE49-F238E27FC236}">
                    <a16:creationId xmlns:a16="http://schemas.microsoft.com/office/drawing/2014/main" id="{A4C045C8-B7E7-4099-82C3-5B5E5D2B328E}"/>
                  </a:ext>
                </a:extLst>
              </p:cNvPr>
              <p:cNvSpPr>
                <a:spLocks noChangeShapeType="1"/>
              </p:cNvSpPr>
              <p:nvPr/>
            </p:nvSpPr>
            <p:spPr bwMode="auto">
              <a:xfrm>
                <a:off x="4709" y="1014"/>
                <a:ext cx="2"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7" name="Freeform 1619">
                <a:extLst>
                  <a:ext uri="{FF2B5EF4-FFF2-40B4-BE49-F238E27FC236}">
                    <a16:creationId xmlns:a16="http://schemas.microsoft.com/office/drawing/2014/main" id="{8EBC0E2B-7BD3-435D-A844-45A18C968957}"/>
                  </a:ext>
                </a:extLst>
              </p:cNvPr>
              <p:cNvSpPr>
                <a:spLocks/>
              </p:cNvSpPr>
              <p:nvPr/>
            </p:nvSpPr>
            <p:spPr bwMode="auto">
              <a:xfrm>
                <a:off x="4705" y="1012"/>
                <a:ext cx="9" cy="7"/>
              </a:xfrm>
              <a:custGeom>
                <a:avLst/>
                <a:gdLst>
                  <a:gd name="T0" fmla="*/ 0 w 9"/>
                  <a:gd name="T1" fmla="*/ 2 h 7"/>
                  <a:gd name="T2" fmla="*/ 0 w 9"/>
                  <a:gd name="T3" fmla="*/ 0 h 7"/>
                  <a:gd name="T4" fmla="*/ 9 w 9"/>
                  <a:gd name="T5" fmla="*/ 5 h 7"/>
                  <a:gd name="T6" fmla="*/ 9 w 9"/>
                  <a:gd name="T7" fmla="*/ 7 h 7"/>
                  <a:gd name="T8" fmla="*/ 0 w 9"/>
                  <a:gd name="T9" fmla="*/ 2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0" y="0"/>
                    </a:lnTo>
                    <a:lnTo>
                      <a:pt x="9"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8" name="Line 1620">
                <a:extLst>
                  <a:ext uri="{FF2B5EF4-FFF2-40B4-BE49-F238E27FC236}">
                    <a16:creationId xmlns:a16="http://schemas.microsoft.com/office/drawing/2014/main" id="{DBF11129-4538-4744-A423-93B2912A46A7}"/>
                  </a:ext>
                </a:extLst>
              </p:cNvPr>
              <p:cNvSpPr>
                <a:spLocks noChangeShapeType="1"/>
              </p:cNvSpPr>
              <p:nvPr/>
            </p:nvSpPr>
            <p:spPr bwMode="auto">
              <a:xfrm>
                <a:off x="4701"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09" name="Line 1621">
                <a:extLst>
                  <a:ext uri="{FF2B5EF4-FFF2-40B4-BE49-F238E27FC236}">
                    <a16:creationId xmlns:a16="http://schemas.microsoft.com/office/drawing/2014/main" id="{4F1F4B9D-D7F5-4AD6-979C-683547962346}"/>
                  </a:ext>
                </a:extLst>
              </p:cNvPr>
              <p:cNvSpPr>
                <a:spLocks noChangeShapeType="1"/>
              </p:cNvSpPr>
              <p:nvPr/>
            </p:nvSpPr>
            <p:spPr bwMode="auto">
              <a:xfrm>
                <a:off x="4701" y="102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0" name="Freeform 1622">
                <a:extLst>
                  <a:ext uri="{FF2B5EF4-FFF2-40B4-BE49-F238E27FC236}">
                    <a16:creationId xmlns:a16="http://schemas.microsoft.com/office/drawing/2014/main" id="{6903C05B-48C1-4307-B4F1-A702F2F24F10}"/>
                  </a:ext>
                </a:extLst>
              </p:cNvPr>
              <p:cNvSpPr>
                <a:spLocks/>
              </p:cNvSpPr>
              <p:nvPr/>
            </p:nvSpPr>
            <p:spPr bwMode="auto">
              <a:xfrm>
                <a:off x="4695" y="1017"/>
                <a:ext cx="10" cy="7"/>
              </a:xfrm>
              <a:custGeom>
                <a:avLst/>
                <a:gdLst>
                  <a:gd name="T0" fmla="*/ 0 w 10"/>
                  <a:gd name="T1" fmla="*/ 2 h 7"/>
                  <a:gd name="T2" fmla="*/ 2 w 10"/>
                  <a:gd name="T3" fmla="*/ 0 h 7"/>
                  <a:gd name="T4" fmla="*/ 10 w 10"/>
                  <a:gd name="T5" fmla="*/ 4 h 7"/>
                  <a:gd name="T6" fmla="*/ 10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4"/>
                    </a:lnTo>
                    <a:lnTo>
                      <a:pt x="10"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1" name="Freeform 1623">
                <a:extLst>
                  <a:ext uri="{FF2B5EF4-FFF2-40B4-BE49-F238E27FC236}">
                    <a16:creationId xmlns:a16="http://schemas.microsoft.com/office/drawing/2014/main" id="{05EBAA34-F2BA-46F0-8390-9F1311C2F741}"/>
                  </a:ext>
                </a:extLst>
              </p:cNvPr>
              <p:cNvSpPr>
                <a:spLocks/>
              </p:cNvSpPr>
              <p:nvPr/>
            </p:nvSpPr>
            <p:spPr bwMode="auto">
              <a:xfrm>
                <a:off x="4691" y="1026"/>
                <a:ext cx="1" cy="1"/>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2" name="Line 1624">
                <a:extLst>
                  <a:ext uri="{FF2B5EF4-FFF2-40B4-BE49-F238E27FC236}">
                    <a16:creationId xmlns:a16="http://schemas.microsoft.com/office/drawing/2014/main" id="{50E2F9C4-767F-4FA7-ADAE-9BD3D58C4257}"/>
                  </a:ext>
                </a:extLst>
              </p:cNvPr>
              <p:cNvSpPr>
                <a:spLocks noChangeShapeType="1"/>
              </p:cNvSpPr>
              <p:nvPr/>
            </p:nvSpPr>
            <p:spPr bwMode="auto">
              <a:xfrm flipH="1">
                <a:off x="4691" y="102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3" name="Freeform 1625">
                <a:extLst>
                  <a:ext uri="{FF2B5EF4-FFF2-40B4-BE49-F238E27FC236}">
                    <a16:creationId xmlns:a16="http://schemas.microsoft.com/office/drawing/2014/main" id="{6AAA66FD-BCB0-4DDD-B332-17F712B14760}"/>
                  </a:ext>
                </a:extLst>
              </p:cNvPr>
              <p:cNvSpPr>
                <a:spLocks/>
              </p:cNvSpPr>
              <p:nvPr/>
            </p:nvSpPr>
            <p:spPr bwMode="auto">
              <a:xfrm>
                <a:off x="4687" y="1023"/>
                <a:ext cx="10" cy="6"/>
              </a:xfrm>
              <a:custGeom>
                <a:avLst/>
                <a:gdLst>
                  <a:gd name="T0" fmla="*/ 0 w 10"/>
                  <a:gd name="T1" fmla="*/ 1 h 6"/>
                  <a:gd name="T2" fmla="*/ 1 w 10"/>
                  <a:gd name="T3" fmla="*/ 0 h 6"/>
                  <a:gd name="T4" fmla="*/ 10 w 10"/>
                  <a:gd name="T5" fmla="*/ 4 h 6"/>
                  <a:gd name="T6" fmla="*/ 8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8"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4" name="Freeform 1626">
                <a:extLst>
                  <a:ext uri="{FF2B5EF4-FFF2-40B4-BE49-F238E27FC236}">
                    <a16:creationId xmlns:a16="http://schemas.microsoft.com/office/drawing/2014/main" id="{13200792-E932-426C-AF3F-764250F93149}"/>
                  </a:ext>
                </a:extLst>
              </p:cNvPr>
              <p:cNvSpPr>
                <a:spLocks/>
              </p:cNvSpPr>
              <p:nvPr/>
            </p:nvSpPr>
            <p:spPr bwMode="auto">
              <a:xfrm>
                <a:off x="4681" y="1030"/>
                <a:ext cx="3"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lnTo>
                      <a:pt x="0" y="0"/>
                    </a:lnTo>
                    <a:lnTo>
                      <a:pt x="3"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5" name="Line 1627">
                <a:extLst>
                  <a:ext uri="{FF2B5EF4-FFF2-40B4-BE49-F238E27FC236}">
                    <a16:creationId xmlns:a16="http://schemas.microsoft.com/office/drawing/2014/main" id="{A0672D1C-F147-4B79-8D6B-1DCB6801D83E}"/>
                  </a:ext>
                </a:extLst>
              </p:cNvPr>
              <p:cNvSpPr>
                <a:spLocks noChangeShapeType="1"/>
              </p:cNvSpPr>
              <p:nvPr/>
            </p:nvSpPr>
            <p:spPr bwMode="auto">
              <a:xfrm flipH="1" flipV="1">
                <a:off x="4681" y="1030"/>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6" name="Freeform 1628">
                <a:extLst>
                  <a:ext uri="{FF2B5EF4-FFF2-40B4-BE49-F238E27FC236}">
                    <a16:creationId xmlns:a16="http://schemas.microsoft.com/office/drawing/2014/main" id="{D29A9064-D6A5-4B0D-9A54-480CF25FFEED}"/>
                  </a:ext>
                </a:extLst>
              </p:cNvPr>
              <p:cNvSpPr>
                <a:spLocks/>
              </p:cNvSpPr>
              <p:nvPr/>
            </p:nvSpPr>
            <p:spPr bwMode="auto">
              <a:xfrm>
                <a:off x="4678" y="1027"/>
                <a:ext cx="10" cy="7"/>
              </a:xfrm>
              <a:custGeom>
                <a:avLst/>
                <a:gdLst>
                  <a:gd name="T0" fmla="*/ 0 w 10"/>
                  <a:gd name="T1" fmla="*/ 2 h 7"/>
                  <a:gd name="T2" fmla="*/ 2 w 10"/>
                  <a:gd name="T3" fmla="*/ 0 h 7"/>
                  <a:gd name="T4" fmla="*/ 10 w 10"/>
                  <a:gd name="T5" fmla="*/ 6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6"/>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7" name="Freeform 1629">
                <a:extLst>
                  <a:ext uri="{FF2B5EF4-FFF2-40B4-BE49-F238E27FC236}">
                    <a16:creationId xmlns:a16="http://schemas.microsoft.com/office/drawing/2014/main" id="{DF4EE132-24DB-4E73-BA26-C00B1379A00A}"/>
                  </a:ext>
                </a:extLst>
              </p:cNvPr>
              <p:cNvSpPr>
                <a:spLocks/>
              </p:cNvSpPr>
              <p:nvPr/>
            </p:nvSpPr>
            <p:spPr bwMode="auto">
              <a:xfrm>
                <a:off x="4672" y="1034"/>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8" name="Line 1630">
                <a:extLst>
                  <a:ext uri="{FF2B5EF4-FFF2-40B4-BE49-F238E27FC236}">
                    <a16:creationId xmlns:a16="http://schemas.microsoft.com/office/drawing/2014/main" id="{97E12332-F73E-4609-BBB5-F051814B1A2A}"/>
                  </a:ext>
                </a:extLst>
              </p:cNvPr>
              <p:cNvSpPr>
                <a:spLocks noChangeShapeType="1"/>
              </p:cNvSpPr>
              <p:nvPr/>
            </p:nvSpPr>
            <p:spPr bwMode="auto">
              <a:xfrm flipH="1" flipV="1">
                <a:off x="4672" y="1034"/>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19" name="Freeform 1631">
                <a:extLst>
                  <a:ext uri="{FF2B5EF4-FFF2-40B4-BE49-F238E27FC236}">
                    <a16:creationId xmlns:a16="http://schemas.microsoft.com/office/drawing/2014/main" id="{42B06427-C70B-4AD5-82B2-FB9CF82779FC}"/>
                  </a:ext>
                </a:extLst>
              </p:cNvPr>
              <p:cNvSpPr>
                <a:spLocks/>
              </p:cNvSpPr>
              <p:nvPr/>
            </p:nvSpPr>
            <p:spPr bwMode="auto">
              <a:xfrm>
                <a:off x="4670" y="1033"/>
                <a:ext cx="8" cy="7"/>
              </a:xfrm>
              <a:custGeom>
                <a:avLst/>
                <a:gdLst>
                  <a:gd name="T0" fmla="*/ 0 w 8"/>
                  <a:gd name="T1" fmla="*/ 1 h 7"/>
                  <a:gd name="T2" fmla="*/ 0 w 8"/>
                  <a:gd name="T3" fmla="*/ 0 h 7"/>
                  <a:gd name="T4" fmla="*/ 8 w 8"/>
                  <a:gd name="T5" fmla="*/ 4 h 7"/>
                  <a:gd name="T6" fmla="*/ 8 w 8"/>
                  <a:gd name="T7" fmla="*/ 7 h 7"/>
                  <a:gd name="T8" fmla="*/ 0 w 8"/>
                  <a:gd name="T9" fmla="*/ 1 h 7"/>
                  <a:gd name="T10" fmla="*/ 0 w 8"/>
                  <a:gd name="T11" fmla="*/ 1 h 7"/>
                </a:gdLst>
                <a:ahLst/>
                <a:cxnLst>
                  <a:cxn ang="0">
                    <a:pos x="T0" y="T1"/>
                  </a:cxn>
                  <a:cxn ang="0">
                    <a:pos x="T2" y="T3"/>
                  </a:cxn>
                  <a:cxn ang="0">
                    <a:pos x="T4" y="T5"/>
                  </a:cxn>
                  <a:cxn ang="0">
                    <a:pos x="T6" y="T7"/>
                  </a:cxn>
                  <a:cxn ang="0">
                    <a:pos x="T8" y="T9"/>
                  </a:cxn>
                  <a:cxn ang="0">
                    <a:pos x="T10" y="T11"/>
                  </a:cxn>
                </a:cxnLst>
                <a:rect l="0" t="0" r="r" b="b"/>
                <a:pathLst>
                  <a:path w="8" h="7">
                    <a:moveTo>
                      <a:pt x="0" y="1"/>
                    </a:moveTo>
                    <a:lnTo>
                      <a:pt x="0" y="0"/>
                    </a:lnTo>
                    <a:lnTo>
                      <a:pt x="8"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0" name="Freeform 1632">
                <a:extLst>
                  <a:ext uri="{FF2B5EF4-FFF2-40B4-BE49-F238E27FC236}">
                    <a16:creationId xmlns:a16="http://schemas.microsoft.com/office/drawing/2014/main" id="{E903C835-F437-45B3-AFF3-7B25E550D3AF}"/>
                  </a:ext>
                </a:extLst>
              </p:cNvPr>
              <p:cNvSpPr>
                <a:spLocks/>
              </p:cNvSpPr>
              <p:nvPr/>
            </p:nvSpPr>
            <p:spPr bwMode="auto">
              <a:xfrm>
                <a:off x="4663" y="1040"/>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1" name="Line 1633">
                <a:extLst>
                  <a:ext uri="{FF2B5EF4-FFF2-40B4-BE49-F238E27FC236}">
                    <a16:creationId xmlns:a16="http://schemas.microsoft.com/office/drawing/2014/main" id="{4581A9E4-9F06-4E87-9955-3406641CE660}"/>
                  </a:ext>
                </a:extLst>
              </p:cNvPr>
              <p:cNvSpPr>
                <a:spLocks noChangeShapeType="1"/>
              </p:cNvSpPr>
              <p:nvPr/>
            </p:nvSpPr>
            <p:spPr bwMode="auto">
              <a:xfrm flipH="1" flipV="1">
                <a:off x="4663" y="1040"/>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2" name="Freeform 1634">
                <a:extLst>
                  <a:ext uri="{FF2B5EF4-FFF2-40B4-BE49-F238E27FC236}">
                    <a16:creationId xmlns:a16="http://schemas.microsoft.com/office/drawing/2014/main" id="{91B09F03-CDC9-4CAC-A7F2-CC124912C51D}"/>
                  </a:ext>
                </a:extLst>
              </p:cNvPr>
              <p:cNvSpPr>
                <a:spLocks/>
              </p:cNvSpPr>
              <p:nvPr/>
            </p:nvSpPr>
            <p:spPr bwMode="auto">
              <a:xfrm>
                <a:off x="4660" y="1037"/>
                <a:ext cx="10" cy="7"/>
              </a:xfrm>
              <a:custGeom>
                <a:avLst/>
                <a:gdLst>
                  <a:gd name="T0" fmla="*/ 0 w 10"/>
                  <a:gd name="T1" fmla="*/ 3 h 7"/>
                  <a:gd name="T2" fmla="*/ 1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3" name="Freeform 1635">
                <a:extLst>
                  <a:ext uri="{FF2B5EF4-FFF2-40B4-BE49-F238E27FC236}">
                    <a16:creationId xmlns:a16="http://schemas.microsoft.com/office/drawing/2014/main" id="{4E5EEF36-65DD-459C-BABF-383C2FB42BB1}"/>
                  </a:ext>
                </a:extLst>
              </p:cNvPr>
              <p:cNvSpPr>
                <a:spLocks/>
              </p:cNvSpPr>
              <p:nvPr/>
            </p:nvSpPr>
            <p:spPr bwMode="auto">
              <a:xfrm>
                <a:off x="4653" y="1044"/>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4" name="Line 1636">
                <a:extLst>
                  <a:ext uri="{FF2B5EF4-FFF2-40B4-BE49-F238E27FC236}">
                    <a16:creationId xmlns:a16="http://schemas.microsoft.com/office/drawing/2014/main" id="{31D66637-75CC-4CA7-B233-3105AE0A68F7}"/>
                  </a:ext>
                </a:extLst>
              </p:cNvPr>
              <p:cNvSpPr>
                <a:spLocks noChangeShapeType="1"/>
              </p:cNvSpPr>
              <p:nvPr/>
            </p:nvSpPr>
            <p:spPr bwMode="auto">
              <a:xfrm flipH="1" flipV="1">
                <a:off x="4653" y="1044"/>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5" name="Freeform 1637">
                <a:extLst>
                  <a:ext uri="{FF2B5EF4-FFF2-40B4-BE49-F238E27FC236}">
                    <a16:creationId xmlns:a16="http://schemas.microsoft.com/office/drawing/2014/main" id="{565ED162-EA21-4B23-82C1-8E71D3A142AF}"/>
                  </a:ext>
                </a:extLst>
              </p:cNvPr>
              <p:cNvSpPr>
                <a:spLocks/>
              </p:cNvSpPr>
              <p:nvPr/>
            </p:nvSpPr>
            <p:spPr bwMode="auto">
              <a:xfrm>
                <a:off x="4651" y="1043"/>
                <a:ext cx="10" cy="7"/>
              </a:xfrm>
              <a:custGeom>
                <a:avLst/>
                <a:gdLst>
                  <a:gd name="T0" fmla="*/ 0 w 10"/>
                  <a:gd name="T1" fmla="*/ 1 h 7"/>
                  <a:gd name="T2" fmla="*/ 2 w 10"/>
                  <a:gd name="T3" fmla="*/ 0 h 7"/>
                  <a:gd name="T4" fmla="*/ 10 w 10"/>
                  <a:gd name="T5" fmla="*/ 4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4"/>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6" name="Freeform 1638">
                <a:extLst>
                  <a:ext uri="{FF2B5EF4-FFF2-40B4-BE49-F238E27FC236}">
                    <a16:creationId xmlns:a16="http://schemas.microsoft.com/office/drawing/2014/main" id="{E05F4194-689B-4A8D-ABAE-5C2ECD13D7EA}"/>
                  </a:ext>
                </a:extLst>
              </p:cNvPr>
              <p:cNvSpPr>
                <a:spLocks/>
              </p:cNvSpPr>
              <p:nvPr/>
            </p:nvSpPr>
            <p:spPr bwMode="auto">
              <a:xfrm>
                <a:off x="4643" y="1048"/>
                <a:ext cx="8" cy="6"/>
              </a:xfrm>
              <a:custGeom>
                <a:avLst/>
                <a:gdLst>
                  <a:gd name="T0" fmla="*/ 8 w 8"/>
                  <a:gd name="T1" fmla="*/ 6 h 6"/>
                  <a:gd name="T2" fmla="*/ 0 w 8"/>
                  <a:gd name="T3" fmla="*/ 0 h 6"/>
                  <a:gd name="T4" fmla="*/ 8 w 8"/>
                  <a:gd name="T5" fmla="*/ 6 h 6"/>
                </a:gdLst>
                <a:ahLst/>
                <a:cxnLst>
                  <a:cxn ang="0">
                    <a:pos x="T0" y="T1"/>
                  </a:cxn>
                  <a:cxn ang="0">
                    <a:pos x="T2" y="T3"/>
                  </a:cxn>
                  <a:cxn ang="0">
                    <a:pos x="T4" y="T5"/>
                  </a:cxn>
                </a:cxnLst>
                <a:rect l="0" t="0" r="r" b="b"/>
                <a:pathLst>
                  <a:path w="8" h="6">
                    <a:moveTo>
                      <a:pt x="8" y="6"/>
                    </a:moveTo>
                    <a:lnTo>
                      <a:pt x="0" y="0"/>
                    </a:lnTo>
                    <a:lnTo>
                      <a:pt x="8"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7" name="Line 1639">
                <a:extLst>
                  <a:ext uri="{FF2B5EF4-FFF2-40B4-BE49-F238E27FC236}">
                    <a16:creationId xmlns:a16="http://schemas.microsoft.com/office/drawing/2014/main" id="{6DA09840-2CAF-4AD9-86EC-863251219DBC}"/>
                  </a:ext>
                </a:extLst>
              </p:cNvPr>
              <p:cNvSpPr>
                <a:spLocks noChangeShapeType="1"/>
              </p:cNvSpPr>
              <p:nvPr/>
            </p:nvSpPr>
            <p:spPr bwMode="auto">
              <a:xfrm flipH="1" flipV="1">
                <a:off x="4643" y="1048"/>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8" name="Freeform 1640">
                <a:extLst>
                  <a:ext uri="{FF2B5EF4-FFF2-40B4-BE49-F238E27FC236}">
                    <a16:creationId xmlns:a16="http://schemas.microsoft.com/office/drawing/2014/main" id="{34538CA6-C8E7-477B-B015-B1D543D88DAC}"/>
                  </a:ext>
                </a:extLst>
              </p:cNvPr>
              <p:cNvSpPr>
                <a:spLocks/>
              </p:cNvSpPr>
              <p:nvPr/>
            </p:nvSpPr>
            <p:spPr bwMode="auto">
              <a:xfrm>
                <a:off x="4643" y="1048"/>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29" name="Freeform 1641">
                <a:extLst>
                  <a:ext uri="{FF2B5EF4-FFF2-40B4-BE49-F238E27FC236}">
                    <a16:creationId xmlns:a16="http://schemas.microsoft.com/office/drawing/2014/main" id="{AB16558D-DE73-449F-A18A-2DAD2D3F6AC3}"/>
                  </a:ext>
                </a:extLst>
              </p:cNvPr>
              <p:cNvSpPr>
                <a:spLocks/>
              </p:cNvSpPr>
              <p:nvPr/>
            </p:nvSpPr>
            <p:spPr bwMode="auto">
              <a:xfrm>
                <a:off x="4749" y="973"/>
                <a:ext cx="8" cy="6"/>
              </a:xfrm>
              <a:custGeom>
                <a:avLst/>
                <a:gdLst>
                  <a:gd name="T0" fmla="*/ 0 w 8"/>
                  <a:gd name="T1" fmla="*/ 0 h 6"/>
                  <a:gd name="T2" fmla="*/ 8 w 8"/>
                  <a:gd name="T3" fmla="*/ 6 h 6"/>
                  <a:gd name="T4" fmla="*/ 0 w 8"/>
                  <a:gd name="T5" fmla="*/ 0 h 6"/>
                </a:gdLst>
                <a:ahLst/>
                <a:cxnLst>
                  <a:cxn ang="0">
                    <a:pos x="T0" y="T1"/>
                  </a:cxn>
                  <a:cxn ang="0">
                    <a:pos x="T2" y="T3"/>
                  </a:cxn>
                  <a:cxn ang="0">
                    <a:pos x="T4" y="T5"/>
                  </a:cxn>
                </a:cxnLst>
                <a:rect l="0" t="0" r="r" b="b"/>
                <a:pathLst>
                  <a:path w="8" h="6">
                    <a:moveTo>
                      <a:pt x="0" y="0"/>
                    </a:moveTo>
                    <a:lnTo>
                      <a:pt x="8"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0" name="Line 1642">
                <a:extLst>
                  <a:ext uri="{FF2B5EF4-FFF2-40B4-BE49-F238E27FC236}">
                    <a16:creationId xmlns:a16="http://schemas.microsoft.com/office/drawing/2014/main" id="{0BD24C9C-A5CB-402F-968C-4CD5A6EDCE00}"/>
                  </a:ext>
                </a:extLst>
              </p:cNvPr>
              <p:cNvSpPr>
                <a:spLocks noChangeShapeType="1"/>
              </p:cNvSpPr>
              <p:nvPr/>
            </p:nvSpPr>
            <p:spPr bwMode="auto">
              <a:xfrm>
                <a:off x="4749" y="973"/>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1" name="Freeform 1643">
                <a:extLst>
                  <a:ext uri="{FF2B5EF4-FFF2-40B4-BE49-F238E27FC236}">
                    <a16:creationId xmlns:a16="http://schemas.microsoft.com/office/drawing/2014/main" id="{8B86A5E5-8344-4359-93E1-0C096067D417}"/>
                  </a:ext>
                </a:extLst>
              </p:cNvPr>
              <p:cNvSpPr>
                <a:spLocks/>
              </p:cNvSpPr>
              <p:nvPr/>
            </p:nvSpPr>
            <p:spPr bwMode="auto">
              <a:xfrm>
                <a:off x="4748" y="972"/>
                <a:ext cx="9" cy="7"/>
              </a:xfrm>
              <a:custGeom>
                <a:avLst/>
                <a:gdLst>
                  <a:gd name="T0" fmla="*/ 0 w 9"/>
                  <a:gd name="T1" fmla="*/ 3 h 7"/>
                  <a:gd name="T2" fmla="*/ 1 w 9"/>
                  <a:gd name="T3" fmla="*/ 0 h 7"/>
                  <a:gd name="T4" fmla="*/ 9 w 9"/>
                  <a:gd name="T5" fmla="*/ 6 h 7"/>
                  <a:gd name="T6" fmla="*/ 9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1" y="0"/>
                    </a:lnTo>
                    <a:lnTo>
                      <a:pt x="9"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2" name="Freeform 1644">
                <a:extLst>
                  <a:ext uri="{FF2B5EF4-FFF2-40B4-BE49-F238E27FC236}">
                    <a16:creationId xmlns:a16="http://schemas.microsoft.com/office/drawing/2014/main" id="{A7098B35-0F79-4665-88AF-C37895B95560}"/>
                  </a:ext>
                </a:extLst>
              </p:cNvPr>
              <p:cNvSpPr>
                <a:spLocks/>
              </p:cNvSpPr>
              <p:nvPr/>
            </p:nvSpPr>
            <p:spPr bwMode="auto">
              <a:xfrm>
                <a:off x="4739" y="979"/>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3" name="Line 1645">
                <a:extLst>
                  <a:ext uri="{FF2B5EF4-FFF2-40B4-BE49-F238E27FC236}">
                    <a16:creationId xmlns:a16="http://schemas.microsoft.com/office/drawing/2014/main" id="{FB4164C6-19FF-4395-9311-9E54D67515C2}"/>
                  </a:ext>
                </a:extLst>
              </p:cNvPr>
              <p:cNvSpPr>
                <a:spLocks noChangeShapeType="1"/>
              </p:cNvSpPr>
              <p:nvPr/>
            </p:nvSpPr>
            <p:spPr bwMode="auto">
              <a:xfrm>
                <a:off x="4739" y="979"/>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4" name="Freeform 1646">
                <a:extLst>
                  <a:ext uri="{FF2B5EF4-FFF2-40B4-BE49-F238E27FC236}">
                    <a16:creationId xmlns:a16="http://schemas.microsoft.com/office/drawing/2014/main" id="{9B6A5B39-1ED3-4BC4-B278-BB9ABD65A4BD}"/>
                  </a:ext>
                </a:extLst>
              </p:cNvPr>
              <p:cNvSpPr>
                <a:spLocks/>
              </p:cNvSpPr>
              <p:nvPr/>
            </p:nvSpPr>
            <p:spPr bwMode="auto">
              <a:xfrm>
                <a:off x="4738" y="979"/>
                <a:ext cx="10" cy="6"/>
              </a:xfrm>
              <a:custGeom>
                <a:avLst/>
                <a:gdLst>
                  <a:gd name="T0" fmla="*/ 0 w 10"/>
                  <a:gd name="T1" fmla="*/ 1 h 6"/>
                  <a:gd name="T2" fmla="*/ 1 w 10"/>
                  <a:gd name="T3" fmla="*/ 0 h 6"/>
                  <a:gd name="T4" fmla="*/ 10 w 10"/>
                  <a:gd name="T5" fmla="*/ 4 h 6"/>
                  <a:gd name="T6" fmla="*/ 10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1" y="0"/>
                    </a:lnTo>
                    <a:lnTo>
                      <a:pt x="10" y="4"/>
                    </a:lnTo>
                    <a:lnTo>
                      <a:pt x="10"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5" name="Freeform 1647">
                <a:extLst>
                  <a:ext uri="{FF2B5EF4-FFF2-40B4-BE49-F238E27FC236}">
                    <a16:creationId xmlns:a16="http://schemas.microsoft.com/office/drawing/2014/main" id="{F78947E9-98C6-47EE-A8FA-8F69C611AD4D}"/>
                  </a:ext>
                </a:extLst>
              </p:cNvPr>
              <p:cNvSpPr>
                <a:spLocks/>
              </p:cNvSpPr>
              <p:nvPr/>
            </p:nvSpPr>
            <p:spPr bwMode="auto">
              <a:xfrm>
                <a:off x="4731" y="986"/>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6" name="Line 1648">
                <a:extLst>
                  <a:ext uri="{FF2B5EF4-FFF2-40B4-BE49-F238E27FC236}">
                    <a16:creationId xmlns:a16="http://schemas.microsoft.com/office/drawing/2014/main" id="{CDA1F4B9-4712-4208-9752-63B94092BBC1}"/>
                  </a:ext>
                </a:extLst>
              </p:cNvPr>
              <p:cNvSpPr>
                <a:spLocks noChangeShapeType="1"/>
              </p:cNvSpPr>
              <p:nvPr/>
            </p:nvSpPr>
            <p:spPr bwMode="auto">
              <a:xfrm>
                <a:off x="4731" y="986"/>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7" name="Freeform 1649">
                <a:extLst>
                  <a:ext uri="{FF2B5EF4-FFF2-40B4-BE49-F238E27FC236}">
                    <a16:creationId xmlns:a16="http://schemas.microsoft.com/office/drawing/2014/main" id="{505DBCAE-7178-4CEE-B3C7-637C2686C343}"/>
                  </a:ext>
                </a:extLst>
              </p:cNvPr>
              <p:cNvSpPr>
                <a:spLocks/>
              </p:cNvSpPr>
              <p:nvPr/>
            </p:nvSpPr>
            <p:spPr bwMode="auto">
              <a:xfrm>
                <a:off x="4728" y="985"/>
                <a:ext cx="10" cy="5"/>
              </a:xfrm>
              <a:custGeom>
                <a:avLst/>
                <a:gdLst>
                  <a:gd name="T0" fmla="*/ 0 w 10"/>
                  <a:gd name="T1" fmla="*/ 1 h 5"/>
                  <a:gd name="T2" fmla="*/ 1 w 10"/>
                  <a:gd name="T3" fmla="*/ 0 h 5"/>
                  <a:gd name="T4" fmla="*/ 10 w 10"/>
                  <a:gd name="T5" fmla="*/ 4 h 5"/>
                  <a:gd name="T6" fmla="*/ 8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1" y="0"/>
                    </a:lnTo>
                    <a:lnTo>
                      <a:pt x="10" y="4"/>
                    </a:lnTo>
                    <a:lnTo>
                      <a:pt x="8"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8" name="Freeform 1650">
                <a:extLst>
                  <a:ext uri="{FF2B5EF4-FFF2-40B4-BE49-F238E27FC236}">
                    <a16:creationId xmlns:a16="http://schemas.microsoft.com/office/drawing/2014/main" id="{427FE244-8C08-4E4F-9AB9-4803E8E53D7A}"/>
                  </a:ext>
                </a:extLst>
              </p:cNvPr>
              <p:cNvSpPr>
                <a:spLocks/>
              </p:cNvSpPr>
              <p:nvPr/>
            </p:nvSpPr>
            <p:spPr bwMode="auto">
              <a:xfrm>
                <a:off x="4721" y="992"/>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39" name="Line 1651">
                <a:extLst>
                  <a:ext uri="{FF2B5EF4-FFF2-40B4-BE49-F238E27FC236}">
                    <a16:creationId xmlns:a16="http://schemas.microsoft.com/office/drawing/2014/main" id="{626E9D42-217A-48A6-B337-82CF577743E7}"/>
                  </a:ext>
                </a:extLst>
              </p:cNvPr>
              <p:cNvSpPr>
                <a:spLocks noChangeShapeType="1"/>
              </p:cNvSpPr>
              <p:nvPr/>
            </p:nvSpPr>
            <p:spPr bwMode="auto">
              <a:xfrm>
                <a:off x="4721" y="992"/>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0" name="Freeform 1652">
                <a:extLst>
                  <a:ext uri="{FF2B5EF4-FFF2-40B4-BE49-F238E27FC236}">
                    <a16:creationId xmlns:a16="http://schemas.microsoft.com/office/drawing/2014/main" id="{87F638A0-6A4E-48AA-92EA-B2A8534E2A9B}"/>
                  </a:ext>
                </a:extLst>
              </p:cNvPr>
              <p:cNvSpPr>
                <a:spLocks/>
              </p:cNvSpPr>
              <p:nvPr/>
            </p:nvSpPr>
            <p:spPr bwMode="auto">
              <a:xfrm>
                <a:off x="4718" y="990"/>
                <a:ext cx="10" cy="6"/>
              </a:xfrm>
              <a:custGeom>
                <a:avLst/>
                <a:gdLst>
                  <a:gd name="T0" fmla="*/ 0 w 10"/>
                  <a:gd name="T1" fmla="*/ 2 h 6"/>
                  <a:gd name="T2" fmla="*/ 1 w 10"/>
                  <a:gd name="T3" fmla="*/ 0 h 6"/>
                  <a:gd name="T4" fmla="*/ 10 w 10"/>
                  <a:gd name="T5" fmla="*/ 5 h 6"/>
                  <a:gd name="T6" fmla="*/ 8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1" y="0"/>
                    </a:lnTo>
                    <a:lnTo>
                      <a:pt x="10"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1" name="Freeform 1653">
                <a:extLst>
                  <a:ext uri="{FF2B5EF4-FFF2-40B4-BE49-F238E27FC236}">
                    <a16:creationId xmlns:a16="http://schemas.microsoft.com/office/drawing/2014/main" id="{73468680-FCE8-4824-BA30-781A7F98032E}"/>
                  </a:ext>
                </a:extLst>
              </p:cNvPr>
              <p:cNvSpPr>
                <a:spLocks/>
              </p:cNvSpPr>
              <p:nvPr/>
            </p:nvSpPr>
            <p:spPr bwMode="auto">
              <a:xfrm>
                <a:off x="4712" y="999"/>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2" name="Line 1654">
                <a:extLst>
                  <a:ext uri="{FF2B5EF4-FFF2-40B4-BE49-F238E27FC236}">
                    <a16:creationId xmlns:a16="http://schemas.microsoft.com/office/drawing/2014/main" id="{4CCDAC5D-04D8-4776-90B9-40E367B0559C}"/>
                  </a:ext>
                </a:extLst>
              </p:cNvPr>
              <p:cNvSpPr>
                <a:spLocks noChangeShapeType="1"/>
              </p:cNvSpPr>
              <p:nvPr/>
            </p:nvSpPr>
            <p:spPr bwMode="auto">
              <a:xfrm>
                <a:off x="4712" y="999"/>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3" name="Freeform 1655">
                <a:extLst>
                  <a:ext uri="{FF2B5EF4-FFF2-40B4-BE49-F238E27FC236}">
                    <a16:creationId xmlns:a16="http://schemas.microsoft.com/office/drawing/2014/main" id="{7669C2A4-FC82-4C17-B01B-03ADDB3FC900}"/>
                  </a:ext>
                </a:extLst>
              </p:cNvPr>
              <p:cNvSpPr>
                <a:spLocks/>
              </p:cNvSpPr>
              <p:nvPr/>
            </p:nvSpPr>
            <p:spPr bwMode="auto">
              <a:xfrm>
                <a:off x="4708" y="996"/>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4" name="Freeform 1656">
                <a:extLst>
                  <a:ext uri="{FF2B5EF4-FFF2-40B4-BE49-F238E27FC236}">
                    <a16:creationId xmlns:a16="http://schemas.microsoft.com/office/drawing/2014/main" id="{E5333F87-B350-4827-8D03-F7C0C3988339}"/>
                  </a:ext>
                </a:extLst>
              </p:cNvPr>
              <p:cNvSpPr>
                <a:spLocks/>
              </p:cNvSpPr>
              <p:nvPr/>
            </p:nvSpPr>
            <p:spPr bwMode="auto">
              <a:xfrm>
                <a:off x="4702" y="1004"/>
                <a:ext cx="2"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5" name="Line 1657">
                <a:extLst>
                  <a:ext uri="{FF2B5EF4-FFF2-40B4-BE49-F238E27FC236}">
                    <a16:creationId xmlns:a16="http://schemas.microsoft.com/office/drawing/2014/main" id="{8447A984-C450-45CD-A905-4BD660AEEEE2}"/>
                  </a:ext>
                </a:extLst>
              </p:cNvPr>
              <p:cNvSpPr>
                <a:spLocks noChangeShapeType="1"/>
              </p:cNvSpPr>
              <p:nvPr/>
            </p:nvSpPr>
            <p:spPr bwMode="auto">
              <a:xfrm>
                <a:off x="4702" y="1004"/>
                <a:ext cx="2"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6" name="Freeform 1658">
                <a:extLst>
                  <a:ext uri="{FF2B5EF4-FFF2-40B4-BE49-F238E27FC236}">
                    <a16:creationId xmlns:a16="http://schemas.microsoft.com/office/drawing/2014/main" id="{83963506-4D52-4179-86B7-B944EF17E1B6}"/>
                  </a:ext>
                </a:extLst>
              </p:cNvPr>
              <p:cNvSpPr>
                <a:spLocks/>
              </p:cNvSpPr>
              <p:nvPr/>
            </p:nvSpPr>
            <p:spPr bwMode="auto">
              <a:xfrm>
                <a:off x="4698" y="1002"/>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7" name="Line 1659">
                <a:extLst>
                  <a:ext uri="{FF2B5EF4-FFF2-40B4-BE49-F238E27FC236}">
                    <a16:creationId xmlns:a16="http://schemas.microsoft.com/office/drawing/2014/main" id="{063792EA-BBE2-45E6-A82C-D6BE4E98E254}"/>
                  </a:ext>
                </a:extLst>
              </p:cNvPr>
              <p:cNvSpPr>
                <a:spLocks noChangeShapeType="1"/>
              </p:cNvSpPr>
              <p:nvPr/>
            </p:nvSpPr>
            <p:spPr bwMode="auto">
              <a:xfrm>
                <a:off x="4694"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8" name="Line 1660">
                <a:extLst>
                  <a:ext uri="{FF2B5EF4-FFF2-40B4-BE49-F238E27FC236}">
                    <a16:creationId xmlns:a16="http://schemas.microsoft.com/office/drawing/2014/main" id="{252F4017-3314-4641-A164-6C201F9D1B0A}"/>
                  </a:ext>
                </a:extLst>
              </p:cNvPr>
              <p:cNvSpPr>
                <a:spLocks noChangeShapeType="1"/>
              </p:cNvSpPr>
              <p:nvPr/>
            </p:nvSpPr>
            <p:spPr bwMode="auto">
              <a:xfrm>
                <a:off x="4694" y="101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49" name="Freeform 1661">
                <a:extLst>
                  <a:ext uri="{FF2B5EF4-FFF2-40B4-BE49-F238E27FC236}">
                    <a16:creationId xmlns:a16="http://schemas.microsoft.com/office/drawing/2014/main" id="{348167F5-8944-46F5-A316-43CDD67C9F61}"/>
                  </a:ext>
                </a:extLst>
              </p:cNvPr>
              <p:cNvSpPr>
                <a:spLocks/>
              </p:cNvSpPr>
              <p:nvPr/>
            </p:nvSpPr>
            <p:spPr bwMode="auto">
              <a:xfrm>
                <a:off x="4688" y="1007"/>
                <a:ext cx="10" cy="7"/>
              </a:xfrm>
              <a:custGeom>
                <a:avLst/>
                <a:gdLst>
                  <a:gd name="T0" fmla="*/ 0 w 10"/>
                  <a:gd name="T1" fmla="*/ 2 h 7"/>
                  <a:gd name="T2" fmla="*/ 1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0" name="Freeform 1662">
                <a:extLst>
                  <a:ext uri="{FF2B5EF4-FFF2-40B4-BE49-F238E27FC236}">
                    <a16:creationId xmlns:a16="http://schemas.microsoft.com/office/drawing/2014/main" id="{B4256AC2-2350-4F70-9360-1AACDBF43DA2}"/>
                  </a:ext>
                </a:extLst>
              </p:cNvPr>
              <p:cNvSpPr>
                <a:spLocks/>
              </p:cNvSpPr>
              <p:nvPr/>
            </p:nvSpPr>
            <p:spPr bwMode="auto">
              <a:xfrm>
                <a:off x="4682" y="1016"/>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lnTo>
                      <a:pt x="0" y="0"/>
                    </a:lnTo>
                    <a:lnTo>
                      <a:pt x="2" y="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1" name="Line 1663">
                <a:extLst>
                  <a:ext uri="{FF2B5EF4-FFF2-40B4-BE49-F238E27FC236}">
                    <a16:creationId xmlns:a16="http://schemas.microsoft.com/office/drawing/2014/main" id="{B088735A-0A80-425A-B72E-B28313FF57B0}"/>
                  </a:ext>
                </a:extLst>
              </p:cNvPr>
              <p:cNvSpPr>
                <a:spLocks noChangeShapeType="1"/>
              </p:cNvSpPr>
              <p:nvPr/>
            </p:nvSpPr>
            <p:spPr bwMode="auto">
              <a:xfrm flipH="1" flipV="1">
                <a:off x="4682" y="1016"/>
                <a:ext cx="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2" name="Freeform 1664">
                <a:extLst>
                  <a:ext uri="{FF2B5EF4-FFF2-40B4-BE49-F238E27FC236}">
                    <a16:creationId xmlns:a16="http://schemas.microsoft.com/office/drawing/2014/main" id="{2ED53E95-D4A7-4F36-A386-FD79967BB87E}"/>
                  </a:ext>
                </a:extLst>
              </p:cNvPr>
              <p:cNvSpPr>
                <a:spLocks/>
              </p:cNvSpPr>
              <p:nvPr/>
            </p:nvSpPr>
            <p:spPr bwMode="auto">
              <a:xfrm>
                <a:off x="4678" y="1013"/>
                <a:ext cx="10" cy="7"/>
              </a:xfrm>
              <a:custGeom>
                <a:avLst/>
                <a:gdLst>
                  <a:gd name="T0" fmla="*/ 0 w 10"/>
                  <a:gd name="T1" fmla="*/ 1 h 7"/>
                  <a:gd name="T2" fmla="*/ 2 w 10"/>
                  <a:gd name="T3" fmla="*/ 0 h 7"/>
                  <a:gd name="T4" fmla="*/ 10 w 10"/>
                  <a:gd name="T5" fmla="*/ 6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3" name="Freeform 1665">
                <a:extLst>
                  <a:ext uri="{FF2B5EF4-FFF2-40B4-BE49-F238E27FC236}">
                    <a16:creationId xmlns:a16="http://schemas.microsoft.com/office/drawing/2014/main" id="{EA18A16F-9B24-4B18-9837-954766247A02}"/>
                  </a:ext>
                </a:extLst>
              </p:cNvPr>
              <p:cNvSpPr>
                <a:spLocks/>
              </p:cNvSpPr>
              <p:nvPr/>
            </p:nvSpPr>
            <p:spPr bwMode="auto">
              <a:xfrm>
                <a:off x="4671" y="102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4" name="Line 1666">
                <a:extLst>
                  <a:ext uri="{FF2B5EF4-FFF2-40B4-BE49-F238E27FC236}">
                    <a16:creationId xmlns:a16="http://schemas.microsoft.com/office/drawing/2014/main" id="{05BD5EFF-9250-4C2A-8441-6FFA4B9553CA}"/>
                  </a:ext>
                </a:extLst>
              </p:cNvPr>
              <p:cNvSpPr>
                <a:spLocks noChangeShapeType="1"/>
              </p:cNvSpPr>
              <p:nvPr/>
            </p:nvSpPr>
            <p:spPr bwMode="auto">
              <a:xfrm flipH="1" flipV="1">
                <a:off x="4671" y="102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5" name="Freeform 1667">
                <a:extLst>
                  <a:ext uri="{FF2B5EF4-FFF2-40B4-BE49-F238E27FC236}">
                    <a16:creationId xmlns:a16="http://schemas.microsoft.com/office/drawing/2014/main" id="{9B36DFB7-7A5B-45B6-87A6-6337A9B7C31D}"/>
                  </a:ext>
                </a:extLst>
              </p:cNvPr>
              <p:cNvSpPr>
                <a:spLocks/>
              </p:cNvSpPr>
              <p:nvPr/>
            </p:nvSpPr>
            <p:spPr bwMode="auto">
              <a:xfrm>
                <a:off x="4668" y="1019"/>
                <a:ext cx="10" cy="7"/>
              </a:xfrm>
              <a:custGeom>
                <a:avLst/>
                <a:gdLst>
                  <a:gd name="T0" fmla="*/ 0 w 10"/>
                  <a:gd name="T1" fmla="*/ 1 h 7"/>
                  <a:gd name="T2" fmla="*/ 2 w 10"/>
                  <a:gd name="T3" fmla="*/ 0 h 7"/>
                  <a:gd name="T4" fmla="*/ 10 w 10"/>
                  <a:gd name="T5" fmla="*/ 5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6" name="Freeform 1668">
                <a:extLst>
                  <a:ext uri="{FF2B5EF4-FFF2-40B4-BE49-F238E27FC236}">
                    <a16:creationId xmlns:a16="http://schemas.microsoft.com/office/drawing/2014/main" id="{26147E1E-3973-4EDB-A04F-4256A1411616}"/>
                  </a:ext>
                </a:extLst>
              </p:cNvPr>
              <p:cNvSpPr>
                <a:spLocks/>
              </p:cNvSpPr>
              <p:nvPr/>
            </p:nvSpPr>
            <p:spPr bwMode="auto">
              <a:xfrm>
                <a:off x="4661" y="1027"/>
                <a:ext cx="4" cy="2"/>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lnTo>
                      <a:pt x="0" y="0"/>
                    </a:lnTo>
                    <a:lnTo>
                      <a:pt x="4"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7" name="Line 1669">
                <a:extLst>
                  <a:ext uri="{FF2B5EF4-FFF2-40B4-BE49-F238E27FC236}">
                    <a16:creationId xmlns:a16="http://schemas.microsoft.com/office/drawing/2014/main" id="{D24F292E-2179-4259-9BEA-B53FEE82C5E1}"/>
                  </a:ext>
                </a:extLst>
              </p:cNvPr>
              <p:cNvSpPr>
                <a:spLocks noChangeShapeType="1"/>
              </p:cNvSpPr>
              <p:nvPr/>
            </p:nvSpPr>
            <p:spPr bwMode="auto">
              <a:xfrm flipH="1" flipV="1">
                <a:off x="4661" y="1027"/>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8" name="Freeform 1670">
                <a:extLst>
                  <a:ext uri="{FF2B5EF4-FFF2-40B4-BE49-F238E27FC236}">
                    <a16:creationId xmlns:a16="http://schemas.microsoft.com/office/drawing/2014/main" id="{E6F8FCC6-9B56-4033-9218-85F6823D361F}"/>
                  </a:ext>
                </a:extLst>
              </p:cNvPr>
              <p:cNvSpPr>
                <a:spLocks/>
              </p:cNvSpPr>
              <p:nvPr/>
            </p:nvSpPr>
            <p:spPr bwMode="auto">
              <a:xfrm>
                <a:off x="4658" y="1024"/>
                <a:ext cx="10" cy="7"/>
              </a:xfrm>
              <a:custGeom>
                <a:avLst/>
                <a:gdLst>
                  <a:gd name="T0" fmla="*/ 0 w 10"/>
                  <a:gd name="T1" fmla="*/ 2 h 7"/>
                  <a:gd name="T2" fmla="*/ 2 w 10"/>
                  <a:gd name="T3" fmla="*/ 0 h 7"/>
                  <a:gd name="T4" fmla="*/ 10 w 10"/>
                  <a:gd name="T5" fmla="*/ 6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6"/>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59" name="Freeform 1671">
                <a:extLst>
                  <a:ext uri="{FF2B5EF4-FFF2-40B4-BE49-F238E27FC236}">
                    <a16:creationId xmlns:a16="http://schemas.microsoft.com/office/drawing/2014/main" id="{C60FF46D-0899-4F3E-B915-6F47FDFFA0B3}"/>
                  </a:ext>
                </a:extLst>
              </p:cNvPr>
              <p:cNvSpPr>
                <a:spLocks/>
              </p:cNvSpPr>
              <p:nvPr/>
            </p:nvSpPr>
            <p:spPr bwMode="auto">
              <a:xfrm>
                <a:off x="4650" y="1031"/>
                <a:ext cx="5" cy="5"/>
              </a:xfrm>
              <a:custGeom>
                <a:avLst/>
                <a:gdLst>
                  <a:gd name="T0" fmla="*/ 5 w 5"/>
                  <a:gd name="T1" fmla="*/ 5 h 5"/>
                  <a:gd name="T2" fmla="*/ 0 w 5"/>
                  <a:gd name="T3" fmla="*/ 0 h 5"/>
                  <a:gd name="T4" fmla="*/ 5 w 5"/>
                  <a:gd name="T5" fmla="*/ 5 h 5"/>
                </a:gdLst>
                <a:ahLst/>
                <a:cxnLst>
                  <a:cxn ang="0">
                    <a:pos x="T0" y="T1"/>
                  </a:cxn>
                  <a:cxn ang="0">
                    <a:pos x="T2" y="T3"/>
                  </a:cxn>
                  <a:cxn ang="0">
                    <a:pos x="T4" y="T5"/>
                  </a:cxn>
                </a:cxnLst>
                <a:rect l="0" t="0" r="r" b="b"/>
                <a:pathLst>
                  <a:path w="5" h="5">
                    <a:moveTo>
                      <a:pt x="5" y="5"/>
                    </a:moveTo>
                    <a:lnTo>
                      <a:pt x="0" y="0"/>
                    </a:lnTo>
                    <a:lnTo>
                      <a:pt x="5"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0" name="Line 1672">
                <a:extLst>
                  <a:ext uri="{FF2B5EF4-FFF2-40B4-BE49-F238E27FC236}">
                    <a16:creationId xmlns:a16="http://schemas.microsoft.com/office/drawing/2014/main" id="{C5C72524-CD8E-4DAA-ABED-9BD42D7E8A22}"/>
                  </a:ext>
                </a:extLst>
              </p:cNvPr>
              <p:cNvSpPr>
                <a:spLocks noChangeShapeType="1"/>
              </p:cNvSpPr>
              <p:nvPr/>
            </p:nvSpPr>
            <p:spPr bwMode="auto">
              <a:xfrm flipH="1" flipV="1">
                <a:off x="4650" y="1031"/>
                <a:ext cx="5"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1" name="Freeform 1673">
                <a:extLst>
                  <a:ext uri="{FF2B5EF4-FFF2-40B4-BE49-F238E27FC236}">
                    <a16:creationId xmlns:a16="http://schemas.microsoft.com/office/drawing/2014/main" id="{A4851B1D-1702-4923-AA73-499B35EF161D}"/>
                  </a:ext>
                </a:extLst>
              </p:cNvPr>
              <p:cNvSpPr>
                <a:spLocks/>
              </p:cNvSpPr>
              <p:nvPr/>
            </p:nvSpPr>
            <p:spPr bwMode="auto">
              <a:xfrm>
                <a:off x="4648" y="1030"/>
                <a:ext cx="10" cy="7"/>
              </a:xfrm>
              <a:custGeom>
                <a:avLst/>
                <a:gdLst>
                  <a:gd name="T0" fmla="*/ 0 w 10"/>
                  <a:gd name="T1" fmla="*/ 1 h 7"/>
                  <a:gd name="T2" fmla="*/ 2 w 10"/>
                  <a:gd name="T3" fmla="*/ 0 h 7"/>
                  <a:gd name="T4" fmla="*/ 10 w 10"/>
                  <a:gd name="T5" fmla="*/ 6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2" name="Freeform 1674">
                <a:extLst>
                  <a:ext uri="{FF2B5EF4-FFF2-40B4-BE49-F238E27FC236}">
                    <a16:creationId xmlns:a16="http://schemas.microsoft.com/office/drawing/2014/main" id="{EECEAD23-1C36-4263-9917-C83DB718694A}"/>
                  </a:ext>
                </a:extLst>
              </p:cNvPr>
              <p:cNvSpPr>
                <a:spLocks/>
              </p:cNvSpPr>
              <p:nvPr/>
            </p:nvSpPr>
            <p:spPr bwMode="auto">
              <a:xfrm>
                <a:off x="4640" y="1037"/>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3" name="Line 1675">
                <a:extLst>
                  <a:ext uri="{FF2B5EF4-FFF2-40B4-BE49-F238E27FC236}">
                    <a16:creationId xmlns:a16="http://schemas.microsoft.com/office/drawing/2014/main" id="{398C8682-3DCA-4A7A-9881-70C5FA19D957}"/>
                  </a:ext>
                </a:extLst>
              </p:cNvPr>
              <p:cNvSpPr>
                <a:spLocks noChangeShapeType="1"/>
              </p:cNvSpPr>
              <p:nvPr/>
            </p:nvSpPr>
            <p:spPr bwMode="auto">
              <a:xfrm flipH="1" flipV="1">
                <a:off x="4640" y="1037"/>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4" name="Freeform 1676">
                <a:extLst>
                  <a:ext uri="{FF2B5EF4-FFF2-40B4-BE49-F238E27FC236}">
                    <a16:creationId xmlns:a16="http://schemas.microsoft.com/office/drawing/2014/main" id="{27D4FAE7-223C-478C-BD2E-1319A4E7A9F1}"/>
                  </a:ext>
                </a:extLst>
              </p:cNvPr>
              <p:cNvSpPr>
                <a:spLocks/>
              </p:cNvSpPr>
              <p:nvPr/>
            </p:nvSpPr>
            <p:spPr bwMode="auto">
              <a:xfrm>
                <a:off x="4638" y="1036"/>
                <a:ext cx="10" cy="7"/>
              </a:xfrm>
              <a:custGeom>
                <a:avLst/>
                <a:gdLst>
                  <a:gd name="T0" fmla="*/ 0 w 10"/>
                  <a:gd name="T1" fmla="*/ 2 h 7"/>
                  <a:gd name="T2" fmla="*/ 2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5" name="Freeform 1677">
                <a:extLst>
                  <a:ext uri="{FF2B5EF4-FFF2-40B4-BE49-F238E27FC236}">
                    <a16:creationId xmlns:a16="http://schemas.microsoft.com/office/drawing/2014/main" id="{B1DD6869-9C6A-4C5F-908D-CE80B3B77F0F}"/>
                  </a:ext>
                </a:extLst>
              </p:cNvPr>
              <p:cNvSpPr>
                <a:spLocks/>
              </p:cNvSpPr>
              <p:nvPr/>
            </p:nvSpPr>
            <p:spPr bwMode="auto">
              <a:xfrm>
                <a:off x="4629" y="1043"/>
                <a:ext cx="8" cy="5"/>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lnTo>
                      <a:pt x="0" y="0"/>
                    </a:lnTo>
                    <a:lnTo>
                      <a:pt x="8"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6" name="Line 1678">
                <a:extLst>
                  <a:ext uri="{FF2B5EF4-FFF2-40B4-BE49-F238E27FC236}">
                    <a16:creationId xmlns:a16="http://schemas.microsoft.com/office/drawing/2014/main" id="{021E9FA7-1B9F-4055-BF59-A7AF90B51A0F}"/>
                  </a:ext>
                </a:extLst>
              </p:cNvPr>
              <p:cNvSpPr>
                <a:spLocks noChangeShapeType="1"/>
              </p:cNvSpPr>
              <p:nvPr/>
            </p:nvSpPr>
            <p:spPr bwMode="auto">
              <a:xfrm flipH="1" flipV="1">
                <a:off x="4629" y="1043"/>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7" name="Freeform 1679">
                <a:extLst>
                  <a:ext uri="{FF2B5EF4-FFF2-40B4-BE49-F238E27FC236}">
                    <a16:creationId xmlns:a16="http://schemas.microsoft.com/office/drawing/2014/main" id="{9919B3E7-FE5C-4B1A-AF3E-5E30C228C3B3}"/>
                  </a:ext>
                </a:extLst>
              </p:cNvPr>
              <p:cNvSpPr>
                <a:spLocks/>
              </p:cNvSpPr>
              <p:nvPr/>
            </p:nvSpPr>
            <p:spPr bwMode="auto">
              <a:xfrm>
                <a:off x="4629" y="1041"/>
                <a:ext cx="9" cy="7"/>
              </a:xfrm>
              <a:custGeom>
                <a:avLst/>
                <a:gdLst>
                  <a:gd name="T0" fmla="*/ 0 w 9"/>
                  <a:gd name="T1" fmla="*/ 3 h 7"/>
                  <a:gd name="T2" fmla="*/ 1 w 9"/>
                  <a:gd name="T3" fmla="*/ 0 h 7"/>
                  <a:gd name="T4" fmla="*/ 9 w 9"/>
                  <a:gd name="T5" fmla="*/ 6 h 7"/>
                  <a:gd name="T6" fmla="*/ 8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1" y="0"/>
                    </a:lnTo>
                    <a:lnTo>
                      <a:pt x="9"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8" name="Freeform 1680">
                <a:extLst>
                  <a:ext uri="{FF2B5EF4-FFF2-40B4-BE49-F238E27FC236}">
                    <a16:creationId xmlns:a16="http://schemas.microsoft.com/office/drawing/2014/main" id="{40FF4687-0579-43F8-989D-D6898341BE24}"/>
                  </a:ext>
                </a:extLst>
              </p:cNvPr>
              <p:cNvSpPr>
                <a:spLocks/>
              </p:cNvSpPr>
              <p:nvPr/>
            </p:nvSpPr>
            <p:spPr bwMode="auto">
              <a:xfrm>
                <a:off x="4667" y="993"/>
                <a:ext cx="107" cy="62"/>
              </a:xfrm>
              <a:custGeom>
                <a:avLst/>
                <a:gdLst>
                  <a:gd name="T0" fmla="*/ 1 w 76"/>
                  <a:gd name="T1" fmla="*/ 41 h 44"/>
                  <a:gd name="T2" fmla="*/ 1 w 76"/>
                  <a:gd name="T3" fmla="*/ 40 h 44"/>
                  <a:gd name="T4" fmla="*/ 69 w 76"/>
                  <a:gd name="T5" fmla="*/ 0 h 44"/>
                  <a:gd name="T6" fmla="*/ 71 w 76"/>
                  <a:gd name="T7" fmla="*/ 0 h 44"/>
                  <a:gd name="T8" fmla="*/ 75 w 76"/>
                  <a:gd name="T9" fmla="*/ 3 h 44"/>
                  <a:gd name="T10" fmla="*/ 75 w 76"/>
                  <a:gd name="T11" fmla="*/ 4 h 44"/>
                  <a:gd name="T12" fmla="*/ 7 w 76"/>
                  <a:gd name="T13" fmla="*/ 43 h 44"/>
                  <a:gd name="T14" fmla="*/ 5 w 76"/>
                  <a:gd name="T15" fmla="*/ 43 h 44"/>
                  <a:gd name="T16" fmla="*/ 1 w 76"/>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1" y="41"/>
                    </a:moveTo>
                    <a:cubicBezTo>
                      <a:pt x="0" y="41"/>
                      <a:pt x="0" y="40"/>
                      <a:pt x="1" y="40"/>
                    </a:cubicBezTo>
                    <a:cubicBezTo>
                      <a:pt x="69" y="0"/>
                      <a:pt x="69" y="0"/>
                      <a:pt x="69" y="0"/>
                    </a:cubicBezTo>
                    <a:cubicBezTo>
                      <a:pt x="69" y="0"/>
                      <a:pt x="70" y="0"/>
                      <a:pt x="71" y="0"/>
                    </a:cubicBezTo>
                    <a:cubicBezTo>
                      <a:pt x="75" y="3"/>
                      <a:pt x="75" y="3"/>
                      <a:pt x="75" y="3"/>
                    </a:cubicBezTo>
                    <a:cubicBezTo>
                      <a:pt x="76" y="3"/>
                      <a:pt x="76" y="4"/>
                      <a:pt x="75" y="4"/>
                    </a:cubicBezTo>
                    <a:cubicBezTo>
                      <a:pt x="7" y="43"/>
                      <a:pt x="7" y="43"/>
                      <a:pt x="7" y="43"/>
                    </a:cubicBezTo>
                    <a:cubicBezTo>
                      <a:pt x="7" y="44"/>
                      <a:pt x="6" y="44"/>
                      <a:pt x="5" y="43"/>
                    </a:cubicBezTo>
                    <a:lnTo>
                      <a:pt x="1" y="4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69" name="Freeform 1681">
                <a:extLst>
                  <a:ext uri="{FF2B5EF4-FFF2-40B4-BE49-F238E27FC236}">
                    <a16:creationId xmlns:a16="http://schemas.microsoft.com/office/drawing/2014/main" id="{2C4262C0-F344-478E-97E9-C115B265F076}"/>
                  </a:ext>
                </a:extLst>
              </p:cNvPr>
              <p:cNvSpPr>
                <a:spLocks/>
              </p:cNvSpPr>
              <p:nvPr/>
            </p:nvSpPr>
            <p:spPr bwMode="auto">
              <a:xfrm>
                <a:off x="4667" y="992"/>
                <a:ext cx="107" cy="63"/>
              </a:xfrm>
              <a:custGeom>
                <a:avLst/>
                <a:gdLst>
                  <a:gd name="T0" fmla="*/ 5 w 76"/>
                  <a:gd name="T1" fmla="*/ 45 h 45"/>
                  <a:gd name="T2" fmla="*/ 0 w 76"/>
                  <a:gd name="T3" fmla="*/ 42 h 45"/>
                  <a:gd name="T4" fmla="*/ 1 w 76"/>
                  <a:gd name="T5" fmla="*/ 42 h 45"/>
                  <a:gd name="T6" fmla="*/ 1 w 76"/>
                  <a:gd name="T7" fmla="*/ 41 h 45"/>
                  <a:gd name="T8" fmla="*/ 5 w 76"/>
                  <a:gd name="T9" fmla="*/ 44 h 45"/>
                  <a:gd name="T10" fmla="*/ 6 w 76"/>
                  <a:gd name="T11" fmla="*/ 44 h 45"/>
                  <a:gd name="T12" fmla="*/ 6 w 76"/>
                  <a:gd name="T13" fmla="*/ 44 h 45"/>
                  <a:gd name="T14" fmla="*/ 7 w 76"/>
                  <a:gd name="T15" fmla="*/ 44 h 45"/>
                  <a:gd name="T16" fmla="*/ 7 w 76"/>
                  <a:gd name="T17" fmla="*/ 44 h 45"/>
                  <a:gd name="T18" fmla="*/ 75 w 76"/>
                  <a:gd name="T19" fmla="*/ 5 h 45"/>
                  <a:gd name="T20" fmla="*/ 75 w 76"/>
                  <a:gd name="T21" fmla="*/ 5 h 45"/>
                  <a:gd name="T22" fmla="*/ 75 w 76"/>
                  <a:gd name="T23" fmla="*/ 5 h 45"/>
                  <a:gd name="T24" fmla="*/ 75 w 76"/>
                  <a:gd name="T25" fmla="*/ 5 h 45"/>
                  <a:gd name="T26" fmla="*/ 70 w 76"/>
                  <a:gd name="T27" fmla="*/ 2 h 45"/>
                  <a:gd name="T28" fmla="*/ 70 w 76"/>
                  <a:gd name="T29" fmla="*/ 2 h 45"/>
                  <a:gd name="T30" fmla="*/ 70 w 76"/>
                  <a:gd name="T31" fmla="*/ 2 h 45"/>
                  <a:gd name="T32" fmla="*/ 69 w 76"/>
                  <a:gd name="T33" fmla="*/ 2 h 45"/>
                  <a:gd name="T34" fmla="*/ 69 w 76"/>
                  <a:gd name="T35" fmla="*/ 2 h 45"/>
                  <a:gd name="T36" fmla="*/ 1 w 76"/>
                  <a:gd name="T37" fmla="*/ 41 h 45"/>
                  <a:gd name="T38" fmla="*/ 1 w 76"/>
                  <a:gd name="T39" fmla="*/ 41 h 45"/>
                  <a:gd name="T40" fmla="*/ 1 w 76"/>
                  <a:gd name="T41" fmla="*/ 42 h 45"/>
                  <a:gd name="T42" fmla="*/ 0 w 76"/>
                  <a:gd name="T43" fmla="*/ 42 h 45"/>
                  <a:gd name="T44" fmla="*/ 0 w 76"/>
                  <a:gd name="T45" fmla="*/ 41 h 45"/>
                  <a:gd name="T46" fmla="*/ 0 w 76"/>
                  <a:gd name="T47" fmla="*/ 41 h 45"/>
                  <a:gd name="T48" fmla="*/ 0 w 76"/>
                  <a:gd name="T49" fmla="*/ 40 h 45"/>
                  <a:gd name="T50" fmla="*/ 0 w 76"/>
                  <a:gd name="T51" fmla="*/ 40 h 45"/>
                  <a:gd name="T52" fmla="*/ 68 w 76"/>
                  <a:gd name="T53" fmla="*/ 1 h 45"/>
                  <a:gd name="T54" fmla="*/ 70 w 76"/>
                  <a:gd name="T55" fmla="*/ 0 h 45"/>
                  <a:gd name="T56" fmla="*/ 70 w 76"/>
                  <a:gd name="T57" fmla="*/ 0 h 45"/>
                  <a:gd name="T58" fmla="*/ 71 w 76"/>
                  <a:gd name="T59" fmla="*/ 1 h 45"/>
                  <a:gd name="T60" fmla="*/ 71 w 76"/>
                  <a:gd name="T61" fmla="*/ 1 h 45"/>
                  <a:gd name="T62" fmla="*/ 76 w 76"/>
                  <a:gd name="T63" fmla="*/ 3 h 45"/>
                  <a:gd name="T64" fmla="*/ 76 w 76"/>
                  <a:gd name="T65" fmla="*/ 5 h 45"/>
                  <a:gd name="T66" fmla="*/ 76 w 76"/>
                  <a:gd name="T67" fmla="*/ 5 h 45"/>
                  <a:gd name="T68" fmla="*/ 76 w 76"/>
                  <a:gd name="T69" fmla="*/ 6 h 45"/>
                  <a:gd name="T70" fmla="*/ 76 w 76"/>
                  <a:gd name="T71" fmla="*/ 6 h 45"/>
                  <a:gd name="T72" fmla="*/ 8 w 76"/>
                  <a:gd name="T73" fmla="*/ 45 h 45"/>
                  <a:gd name="T74" fmla="*/ 6 w 76"/>
                  <a:gd name="T75" fmla="*/ 45 h 45"/>
                  <a:gd name="T76" fmla="*/ 6 w 76"/>
                  <a:gd name="T77" fmla="*/ 45 h 45"/>
                  <a:gd name="T78" fmla="*/ 5 w 76"/>
                  <a:gd name="T7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45">
                    <a:moveTo>
                      <a:pt x="5" y="45"/>
                    </a:moveTo>
                    <a:cubicBezTo>
                      <a:pt x="0" y="42"/>
                      <a:pt x="0" y="42"/>
                      <a:pt x="0" y="42"/>
                    </a:cubicBezTo>
                    <a:cubicBezTo>
                      <a:pt x="1" y="42"/>
                      <a:pt x="1" y="42"/>
                      <a:pt x="1" y="42"/>
                    </a:cubicBezTo>
                    <a:cubicBezTo>
                      <a:pt x="1" y="41"/>
                      <a:pt x="1" y="41"/>
                      <a:pt x="1" y="41"/>
                    </a:cubicBezTo>
                    <a:cubicBezTo>
                      <a:pt x="5" y="44"/>
                      <a:pt x="5" y="44"/>
                      <a:pt x="5" y="44"/>
                    </a:cubicBezTo>
                    <a:cubicBezTo>
                      <a:pt x="6" y="44"/>
                      <a:pt x="6" y="44"/>
                      <a:pt x="6" y="44"/>
                    </a:cubicBezTo>
                    <a:cubicBezTo>
                      <a:pt x="6" y="44"/>
                      <a:pt x="6" y="44"/>
                      <a:pt x="6" y="44"/>
                    </a:cubicBezTo>
                    <a:cubicBezTo>
                      <a:pt x="7" y="44"/>
                      <a:pt x="7" y="44"/>
                      <a:pt x="7" y="44"/>
                    </a:cubicBezTo>
                    <a:cubicBezTo>
                      <a:pt x="7" y="44"/>
                      <a:pt x="7" y="44"/>
                      <a:pt x="7" y="44"/>
                    </a:cubicBezTo>
                    <a:cubicBezTo>
                      <a:pt x="75" y="5"/>
                      <a:pt x="75" y="5"/>
                      <a:pt x="75" y="5"/>
                    </a:cubicBezTo>
                    <a:cubicBezTo>
                      <a:pt x="75" y="5"/>
                      <a:pt x="75" y="5"/>
                      <a:pt x="75" y="5"/>
                    </a:cubicBezTo>
                    <a:cubicBezTo>
                      <a:pt x="75" y="5"/>
                      <a:pt x="75" y="5"/>
                      <a:pt x="75" y="5"/>
                    </a:cubicBezTo>
                    <a:cubicBezTo>
                      <a:pt x="75" y="5"/>
                      <a:pt x="75" y="5"/>
                      <a:pt x="75" y="5"/>
                    </a:cubicBezTo>
                    <a:cubicBezTo>
                      <a:pt x="70" y="2"/>
                      <a:pt x="70" y="2"/>
                      <a:pt x="70" y="2"/>
                    </a:cubicBezTo>
                    <a:cubicBezTo>
                      <a:pt x="70" y="2"/>
                      <a:pt x="70" y="2"/>
                      <a:pt x="70" y="2"/>
                    </a:cubicBezTo>
                    <a:cubicBezTo>
                      <a:pt x="70" y="2"/>
                      <a:pt x="70" y="2"/>
                      <a:pt x="70" y="2"/>
                    </a:cubicBezTo>
                    <a:cubicBezTo>
                      <a:pt x="69" y="2"/>
                      <a:pt x="69" y="2"/>
                      <a:pt x="69" y="2"/>
                    </a:cubicBezTo>
                    <a:cubicBezTo>
                      <a:pt x="69" y="2"/>
                      <a:pt x="69" y="2"/>
                      <a:pt x="69" y="2"/>
                    </a:cubicBezTo>
                    <a:cubicBezTo>
                      <a:pt x="1" y="41"/>
                      <a:pt x="1" y="41"/>
                      <a:pt x="1" y="41"/>
                    </a:cubicBezTo>
                    <a:cubicBezTo>
                      <a:pt x="1" y="41"/>
                      <a:pt x="1" y="41"/>
                      <a:pt x="1" y="41"/>
                    </a:cubicBezTo>
                    <a:cubicBezTo>
                      <a:pt x="1" y="42"/>
                      <a:pt x="1" y="42"/>
                      <a:pt x="1" y="42"/>
                    </a:cubicBezTo>
                    <a:cubicBezTo>
                      <a:pt x="0" y="42"/>
                      <a:pt x="0" y="42"/>
                      <a:pt x="0" y="42"/>
                    </a:cubicBezTo>
                    <a:cubicBezTo>
                      <a:pt x="0" y="42"/>
                      <a:pt x="0" y="42"/>
                      <a:pt x="0" y="41"/>
                    </a:cubicBezTo>
                    <a:cubicBezTo>
                      <a:pt x="0" y="41"/>
                      <a:pt x="0" y="41"/>
                      <a:pt x="0" y="41"/>
                    </a:cubicBezTo>
                    <a:cubicBezTo>
                      <a:pt x="0" y="41"/>
                      <a:pt x="0" y="40"/>
                      <a:pt x="0" y="40"/>
                    </a:cubicBezTo>
                    <a:cubicBezTo>
                      <a:pt x="0" y="40"/>
                      <a:pt x="0" y="40"/>
                      <a:pt x="0" y="40"/>
                    </a:cubicBezTo>
                    <a:cubicBezTo>
                      <a:pt x="68" y="1"/>
                      <a:pt x="68" y="1"/>
                      <a:pt x="68" y="1"/>
                    </a:cubicBezTo>
                    <a:cubicBezTo>
                      <a:pt x="69" y="1"/>
                      <a:pt x="69" y="0"/>
                      <a:pt x="70" y="0"/>
                    </a:cubicBezTo>
                    <a:cubicBezTo>
                      <a:pt x="70" y="0"/>
                      <a:pt x="70" y="0"/>
                      <a:pt x="70" y="0"/>
                    </a:cubicBezTo>
                    <a:cubicBezTo>
                      <a:pt x="70" y="0"/>
                      <a:pt x="71" y="1"/>
                      <a:pt x="71" y="1"/>
                    </a:cubicBezTo>
                    <a:cubicBezTo>
                      <a:pt x="71" y="1"/>
                      <a:pt x="71" y="1"/>
                      <a:pt x="71" y="1"/>
                    </a:cubicBezTo>
                    <a:cubicBezTo>
                      <a:pt x="76" y="3"/>
                      <a:pt x="76" y="3"/>
                      <a:pt x="76" y="3"/>
                    </a:cubicBezTo>
                    <a:cubicBezTo>
                      <a:pt x="76" y="4"/>
                      <a:pt x="76" y="4"/>
                      <a:pt x="76" y="5"/>
                    </a:cubicBezTo>
                    <a:cubicBezTo>
                      <a:pt x="76" y="5"/>
                      <a:pt x="76" y="5"/>
                      <a:pt x="76" y="5"/>
                    </a:cubicBezTo>
                    <a:cubicBezTo>
                      <a:pt x="76" y="5"/>
                      <a:pt x="76" y="6"/>
                      <a:pt x="76" y="6"/>
                    </a:cubicBezTo>
                    <a:cubicBezTo>
                      <a:pt x="76" y="6"/>
                      <a:pt x="76" y="6"/>
                      <a:pt x="76" y="6"/>
                    </a:cubicBezTo>
                    <a:cubicBezTo>
                      <a:pt x="8" y="45"/>
                      <a:pt x="8" y="45"/>
                      <a:pt x="8" y="45"/>
                    </a:cubicBezTo>
                    <a:cubicBezTo>
                      <a:pt x="7" y="45"/>
                      <a:pt x="7" y="45"/>
                      <a:pt x="6" y="45"/>
                    </a:cubicBezTo>
                    <a:cubicBezTo>
                      <a:pt x="6" y="45"/>
                      <a:pt x="6" y="45"/>
                      <a:pt x="6" y="45"/>
                    </a:cubicBezTo>
                    <a:cubicBezTo>
                      <a:pt x="6" y="45"/>
                      <a:pt x="5" y="45"/>
                      <a:pt x="5" y="4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0" name="Freeform 1682">
                <a:extLst>
                  <a:ext uri="{FF2B5EF4-FFF2-40B4-BE49-F238E27FC236}">
                    <a16:creationId xmlns:a16="http://schemas.microsoft.com/office/drawing/2014/main" id="{E1EA0FFC-286D-4B86-876F-09194F0B4DF6}"/>
                  </a:ext>
                </a:extLst>
              </p:cNvPr>
              <p:cNvSpPr>
                <a:spLocks/>
              </p:cNvSpPr>
              <p:nvPr/>
            </p:nvSpPr>
            <p:spPr bwMode="auto">
              <a:xfrm>
                <a:off x="4680" y="1007"/>
                <a:ext cx="97" cy="57"/>
              </a:xfrm>
              <a:custGeom>
                <a:avLst/>
                <a:gdLst>
                  <a:gd name="T0" fmla="*/ 1 w 69"/>
                  <a:gd name="T1" fmla="*/ 37 h 40"/>
                  <a:gd name="T2" fmla="*/ 1 w 69"/>
                  <a:gd name="T3" fmla="*/ 36 h 40"/>
                  <a:gd name="T4" fmla="*/ 62 w 69"/>
                  <a:gd name="T5" fmla="*/ 1 h 40"/>
                  <a:gd name="T6" fmla="*/ 64 w 69"/>
                  <a:gd name="T7" fmla="*/ 1 h 40"/>
                  <a:gd name="T8" fmla="*/ 68 w 69"/>
                  <a:gd name="T9" fmla="*/ 3 h 40"/>
                  <a:gd name="T10" fmla="*/ 68 w 69"/>
                  <a:gd name="T11" fmla="*/ 4 h 40"/>
                  <a:gd name="T12" fmla="*/ 7 w 69"/>
                  <a:gd name="T13" fmla="*/ 39 h 40"/>
                  <a:gd name="T14" fmla="*/ 5 w 69"/>
                  <a:gd name="T15" fmla="*/ 39 h 40"/>
                  <a:gd name="T16" fmla="*/ 1 w 69"/>
                  <a:gd name="T17"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0">
                    <a:moveTo>
                      <a:pt x="1" y="37"/>
                    </a:moveTo>
                    <a:cubicBezTo>
                      <a:pt x="0" y="37"/>
                      <a:pt x="0" y="36"/>
                      <a:pt x="1" y="36"/>
                    </a:cubicBezTo>
                    <a:cubicBezTo>
                      <a:pt x="62" y="1"/>
                      <a:pt x="62" y="1"/>
                      <a:pt x="62" y="1"/>
                    </a:cubicBezTo>
                    <a:cubicBezTo>
                      <a:pt x="62" y="0"/>
                      <a:pt x="63" y="0"/>
                      <a:pt x="64" y="1"/>
                    </a:cubicBezTo>
                    <a:cubicBezTo>
                      <a:pt x="68" y="3"/>
                      <a:pt x="68" y="3"/>
                      <a:pt x="68" y="3"/>
                    </a:cubicBezTo>
                    <a:cubicBezTo>
                      <a:pt x="69" y="3"/>
                      <a:pt x="69" y="4"/>
                      <a:pt x="68" y="4"/>
                    </a:cubicBezTo>
                    <a:cubicBezTo>
                      <a:pt x="7" y="39"/>
                      <a:pt x="7" y="39"/>
                      <a:pt x="7" y="39"/>
                    </a:cubicBezTo>
                    <a:cubicBezTo>
                      <a:pt x="7" y="40"/>
                      <a:pt x="6" y="40"/>
                      <a:pt x="5" y="39"/>
                    </a:cubicBezTo>
                    <a:lnTo>
                      <a:pt x="1" y="3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1" name="Freeform 1683">
                <a:extLst>
                  <a:ext uri="{FF2B5EF4-FFF2-40B4-BE49-F238E27FC236}">
                    <a16:creationId xmlns:a16="http://schemas.microsoft.com/office/drawing/2014/main" id="{C6FA7C2E-1DAE-4B6D-8135-82215CBA31C1}"/>
                  </a:ext>
                </a:extLst>
              </p:cNvPr>
              <p:cNvSpPr>
                <a:spLocks noEditPoints="1"/>
              </p:cNvSpPr>
              <p:nvPr/>
            </p:nvSpPr>
            <p:spPr bwMode="auto">
              <a:xfrm>
                <a:off x="4680" y="1007"/>
                <a:ext cx="97" cy="57"/>
              </a:xfrm>
              <a:custGeom>
                <a:avLst/>
                <a:gdLst>
                  <a:gd name="T0" fmla="*/ 5 w 69"/>
                  <a:gd name="T1" fmla="*/ 40 h 40"/>
                  <a:gd name="T2" fmla="*/ 1 w 69"/>
                  <a:gd name="T3" fmla="*/ 38 h 40"/>
                  <a:gd name="T4" fmla="*/ 1 w 69"/>
                  <a:gd name="T5" fmla="*/ 37 h 40"/>
                  <a:gd name="T6" fmla="*/ 1 w 69"/>
                  <a:gd name="T7" fmla="*/ 38 h 40"/>
                  <a:gd name="T8" fmla="*/ 0 w 69"/>
                  <a:gd name="T9" fmla="*/ 36 h 40"/>
                  <a:gd name="T10" fmla="*/ 0 w 69"/>
                  <a:gd name="T11" fmla="*/ 36 h 40"/>
                  <a:gd name="T12" fmla="*/ 1 w 69"/>
                  <a:gd name="T13" fmla="*/ 35 h 40"/>
                  <a:gd name="T14" fmla="*/ 1 w 69"/>
                  <a:gd name="T15" fmla="*/ 35 h 40"/>
                  <a:gd name="T16" fmla="*/ 61 w 69"/>
                  <a:gd name="T17" fmla="*/ 0 h 40"/>
                  <a:gd name="T18" fmla="*/ 63 w 69"/>
                  <a:gd name="T19" fmla="*/ 0 h 40"/>
                  <a:gd name="T20" fmla="*/ 63 w 69"/>
                  <a:gd name="T21" fmla="*/ 0 h 40"/>
                  <a:gd name="T22" fmla="*/ 64 w 69"/>
                  <a:gd name="T23" fmla="*/ 0 h 40"/>
                  <a:gd name="T24" fmla="*/ 64 w 69"/>
                  <a:gd name="T25" fmla="*/ 0 h 40"/>
                  <a:gd name="T26" fmla="*/ 68 w 69"/>
                  <a:gd name="T27" fmla="*/ 2 h 40"/>
                  <a:gd name="T28" fmla="*/ 69 w 69"/>
                  <a:gd name="T29" fmla="*/ 3 h 40"/>
                  <a:gd name="T30" fmla="*/ 69 w 69"/>
                  <a:gd name="T31" fmla="*/ 3 h 40"/>
                  <a:gd name="T32" fmla="*/ 68 w 69"/>
                  <a:gd name="T33" fmla="*/ 5 h 40"/>
                  <a:gd name="T34" fmla="*/ 68 w 69"/>
                  <a:gd name="T35" fmla="*/ 5 h 40"/>
                  <a:gd name="T36" fmla="*/ 8 w 69"/>
                  <a:gd name="T37" fmla="*/ 40 h 40"/>
                  <a:gd name="T38" fmla="*/ 6 w 69"/>
                  <a:gd name="T39" fmla="*/ 40 h 40"/>
                  <a:gd name="T40" fmla="*/ 6 w 69"/>
                  <a:gd name="T41" fmla="*/ 40 h 40"/>
                  <a:gd name="T42" fmla="*/ 5 w 69"/>
                  <a:gd name="T43" fmla="*/ 40 h 40"/>
                  <a:gd name="T44" fmla="*/ 5 w 69"/>
                  <a:gd name="T45" fmla="*/ 39 h 40"/>
                  <a:gd name="T46" fmla="*/ 6 w 69"/>
                  <a:gd name="T47" fmla="*/ 39 h 40"/>
                  <a:gd name="T48" fmla="*/ 6 w 69"/>
                  <a:gd name="T49" fmla="*/ 39 h 40"/>
                  <a:gd name="T50" fmla="*/ 7 w 69"/>
                  <a:gd name="T51" fmla="*/ 39 h 40"/>
                  <a:gd name="T52" fmla="*/ 7 w 69"/>
                  <a:gd name="T53" fmla="*/ 39 h 40"/>
                  <a:gd name="T54" fmla="*/ 68 w 69"/>
                  <a:gd name="T55" fmla="*/ 4 h 40"/>
                  <a:gd name="T56" fmla="*/ 68 w 69"/>
                  <a:gd name="T57" fmla="*/ 3 h 40"/>
                  <a:gd name="T58" fmla="*/ 68 w 69"/>
                  <a:gd name="T59" fmla="*/ 3 h 40"/>
                  <a:gd name="T60" fmla="*/ 68 w 69"/>
                  <a:gd name="T61" fmla="*/ 3 h 40"/>
                  <a:gd name="T62" fmla="*/ 64 w 69"/>
                  <a:gd name="T63" fmla="*/ 1 h 40"/>
                  <a:gd name="T64" fmla="*/ 63 w 69"/>
                  <a:gd name="T65" fmla="*/ 1 h 40"/>
                  <a:gd name="T66" fmla="*/ 63 w 69"/>
                  <a:gd name="T67" fmla="*/ 1 h 40"/>
                  <a:gd name="T68" fmla="*/ 62 w 69"/>
                  <a:gd name="T69" fmla="*/ 1 h 40"/>
                  <a:gd name="T70" fmla="*/ 62 w 69"/>
                  <a:gd name="T71" fmla="*/ 1 h 40"/>
                  <a:gd name="T72" fmla="*/ 1 w 69"/>
                  <a:gd name="T73" fmla="*/ 36 h 40"/>
                  <a:gd name="T74" fmla="*/ 1 w 69"/>
                  <a:gd name="T75" fmla="*/ 36 h 40"/>
                  <a:gd name="T76" fmla="*/ 1 w 69"/>
                  <a:gd name="T77" fmla="*/ 36 h 40"/>
                  <a:gd name="T78" fmla="*/ 5 w 69"/>
                  <a:gd name="T7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40">
                    <a:moveTo>
                      <a:pt x="5" y="40"/>
                    </a:moveTo>
                    <a:cubicBezTo>
                      <a:pt x="1" y="38"/>
                      <a:pt x="1" y="38"/>
                      <a:pt x="1" y="38"/>
                    </a:cubicBezTo>
                    <a:cubicBezTo>
                      <a:pt x="1" y="37"/>
                      <a:pt x="1" y="37"/>
                      <a:pt x="1" y="37"/>
                    </a:cubicBezTo>
                    <a:cubicBezTo>
                      <a:pt x="1" y="38"/>
                      <a:pt x="1" y="38"/>
                      <a:pt x="1" y="38"/>
                    </a:cubicBezTo>
                    <a:cubicBezTo>
                      <a:pt x="0" y="37"/>
                      <a:pt x="0" y="37"/>
                      <a:pt x="0" y="36"/>
                    </a:cubicBezTo>
                    <a:cubicBezTo>
                      <a:pt x="0" y="36"/>
                      <a:pt x="0" y="36"/>
                      <a:pt x="0" y="36"/>
                    </a:cubicBezTo>
                    <a:cubicBezTo>
                      <a:pt x="0" y="36"/>
                      <a:pt x="0" y="35"/>
                      <a:pt x="1" y="35"/>
                    </a:cubicBezTo>
                    <a:cubicBezTo>
                      <a:pt x="1" y="35"/>
                      <a:pt x="1" y="35"/>
                      <a:pt x="1" y="35"/>
                    </a:cubicBezTo>
                    <a:cubicBezTo>
                      <a:pt x="61" y="0"/>
                      <a:pt x="61" y="0"/>
                      <a:pt x="61" y="0"/>
                    </a:cubicBezTo>
                    <a:cubicBezTo>
                      <a:pt x="62" y="0"/>
                      <a:pt x="62" y="0"/>
                      <a:pt x="63" y="0"/>
                    </a:cubicBezTo>
                    <a:cubicBezTo>
                      <a:pt x="63" y="0"/>
                      <a:pt x="63" y="0"/>
                      <a:pt x="63" y="0"/>
                    </a:cubicBezTo>
                    <a:cubicBezTo>
                      <a:pt x="63" y="0"/>
                      <a:pt x="64" y="0"/>
                      <a:pt x="64" y="0"/>
                    </a:cubicBezTo>
                    <a:cubicBezTo>
                      <a:pt x="64" y="0"/>
                      <a:pt x="64" y="0"/>
                      <a:pt x="64" y="0"/>
                    </a:cubicBezTo>
                    <a:cubicBezTo>
                      <a:pt x="68" y="2"/>
                      <a:pt x="68" y="2"/>
                      <a:pt x="68" y="2"/>
                    </a:cubicBezTo>
                    <a:cubicBezTo>
                      <a:pt x="69" y="2"/>
                      <a:pt x="69" y="3"/>
                      <a:pt x="69" y="3"/>
                    </a:cubicBezTo>
                    <a:cubicBezTo>
                      <a:pt x="69" y="3"/>
                      <a:pt x="69" y="3"/>
                      <a:pt x="69" y="3"/>
                    </a:cubicBezTo>
                    <a:cubicBezTo>
                      <a:pt x="69" y="4"/>
                      <a:pt x="69" y="4"/>
                      <a:pt x="68" y="5"/>
                    </a:cubicBezTo>
                    <a:cubicBezTo>
                      <a:pt x="68" y="5"/>
                      <a:pt x="68" y="5"/>
                      <a:pt x="68" y="5"/>
                    </a:cubicBezTo>
                    <a:cubicBezTo>
                      <a:pt x="8" y="40"/>
                      <a:pt x="8" y="40"/>
                      <a:pt x="8" y="40"/>
                    </a:cubicBezTo>
                    <a:cubicBezTo>
                      <a:pt x="7" y="40"/>
                      <a:pt x="7" y="40"/>
                      <a:pt x="6" y="40"/>
                    </a:cubicBezTo>
                    <a:cubicBezTo>
                      <a:pt x="6" y="40"/>
                      <a:pt x="6" y="40"/>
                      <a:pt x="6" y="40"/>
                    </a:cubicBezTo>
                    <a:cubicBezTo>
                      <a:pt x="6" y="40"/>
                      <a:pt x="5" y="40"/>
                      <a:pt x="5" y="40"/>
                    </a:cubicBezTo>
                    <a:close/>
                    <a:moveTo>
                      <a:pt x="5" y="39"/>
                    </a:moveTo>
                    <a:cubicBezTo>
                      <a:pt x="6" y="39"/>
                      <a:pt x="6" y="39"/>
                      <a:pt x="6" y="39"/>
                    </a:cubicBezTo>
                    <a:cubicBezTo>
                      <a:pt x="6" y="39"/>
                      <a:pt x="6" y="39"/>
                      <a:pt x="6" y="39"/>
                    </a:cubicBezTo>
                    <a:cubicBezTo>
                      <a:pt x="7" y="39"/>
                      <a:pt x="7" y="39"/>
                      <a:pt x="7" y="39"/>
                    </a:cubicBezTo>
                    <a:cubicBezTo>
                      <a:pt x="7" y="39"/>
                      <a:pt x="7" y="39"/>
                      <a:pt x="7" y="39"/>
                    </a:cubicBezTo>
                    <a:cubicBezTo>
                      <a:pt x="68" y="4"/>
                      <a:pt x="68" y="4"/>
                      <a:pt x="68" y="4"/>
                    </a:cubicBezTo>
                    <a:cubicBezTo>
                      <a:pt x="68" y="3"/>
                      <a:pt x="68" y="3"/>
                      <a:pt x="68" y="3"/>
                    </a:cubicBezTo>
                    <a:cubicBezTo>
                      <a:pt x="68" y="3"/>
                      <a:pt x="68" y="3"/>
                      <a:pt x="68" y="3"/>
                    </a:cubicBezTo>
                    <a:cubicBezTo>
                      <a:pt x="68" y="3"/>
                      <a:pt x="68" y="3"/>
                      <a:pt x="68" y="3"/>
                    </a:cubicBezTo>
                    <a:cubicBezTo>
                      <a:pt x="64" y="1"/>
                      <a:pt x="64" y="1"/>
                      <a:pt x="64" y="1"/>
                    </a:cubicBezTo>
                    <a:cubicBezTo>
                      <a:pt x="64" y="1"/>
                      <a:pt x="63" y="1"/>
                      <a:pt x="63" y="1"/>
                    </a:cubicBezTo>
                    <a:cubicBezTo>
                      <a:pt x="63" y="1"/>
                      <a:pt x="63" y="1"/>
                      <a:pt x="63" y="1"/>
                    </a:cubicBezTo>
                    <a:cubicBezTo>
                      <a:pt x="63" y="1"/>
                      <a:pt x="62" y="1"/>
                      <a:pt x="62" y="1"/>
                    </a:cubicBezTo>
                    <a:cubicBezTo>
                      <a:pt x="62" y="1"/>
                      <a:pt x="62" y="1"/>
                      <a:pt x="62" y="1"/>
                    </a:cubicBezTo>
                    <a:cubicBezTo>
                      <a:pt x="1" y="36"/>
                      <a:pt x="1" y="36"/>
                      <a:pt x="1" y="36"/>
                    </a:cubicBezTo>
                    <a:cubicBezTo>
                      <a:pt x="1" y="36"/>
                      <a:pt x="1" y="36"/>
                      <a:pt x="1" y="36"/>
                    </a:cubicBezTo>
                    <a:cubicBezTo>
                      <a:pt x="1" y="36"/>
                      <a:pt x="1" y="36"/>
                      <a:pt x="1" y="36"/>
                    </a:cubicBezTo>
                    <a:cubicBezTo>
                      <a:pt x="5" y="39"/>
                      <a:pt x="5" y="39"/>
                      <a:pt x="5" y="3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2" name="Freeform 1684">
                <a:extLst>
                  <a:ext uri="{FF2B5EF4-FFF2-40B4-BE49-F238E27FC236}">
                    <a16:creationId xmlns:a16="http://schemas.microsoft.com/office/drawing/2014/main" id="{365A8B92-16D4-409D-94F9-DEEA949B1A65}"/>
                  </a:ext>
                </a:extLst>
              </p:cNvPr>
              <p:cNvSpPr>
                <a:spLocks/>
              </p:cNvSpPr>
              <p:nvPr/>
            </p:nvSpPr>
            <p:spPr bwMode="auto">
              <a:xfrm>
                <a:off x="4766" y="993"/>
                <a:ext cx="8" cy="6"/>
              </a:xfrm>
              <a:custGeom>
                <a:avLst/>
                <a:gdLst>
                  <a:gd name="T0" fmla="*/ 0 w 8"/>
                  <a:gd name="T1" fmla="*/ 0 h 6"/>
                  <a:gd name="T2" fmla="*/ 8 w 8"/>
                  <a:gd name="T3" fmla="*/ 6 h 6"/>
                  <a:gd name="T4" fmla="*/ 0 w 8"/>
                  <a:gd name="T5" fmla="*/ 0 h 6"/>
                </a:gdLst>
                <a:ahLst/>
                <a:cxnLst>
                  <a:cxn ang="0">
                    <a:pos x="T0" y="T1"/>
                  </a:cxn>
                  <a:cxn ang="0">
                    <a:pos x="T2" y="T3"/>
                  </a:cxn>
                  <a:cxn ang="0">
                    <a:pos x="T4" y="T5"/>
                  </a:cxn>
                </a:cxnLst>
                <a:rect l="0" t="0" r="r" b="b"/>
                <a:pathLst>
                  <a:path w="8" h="6">
                    <a:moveTo>
                      <a:pt x="0" y="0"/>
                    </a:moveTo>
                    <a:lnTo>
                      <a:pt x="8" y="6"/>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3" name="Line 1685">
                <a:extLst>
                  <a:ext uri="{FF2B5EF4-FFF2-40B4-BE49-F238E27FC236}">
                    <a16:creationId xmlns:a16="http://schemas.microsoft.com/office/drawing/2014/main" id="{ED6063B2-511F-4F2A-BF47-78682A82520A}"/>
                  </a:ext>
                </a:extLst>
              </p:cNvPr>
              <p:cNvSpPr>
                <a:spLocks noChangeShapeType="1"/>
              </p:cNvSpPr>
              <p:nvPr/>
            </p:nvSpPr>
            <p:spPr bwMode="auto">
              <a:xfrm>
                <a:off x="4766" y="993"/>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4" name="Freeform 1686">
                <a:extLst>
                  <a:ext uri="{FF2B5EF4-FFF2-40B4-BE49-F238E27FC236}">
                    <a16:creationId xmlns:a16="http://schemas.microsoft.com/office/drawing/2014/main" id="{060715B4-2F3C-4E87-BAB1-1D534F5315C8}"/>
                  </a:ext>
                </a:extLst>
              </p:cNvPr>
              <p:cNvSpPr>
                <a:spLocks/>
              </p:cNvSpPr>
              <p:nvPr/>
            </p:nvSpPr>
            <p:spPr bwMode="auto">
              <a:xfrm>
                <a:off x="4766" y="992"/>
                <a:ext cx="10" cy="7"/>
              </a:xfrm>
              <a:custGeom>
                <a:avLst/>
                <a:gdLst>
                  <a:gd name="T0" fmla="*/ 0 w 10"/>
                  <a:gd name="T1" fmla="*/ 3 h 7"/>
                  <a:gd name="T2" fmla="*/ 1 w 10"/>
                  <a:gd name="T3" fmla="*/ 0 h 7"/>
                  <a:gd name="T4" fmla="*/ 10 w 10"/>
                  <a:gd name="T5" fmla="*/ 5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1" y="0"/>
                    </a:lnTo>
                    <a:lnTo>
                      <a:pt x="10" y="5"/>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5" name="Freeform 1687">
                <a:extLst>
                  <a:ext uri="{FF2B5EF4-FFF2-40B4-BE49-F238E27FC236}">
                    <a16:creationId xmlns:a16="http://schemas.microsoft.com/office/drawing/2014/main" id="{2D52031E-325F-462F-A412-ACF87B135788}"/>
                  </a:ext>
                </a:extLst>
              </p:cNvPr>
              <p:cNvSpPr>
                <a:spLocks/>
              </p:cNvSpPr>
              <p:nvPr/>
            </p:nvSpPr>
            <p:spPr bwMode="auto">
              <a:xfrm>
                <a:off x="4757" y="999"/>
                <a:ext cx="8" cy="4"/>
              </a:xfrm>
              <a:custGeom>
                <a:avLst/>
                <a:gdLst>
                  <a:gd name="T0" fmla="*/ 0 w 8"/>
                  <a:gd name="T1" fmla="*/ 0 h 4"/>
                  <a:gd name="T2" fmla="*/ 8 w 8"/>
                  <a:gd name="T3" fmla="*/ 4 h 4"/>
                  <a:gd name="T4" fmla="*/ 0 w 8"/>
                  <a:gd name="T5" fmla="*/ 0 h 4"/>
                </a:gdLst>
                <a:ahLst/>
                <a:cxnLst>
                  <a:cxn ang="0">
                    <a:pos x="T0" y="T1"/>
                  </a:cxn>
                  <a:cxn ang="0">
                    <a:pos x="T2" y="T3"/>
                  </a:cxn>
                  <a:cxn ang="0">
                    <a:pos x="T4" y="T5"/>
                  </a:cxn>
                </a:cxnLst>
                <a:rect l="0" t="0" r="r" b="b"/>
                <a:pathLst>
                  <a:path w="8" h="4">
                    <a:moveTo>
                      <a:pt x="0" y="0"/>
                    </a:moveTo>
                    <a:lnTo>
                      <a:pt x="8"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6" name="Line 1688">
                <a:extLst>
                  <a:ext uri="{FF2B5EF4-FFF2-40B4-BE49-F238E27FC236}">
                    <a16:creationId xmlns:a16="http://schemas.microsoft.com/office/drawing/2014/main" id="{39A1B2EE-CB31-4B1B-A480-D265A034C31C}"/>
                  </a:ext>
                </a:extLst>
              </p:cNvPr>
              <p:cNvSpPr>
                <a:spLocks noChangeShapeType="1"/>
              </p:cNvSpPr>
              <p:nvPr/>
            </p:nvSpPr>
            <p:spPr bwMode="auto">
              <a:xfrm>
                <a:off x="4757" y="999"/>
                <a:ext cx="8"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7" name="Freeform 1689">
                <a:extLst>
                  <a:ext uri="{FF2B5EF4-FFF2-40B4-BE49-F238E27FC236}">
                    <a16:creationId xmlns:a16="http://schemas.microsoft.com/office/drawing/2014/main" id="{C207245E-0AE5-4EFD-861A-2AD2764FF65E}"/>
                  </a:ext>
                </a:extLst>
              </p:cNvPr>
              <p:cNvSpPr>
                <a:spLocks/>
              </p:cNvSpPr>
              <p:nvPr/>
            </p:nvSpPr>
            <p:spPr bwMode="auto">
              <a:xfrm>
                <a:off x="4756" y="997"/>
                <a:ext cx="10" cy="7"/>
              </a:xfrm>
              <a:custGeom>
                <a:avLst/>
                <a:gdLst>
                  <a:gd name="T0" fmla="*/ 0 w 10"/>
                  <a:gd name="T1" fmla="*/ 2 h 7"/>
                  <a:gd name="T2" fmla="*/ 1 w 10"/>
                  <a:gd name="T3" fmla="*/ 0 h 7"/>
                  <a:gd name="T4" fmla="*/ 10 w 10"/>
                  <a:gd name="T5" fmla="*/ 6 h 7"/>
                  <a:gd name="T6" fmla="*/ 10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6"/>
                    </a:lnTo>
                    <a:lnTo>
                      <a:pt x="10"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8" name="Freeform 1690">
                <a:extLst>
                  <a:ext uri="{FF2B5EF4-FFF2-40B4-BE49-F238E27FC236}">
                    <a16:creationId xmlns:a16="http://schemas.microsoft.com/office/drawing/2014/main" id="{4FD29204-87BD-4CC2-B860-97B61AE5587D}"/>
                  </a:ext>
                </a:extLst>
              </p:cNvPr>
              <p:cNvSpPr>
                <a:spLocks/>
              </p:cNvSpPr>
              <p:nvPr/>
            </p:nvSpPr>
            <p:spPr bwMode="auto">
              <a:xfrm>
                <a:off x="4750" y="1004"/>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lnTo>
                      <a:pt x="5"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79" name="Line 1691">
                <a:extLst>
                  <a:ext uri="{FF2B5EF4-FFF2-40B4-BE49-F238E27FC236}">
                    <a16:creationId xmlns:a16="http://schemas.microsoft.com/office/drawing/2014/main" id="{9C904D38-3C06-49D4-AD7A-50F96BA76130}"/>
                  </a:ext>
                </a:extLst>
              </p:cNvPr>
              <p:cNvSpPr>
                <a:spLocks noChangeShapeType="1"/>
              </p:cNvSpPr>
              <p:nvPr/>
            </p:nvSpPr>
            <p:spPr bwMode="auto">
              <a:xfrm>
                <a:off x="4750" y="1004"/>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0" name="Freeform 1692">
                <a:extLst>
                  <a:ext uri="{FF2B5EF4-FFF2-40B4-BE49-F238E27FC236}">
                    <a16:creationId xmlns:a16="http://schemas.microsoft.com/office/drawing/2014/main" id="{DFD0D101-1D7F-4176-9B09-69AE8DE58012}"/>
                  </a:ext>
                </a:extLst>
              </p:cNvPr>
              <p:cNvSpPr>
                <a:spLocks/>
              </p:cNvSpPr>
              <p:nvPr/>
            </p:nvSpPr>
            <p:spPr bwMode="auto">
              <a:xfrm>
                <a:off x="4748" y="1003"/>
                <a:ext cx="9" cy="7"/>
              </a:xfrm>
              <a:custGeom>
                <a:avLst/>
                <a:gdLst>
                  <a:gd name="T0" fmla="*/ 0 w 9"/>
                  <a:gd name="T1" fmla="*/ 1 h 7"/>
                  <a:gd name="T2" fmla="*/ 1 w 9"/>
                  <a:gd name="T3" fmla="*/ 0 h 7"/>
                  <a:gd name="T4" fmla="*/ 9 w 9"/>
                  <a:gd name="T5" fmla="*/ 4 h 7"/>
                  <a:gd name="T6" fmla="*/ 8 w 9"/>
                  <a:gd name="T7" fmla="*/ 7 h 7"/>
                  <a:gd name="T8" fmla="*/ 0 w 9"/>
                  <a:gd name="T9" fmla="*/ 1 h 7"/>
                  <a:gd name="T10" fmla="*/ 0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0" y="1"/>
                    </a:moveTo>
                    <a:lnTo>
                      <a:pt x="1" y="0"/>
                    </a:lnTo>
                    <a:lnTo>
                      <a:pt x="9"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1" name="Freeform 1693">
                <a:extLst>
                  <a:ext uri="{FF2B5EF4-FFF2-40B4-BE49-F238E27FC236}">
                    <a16:creationId xmlns:a16="http://schemas.microsoft.com/office/drawing/2014/main" id="{FCABF4AC-09BA-4EF8-A865-08AC305A16E3}"/>
                  </a:ext>
                </a:extLst>
              </p:cNvPr>
              <p:cNvSpPr>
                <a:spLocks/>
              </p:cNvSpPr>
              <p:nvPr/>
            </p:nvSpPr>
            <p:spPr bwMode="auto">
              <a:xfrm>
                <a:off x="4742" y="1010"/>
                <a:ext cx="4"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lnTo>
                      <a:pt x="4"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2" name="Line 1694">
                <a:extLst>
                  <a:ext uri="{FF2B5EF4-FFF2-40B4-BE49-F238E27FC236}">
                    <a16:creationId xmlns:a16="http://schemas.microsoft.com/office/drawing/2014/main" id="{EE3B34D3-DFF6-4994-BCCB-13EBA003FEFC}"/>
                  </a:ext>
                </a:extLst>
              </p:cNvPr>
              <p:cNvSpPr>
                <a:spLocks noChangeShapeType="1"/>
              </p:cNvSpPr>
              <p:nvPr/>
            </p:nvSpPr>
            <p:spPr bwMode="auto">
              <a:xfrm>
                <a:off x="4742" y="1010"/>
                <a:ext cx="4"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3" name="Freeform 1695">
                <a:extLst>
                  <a:ext uri="{FF2B5EF4-FFF2-40B4-BE49-F238E27FC236}">
                    <a16:creationId xmlns:a16="http://schemas.microsoft.com/office/drawing/2014/main" id="{83E1F65F-80CC-4ECE-8215-6F4EA6ADFEC0}"/>
                  </a:ext>
                </a:extLst>
              </p:cNvPr>
              <p:cNvSpPr>
                <a:spLocks/>
              </p:cNvSpPr>
              <p:nvPr/>
            </p:nvSpPr>
            <p:spPr bwMode="auto">
              <a:xfrm>
                <a:off x="4739" y="1007"/>
                <a:ext cx="10" cy="7"/>
              </a:xfrm>
              <a:custGeom>
                <a:avLst/>
                <a:gdLst>
                  <a:gd name="T0" fmla="*/ 0 w 10"/>
                  <a:gd name="T1" fmla="*/ 3 h 7"/>
                  <a:gd name="T2" fmla="*/ 0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0"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4" name="Freeform 1696">
                <a:extLst>
                  <a:ext uri="{FF2B5EF4-FFF2-40B4-BE49-F238E27FC236}">
                    <a16:creationId xmlns:a16="http://schemas.microsoft.com/office/drawing/2014/main" id="{130612D3-76E0-43FC-B235-EF0CFABBA235}"/>
                  </a:ext>
                </a:extLst>
              </p:cNvPr>
              <p:cNvSpPr>
                <a:spLocks/>
              </p:cNvSpPr>
              <p:nvPr/>
            </p:nvSpPr>
            <p:spPr bwMode="auto">
              <a:xfrm>
                <a:off x="4733" y="1016"/>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5" name="Line 1697">
                <a:extLst>
                  <a:ext uri="{FF2B5EF4-FFF2-40B4-BE49-F238E27FC236}">
                    <a16:creationId xmlns:a16="http://schemas.microsoft.com/office/drawing/2014/main" id="{3A6EF9C1-32A1-4F95-933E-21D27FA75FB1}"/>
                  </a:ext>
                </a:extLst>
              </p:cNvPr>
              <p:cNvSpPr>
                <a:spLocks noChangeShapeType="1"/>
              </p:cNvSpPr>
              <p:nvPr/>
            </p:nvSpPr>
            <p:spPr bwMode="auto">
              <a:xfrm>
                <a:off x="4733" y="1016"/>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6" name="Freeform 1698">
                <a:extLst>
                  <a:ext uri="{FF2B5EF4-FFF2-40B4-BE49-F238E27FC236}">
                    <a16:creationId xmlns:a16="http://schemas.microsoft.com/office/drawing/2014/main" id="{42A4A7E7-FD8F-436C-A4FE-53C72C07B548}"/>
                  </a:ext>
                </a:extLst>
              </p:cNvPr>
              <p:cNvSpPr>
                <a:spLocks/>
              </p:cNvSpPr>
              <p:nvPr/>
            </p:nvSpPr>
            <p:spPr bwMode="auto">
              <a:xfrm>
                <a:off x="4729" y="1013"/>
                <a:ext cx="10" cy="7"/>
              </a:xfrm>
              <a:custGeom>
                <a:avLst/>
                <a:gdLst>
                  <a:gd name="T0" fmla="*/ 0 w 10"/>
                  <a:gd name="T1" fmla="*/ 1 h 7"/>
                  <a:gd name="T2" fmla="*/ 2 w 10"/>
                  <a:gd name="T3" fmla="*/ 0 h 7"/>
                  <a:gd name="T4" fmla="*/ 10 w 10"/>
                  <a:gd name="T5" fmla="*/ 6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6"/>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7" name="Freeform 1699">
                <a:extLst>
                  <a:ext uri="{FF2B5EF4-FFF2-40B4-BE49-F238E27FC236}">
                    <a16:creationId xmlns:a16="http://schemas.microsoft.com/office/drawing/2014/main" id="{1603217A-9F84-4B96-9A35-6535CD9C84A9}"/>
                  </a:ext>
                </a:extLst>
              </p:cNvPr>
              <p:cNvSpPr>
                <a:spLocks/>
              </p:cNvSpPr>
              <p:nvPr/>
            </p:nvSpPr>
            <p:spPr bwMode="auto">
              <a:xfrm>
                <a:off x="4725" y="1021"/>
                <a:ext cx="1" cy="1"/>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8" name="Line 1700">
                <a:extLst>
                  <a:ext uri="{FF2B5EF4-FFF2-40B4-BE49-F238E27FC236}">
                    <a16:creationId xmlns:a16="http://schemas.microsoft.com/office/drawing/2014/main" id="{59390D37-8F78-411D-86BA-39628D12E80F}"/>
                  </a:ext>
                </a:extLst>
              </p:cNvPr>
              <p:cNvSpPr>
                <a:spLocks noChangeShapeType="1"/>
              </p:cNvSpPr>
              <p:nvPr/>
            </p:nvSpPr>
            <p:spPr bwMode="auto">
              <a:xfrm>
                <a:off x="4725" y="102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89" name="Freeform 1701">
                <a:extLst>
                  <a:ext uri="{FF2B5EF4-FFF2-40B4-BE49-F238E27FC236}">
                    <a16:creationId xmlns:a16="http://schemas.microsoft.com/office/drawing/2014/main" id="{3BC3EB00-8B18-4CD5-A831-D9780CCC55FD}"/>
                  </a:ext>
                </a:extLst>
              </p:cNvPr>
              <p:cNvSpPr>
                <a:spLocks/>
              </p:cNvSpPr>
              <p:nvPr/>
            </p:nvSpPr>
            <p:spPr bwMode="auto">
              <a:xfrm>
                <a:off x="4721" y="1019"/>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0" name="Line 1702">
                <a:extLst>
                  <a:ext uri="{FF2B5EF4-FFF2-40B4-BE49-F238E27FC236}">
                    <a16:creationId xmlns:a16="http://schemas.microsoft.com/office/drawing/2014/main" id="{6A11F89F-50AC-43D3-80F3-779F5210ADE9}"/>
                  </a:ext>
                </a:extLst>
              </p:cNvPr>
              <p:cNvSpPr>
                <a:spLocks noChangeShapeType="1"/>
              </p:cNvSpPr>
              <p:nvPr/>
            </p:nvSpPr>
            <p:spPr bwMode="auto">
              <a:xfrm>
                <a:off x="4716" y="1027"/>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1" name="Line 1703">
                <a:extLst>
                  <a:ext uri="{FF2B5EF4-FFF2-40B4-BE49-F238E27FC236}">
                    <a16:creationId xmlns:a16="http://schemas.microsoft.com/office/drawing/2014/main" id="{898618AD-27CB-4F97-943F-E514D5585E3F}"/>
                  </a:ext>
                </a:extLst>
              </p:cNvPr>
              <p:cNvSpPr>
                <a:spLocks noChangeShapeType="1"/>
              </p:cNvSpPr>
              <p:nvPr/>
            </p:nvSpPr>
            <p:spPr bwMode="auto">
              <a:xfrm>
                <a:off x="4716" y="1027"/>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2" name="Freeform 1704">
                <a:extLst>
                  <a:ext uri="{FF2B5EF4-FFF2-40B4-BE49-F238E27FC236}">
                    <a16:creationId xmlns:a16="http://schemas.microsoft.com/office/drawing/2014/main" id="{5EC8101C-969C-4122-AC97-46DA6206F185}"/>
                  </a:ext>
                </a:extLst>
              </p:cNvPr>
              <p:cNvSpPr>
                <a:spLocks/>
              </p:cNvSpPr>
              <p:nvPr/>
            </p:nvSpPr>
            <p:spPr bwMode="auto">
              <a:xfrm>
                <a:off x="4712" y="1023"/>
                <a:ext cx="9" cy="7"/>
              </a:xfrm>
              <a:custGeom>
                <a:avLst/>
                <a:gdLst>
                  <a:gd name="T0" fmla="*/ 0 w 9"/>
                  <a:gd name="T1" fmla="*/ 3 h 7"/>
                  <a:gd name="T2" fmla="*/ 0 w 9"/>
                  <a:gd name="T3" fmla="*/ 0 h 7"/>
                  <a:gd name="T4" fmla="*/ 9 w 9"/>
                  <a:gd name="T5" fmla="*/ 6 h 7"/>
                  <a:gd name="T6" fmla="*/ 9 w 9"/>
                  <a:gd name="T7" fmla="*/ 7 h 7"/>
                  <a:gd name="T8" fmla="*/ 0 w 9"/>
                  <a:gd name="T9" fmla="*/ 3 h 7"/>
                  <a:gd name="T10" fmla="*/ 0 w 9"/>
                  <a:gd name="T11" fmla="*/ 3 h 7"/>
                </a:gdLst>
                <a:ahLst/>
                <a:cxnLst>
                  <a:cxn ang="0">
                    <a:pos x="T0" y="T1"/>
                  </a:cxn>
                  <a:cxn ang="0">
                    <a:pos x="T2" y="T3"/>
                  </a:cxn>
                  <a:cxn ang="0">
                    <a:pos x="T4" y="T5"/>
                  </a:cxn>
                  <a:cxn ang="0">
                    <a:pos x="T6" y="T7"/>
                  </a:cxn>
                  <a:cxn ang="0">
                    <a:pos x="T8" y="T9"/>
                  </a:cxn>
                  <a:cxn ang="0">
                    <a:pos x="T10" y="T11"/>
                  </a:cxn>
                </a:cxnLst>
                <a:rect l="0" t="0" r="r" b="b"/>
                <a:pathLst>
                  <a:path w="9" h="7">
                    <a:moveTo>
                      <a:pt x="0" y="3"/>
                    </a:moveTo>
                    <a:lnTo>
                      <a:pt x="0" y="0"/>
                    </a:lnTo>
                    <a:lnTo>
                      <a:pt x="9"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3" name="Freeform 1705">
                <a:extLst>
                  <a:ext uri="{FF2B5EF4-FFF2-40B4-BE49-F238E27FC236}">
                    <a16:creationId xmlns:a16="http://schemas.microsoft.com/office/drawing/2014/main" id="{0CCF6242-CF47-4EC3-90B9-67ADA97E2C8D}"/>
                  </a:ext>
                </a:extLst>
              </p:cNvPr>
              <p:cNvSpPr>
                <a:spLocks/>
              </p:cNvSpPr>
              <p:nvPr/>
            </p:nvSpPr>
            <p:spPr bwMode="auto">
              <a:xfrm>
                <a:off x="4706" y="1031"/>
                <a:ext cx="3" cy="2"/>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lnTo>
                      <a:pt x="0" y="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4" name="Line 1706">
                <a:extLst>
                  <a:ext uri="{FF2B5EF4-FFF2-40B4-BE49-F238E27FC236}">
                    <a16:creationId xmlns:a16="http://schemas.microsoft.com/office/drawing/2014/main" id="{B1E76806-E178-474F-AC7A-85966047904A}"/>
                  </a:ext>
                </a:extLst>
              </p:cNvPr>
              <p:cNvSpPr>
                <a:spLocks noChangeShapeType="1"/>
              </p:cNvSpPr>
              <p:nvPr/>
            </p:nvSpPr>
            <p:spPr bwMode="auto">
              <a:xfrm flipH="1" flipV="1">
                <a:off x="4706" y="1031"/>
                <a:ext cx="3"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5" name="Freeform 1707">
                <a:extLst>
                  <a:ext uri="{FF2B5EF4-FFF2-40B4-BE49-F238E27FC236}">
                    <a16:creationId xmlns:a16="http://schemas.microsoft.com/office/drawing/2014/main" id="{A3490654-8A7F-437F-8956-FAE36F859570}"/>
                  </a:ext>
                </a:extLst>
              </p:cNvPr>
              <p:cNvSpPr>
                <a:spLocks/>
              </p:cNvSpPr>
              <p:nvPr/>
            </p:nvSpPr>
            <p:spPr bwMode="auto">
              <a:xfrm>
                <a:off x="4702" y="1029"/>
                <a:ext cx="10" cy="7"/>
              </a:xfrm>
              <a:custGeom>
                <a:avLst/>
                <a:gdLst>
                  <a:gd name="T0" fmla="*/ 0 w 10"/>
                  <a:gd name="T1" fmla="*/ 1 h 7"/>
                  <a:gd name="T2" fmla="*/ 2 w 10"/>
                  <a:gd name="T3" fmla="*/ 0 h 7"/>
                  <a:gd name="T4" fmla="*/ 10 w 10"/>
                  <a:gd name="T5" fmla="*/ 5 h 7"/>
                  <a:gd name="T6" fmla="*/ 9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2" y="0"/>
                    </a:lnTo>
                    <a:lnTo>
                      <a:pt x="10" y="5"/>
                    </a:lnTo>
                    <a:lnTo>
                      <a:pt x="9"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6" name="Freeform 1708">
                <a:extLst>
                  <a:ext uri="{FF2B5EF4-FFF2-40B4-BE49-F238E27FC236}">
                    <a16:creationId xmlns:a16="http://schemas.microsoft.com/office/drawing/2014/main" id="{F0272C25-D16D-4DB6-8F71-2BFF79594F42}"/>
                  </a:ext>
                </a:extLst>
              </p:cNvPr>
              <p:cNvSpPr>
                <a:spLocks/>
              </p:cNvSpPr>
              <p:nvPr/>
            </p:nvSpPr>
            <p:spPr bwMode="auto">
              <a:xfrm>
                <a:off x="4697" y="1036"/>
                <a:ext cx="4" cy="2"/>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lnTo>
                      <a:pt x="0" y="0"/>
                    </a:lnTo>
                    <a:lnTo>
                      <a:pt x="4"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7" name="Line 1709">
                <a:extLst>
                  <a:ext uri="{FF2B5EF4-FFF2-40B4-BE49-F238E27FC236}">
                    <a16:creationId xmlns:a16="http://schemas.microsoft.com/office/drawing/2014/main" id="{F0BDB7A2-BCF7-4F9F-B98E-84A34CD3B215}"/>
                  </a:ext>
                </a:extLst>
              </p:cNvPr>
              <p:cNvSpPr>
                <a:spLocks noChangeShapeType="1"/>
              </p:cNvSpPr>
              <p:nvPr/>
            </p:nvSpPr>
            <p:spPr bwMode="auto">
              <a:xfrm flipH="1" flipV="1">
                <a:off x="4697" y="1036"/>
                <a:ext cx="4"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8" name="Freeform 1710">
                <a:extLst>
                  <a:ext uri="{FF2B5EF4-FFF2-40B4-BE49-F238E27FC236}">
                    <a16:creationId xmlns:a16="http://schemas.microsoft.com/office/drawing/2014/main" id="{BBA86C31-7709-468B-B26D-356CD153DB23}"/>
                  </a:ext>
                </a:extLst>
              </p:cNvPr>
              <p:cNvSpPr>
                <a:spLocks/>
              </p:cNvSpPr>
              <p:nvPr/>
            </p:nvSpPr>
            <p:spPr bwMode="auto">
              <a:xfrm>
                <a:off x="4694" y="1034"/>
                <a:ext cx="10" cy="7"/>
              </a:xfrm>
              <a:custGeom>
                <a:avLst/>
                <a:gdLst>
                  <a:gd name="T0" fmla="*/ 0 w 10"/>
                  <a:gd name="T1" fmla="*/ 2 h 7"/>
                  <a:gd name="T2" fmla="*/ 1 w 10"/>
                  <a:gd name="T3" fmla="*/ 0 h 7"/>
                  <a:gd name="T4" fmla="*/ 10 w 10"/>
                  <a:gd name="T5" fmla="*/ 4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1" y="0"/>
                    </a:lnTo>
                    <a:lnTo>
                      <a:pt x="10" y="4"/>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399" name="Freeform 1711">
                <a:extLst>
                  <a:ext uri="{FF2B5EF4-FFF2-40B4-BE49-F238E27FC236}">
                    <a16:creationId xmlns:a16="http://schemas.microsoft.com/office/drawing/2014/main" id="{846CC7C2-DE0E-42CF-B82C-9587A2E378E9}"/>
                  </a:ext>
                </a:extLst>
              </p:cNvPr>
              <p:cNvSpPr>
                <a:spLocks/>
              </p:cNvSpPr>
              <p:nvPr/>
            </p:nvSpPr>
            <p:spPr bwMode="auto">
              <a:xfrm>
                <a:off x="4687" y="1041"/>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0" name="Line 1712">
                <a:extLst>
                  <a:ext uri="{FF2B5EF4-FFF2-40B4-BE49-F238E27FC236}">
                    <a16:creationId xmlns:a16="http://schemas.microsoft.com/office/drawing/2014/main" id="{ABFB891F-A291-47B2-A716-86D94C42F751}"/>
                  </a:ext>
                </a:extLst>
              </p:cNvPr>
              <p:cNvSpPr>
                <a:spLocks noChangeShapeType="1"/>
              </p:cNvSpPr>
              <p:nvPr/>
            </p:nvSpPr>
            <p:spPr bwMode="auto">
              <a:xfrm flipH="1" flipV="1">
                <a:off x="4687" y="1041"/>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1" name="Freeform 1713">
                <a:extLst>
                  <a:ext uri="{FF2B5EF4-FFF2-40B4-BE49-F238E27FC236}">
                    <a16:creationId xmlns:a16="http://schemas.microsoft.com/office/drawing/2014/main" id="{78075C9C-5E01-4593-9146-D0DD6E5FFB72}"/>
                  </a:ext>
                </a:extLst>
              </p:cNvPr>
              <p:cNvSpPr>
                <a:spLocks/>
              </p:cNvSpPr>
              <p:nvPr/>
            </p:nvSpPr>
            <p:spPr bwMode="auto">
              <a:xfrm>
                <a:off x="4685" y="1040"/>
                <a:ext cx="9" cy="6"/>
              </a:xfrm>
              <a:custGeom>
                <a:avLst/>
                <a:gdLst>
                  <a:gd name="T0" fmla="*/ 0 w 9"/>
                  <a:gd name="T1" fmla="*/ 1 h 6"/>
                  <a:gd name="T2" fmla="*/ 0 w 9"/>
                  <a:gd name="T3" fmla="*/ 0 h 6"/>
                  <a:gd name="T4" fmla="*/ 9 w 9"/>
                  <a:gd name="T5" fmla="*/ 4 h 6"/>
                  <a:gd name="T6" fmla="*/ 9 w 9"/>
                  <a:gd name="T7" fmla="*/ 6 h 6"/>
                  <a:gd name="T8" fmla="*/ 0 w 9"/>
                  <a:gd name="T9" fmla="*/ 1 h 6"/>
                  <a:gd name="T10" fmla="*/ 0 w 9"/>
                  <a:gd name="T11" fmla="*/ 1 h 6"/>
                </a:gdLst>
                <a:ahLst/>
                <a:cxnLst>
                  <a:cxn ang="0">
                    <a:pos x="T0" y="T1"/>
                  </a:cxn>
                  <a:cxn ang="0">
                    <a:pos x="T2" y="T3"/>
                  </a:cxn>
                  <a:cxn ang="0">
                    <a:pos x="T4" y="T5"/>
                  </a:cxn>
                  <a:cxn ang="0">
                    <a:pos x="T6" y="T7"/>
                  </a:cxn>
                  <a:cxn ang="0">
                    <a:pos x="T8" y="T9"/>
                  </a:cxn>
                  <a:cxn ang="0">
                    <a:pos x="T10" y="T11"/>
                  </a:cxn>
                </a:cxnLst>
                <a:rect l="0" t="0" r="r" b="b"/>
                <a:pathLst>
                  <a:path w="9" h="6">
                    <a:moveTo>
                      <a:pt x="0" y="1"/>
                    </a:moveTo>
                    <a:lnTo>
                      <a:pt x="0" y="0"/>
                    </a:lnTo>
                    <a:lnTo>
                      <a:pt x="9"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2" name="Freeform 1714">
                <a:extLst>
                  <a:ext uri="{FF2B5EF4-FFF2-40B4-BE49-F238E27FC236}">
                    <a16:creationId xmlns:a16="http://schemas.microsoft.com/office/drawing/2014/main" id="{EFC25A58-DFC1-48E4-80B3-F51893916FD1}"/>
                  </a:ext>
                </a:extLst>
              </p:cNvPr>
              <p:cNvSpPr>
                <a:spLocks/>
              </p:cNvSpPr>
              <p:nvPr/>
            </p:nvSpPr>
            <p:spPr bwMode="auto">
              <a:xfrm>
                <a:off x="4677" y="1046"/>
                <a:ext cx="7" cy="4"/>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lnTo>
                      <a:pt x="0" y="0"/>
                    </a:lnTo>
                    <a:lnTo>
                      <a:pt x="7" y="4"/>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3" name="Line 1715">
                <a:extLst>
                  <a:ext uri="{FF2B5EF4-FFF2-40B4-BE49-F238E27FC236}">
                    <a16:creationId xmlns:a16="http://schemas.microsoft.com/office/drawing/2014/main" id="{52C9F1E4-E78B-4DEB-AF56-18D399843CE7}"/>
                  </a:ext>
                </a:extLst>
              </p:cNvPr>
              <p:cNvSpPr>
                <a:spLocks noChangeShapeType="1"/>
              </p:cNvSpPr>
              <p:nvPr/>
            </p:nvSpPr>
            <p:spPr bwMode="auto">
              <a:xfrm flipH="1" flipV="1">
                <a:off x="4677" y="1046"/>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4" name="Freeform 1716">
                <a:extLst>
                  <a:ext uri="{FF2B5EF4-FFF2-40B4-BE49-F238E27FC236}">
                    <a16:creationId xmlns:a16="http://schemas.microsoft.com/office/drawing/2014/main" id="{3C0A70E2-F9A3-4B93-8B8F-AA929167DEF0}"/>
                  </a:ext>
                </a:extLst>
              </p:cNvPr>
              <p:cNvSpPr>
                <a:spLocks/>
              </p:cNvSpPr>
              <p:nvPr/>
            </p:nvSpPr>
            <p:spPr bwMode="auto">
              <a:xfrm>
                <a:off x="4675" y="1044"/>
                <a:ext cx="10" cy="7"/>
              </a:xfrm>
              <a:custGeom>
                <a:avLst/>
                <a:gdLst>
                  <a:gd name="T0" fmla="*/ 0 w 10"/>
                  <a:gd name="T1" fmla="*/ 2 h 7"/>
                  <a:gd name="T2" fmla="*/ 2 w 10"/>
                  <a:gd name="T3" fmla="*/ 0 h 7"/>
                  <a:gd name="T4" fmla="*/ 10 w 10"/>
                  <a:gd name="T5" fmla="*/ 6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2" y="0"/>
                    </a:lnTo>
                    <a:lnTo>
                      <a:pt x="10" y="6"/>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5" name="Freeform 1717">
                <a:extLst>
                  <a:ext uri="{FF2B5EF4-FFF2-40B4-BE49-F238E27FC236}">
                    <a16:creationId xmlns:a16="http://schemas.microsoft.com/office/drawing/2014/main" id="{3B7870D7-2744-4896-B58C-A8850EEE023A}"/>
                  </a:ext>
                </a:extLst>
              </p:cNvPr>
              <p:cNvSpPr>
                <a:spLocks/>
              </p:cNvSpPr>
              <p:nvPr/>
            </p:nvSpPr>
            <p:spPr bwMode="auto">
              <a:xfrm>
                <a:off x="4667" y="1050"/>
                <a:ext cx="8" cy="5"/>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lnTo>
                      <a:pt x="0" y="0"/>
                    </a:lnTo>
                    <a:lnTo>
                      <a:pt x="8"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6" name="Line 1718">
                <a:extLst>
                  <a:ext uri="{FF2B5EF4-FFF2-40B4-BE49-F238E27FC236}">
                    <a16:creationId xmlns:a16="http://schemas.microsoft.com/office/drawing/2014/main" id="{52B12AF9-B500-4AF7-ACAC-72CFFB2876A6}"/>
                  </a:ext>
                </a:extLst>
              </p:cNvPr>
              <p:cNvSpPr>
                <a:spLocks noChangeShapeType="1"/>
              </p:cNvSpPr>
              <p:nvPr/>
            </p:nvSpPr>
            <p:spPr bwMode="auto">
              <a:xfrm flipH="1" flipV="1">
                <a:off x="4667" y="1050"/>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7" name="Freeform 1719">
                <a:extLst>
                  <a:ext uri="{FF2B5EF4-FFF2-40B4-BE49-F238E27FC236}">
                    <a16:creationId xmlns:a16="http://schemas.microsoft.com/office/drawing/2014/main" id="{985087DA-5776-492E-B94C-0BC8CFD2788E}"/>
                  </a:ext>
                </a:extLst>
              </p:cNvPr>
              <p:cNvSpPr>
                <a:spLocks/>
              </p:cNvSpPr>
              <p:nvPr/>
            </p:nvSpPr>
            <p:spPr bwMode="auto">
              <a:xfrm>
                <a:off x="4667" y="1050"/>
                <a:ext cx="10" cy="7"/>
              </a:xfrm>
              <a:custGeom>
                <a:avLst/>
                <a:gdLst>
                  <a:gd name="T0" fmla="*/ 0 w 10"/>
                  <a:gd name="T1" fmla="*/ 1 h 7"/>
                  <a:gd name="T2" fmla="*/ 1 w 10"/>
                  <a:gd name="T3" fmla="*/ 0 h 7"/>
                  <a:gd name="T4" fmla="*/ 10 w 10"/>
                  <a:gd name="T5" fmla="*/ 4 h 7"/>
                  <a:gd name="T6" fmla="*/ 8 w 10"/>
                  <a:gd name="T7" fmla="*/ 7 h 7"/>
                  <a:gd name="T8" fmla="*/ 0 w 10"/>
                  <a:gd name="T9" fmla="*/ 1 h 7"/>
                  <a:gd name="T10" fmla="*/ 0 w 10"/>
                  <a:gd name="T11" fmla="*/ 1 h 7"/>
                </a:gdLst>
                <a:ahLst/>
                <a:cxnLst>
                  <a:cxn ang="0">
                    <a:pos x="T0" y="T1"/>
                  </a:cxn>
                  <a:cxn ang="0">
                    <a:pos x="T2" y="T3"/>
                  </a:cxn>
                  <a:cxn ang="0">
                    <a:pos x="T4" y="T5"/>
                  </a:cxn>
                  <a:cxn ang="0">
                    <a:pos x="T6" y="T7"/>
                  </a:cxn>
                  <a:cxn ang="0">
                    <a:pos x="T8" y="T9"/>
                  </a:cxn>
                  <a:cxn ang="0">
                    <a:pos x="T10" y="T11"/>
                  </a:cxn>
                </a:cxnLst>
                <a:rect l="0" t="0" r="r" b="b"/>
                <a:pathLst>
                  <a:path w="10" h="7">
                    <a:moveTo>
                      <a:pt x="0" y="1"/>
                    </a:moveTo>
                    <a:lnTo>
                      <a:pt x="1" y="0"/>
                    </a:lnTo>
                    <a:lnTo>
                      <a:pt x="10" y="4"/>
                    </a:lnTo>
                    <a:lnTo>
                      <a:pt x="8" y="7"/>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8408" name="Freeform 1720">
              <a:extLst>
                <a:ext uri="{FF2B5EF4-FFF2-40B4-BE49-F238E27FC236}">
                  <a16:creationId xmlns:a16="http://schemas.microsoft.com/office/drawing/2014/main" id="{99C56BC6-40A7-4B85-AEB7-7D45B1655B59}"/>
                </a:ext>
              </a:extLst>
            </p:cNvPr>
            <p:cNvSpPr>
              <a:spLocks/>
            </p:cNvSpPr>
            <p:nvPr/>
          </p:nvSpPr>
          <p:spPr bwMode="auto">
            <a:xfrm>
              <a:off x="4769" y="1007"/>
              <a:ext cx="8" cy="5"/>
            </a:xfrm>
            <a:custGeom>
              <a:avLst/>
              <a:gdLst>
                <a:gd name="T0" fmla="*/ 0 w 8"/>
                <a:gd name="T1" fmla="*/ 0 h 5"/>
                <a:gd name="T2" fmla="*/ 8 w 8"/>
                <a:gd name="T3" fmla="*/ 5 h 5"/>
                <a:gd name="T4" fmla="*/ 0 w 8"/>
                <a:gd name="T5" fmla="*/ 0 h 5"/>
              </a:gdLst>
              <a:ahLst/>
              <a:cxnLst>
                <a:cxn ang="0">
                  <a:pos x="T0" y="T1"/>
                </a:cxn>
                <a:cxn ang="0">
                  <a:pos x="T2" y="T3"/>
                </a:cxn>
                <a:cxn ang="0">
                  <a:pos x="T4" y="T5"/>
                </a:cxn>
              </a:cxnLst>
              <a:rect l="0" t="0" r="r" b="b"/>
              <a:pathLst>
                <a:path w="8" h="5">
                  <a:moveTo>
                    <a:pt x="0" y="0"/>
                  </a:moveTo>
                  <a:lnTo>
                    <a:pt x="8" y="5"/>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09" name="Line 1721">
              <a:extLst>
                <a:ext uri="{FF2B5EF4-FFF2-40B4-BE49-F238E27FC236}">
                  <a16:creationId xmlns:a16="http://schemas.microsoft.com/office/drawing/2014/main" id="{91E6FEDB-33F3-46F6-A1E0-EBDC2912634B}"/>
                </a:ext>
              </a:extLst>
            </p:cNvPr>
            <p:cNvSpPr>
              <a:spLocks noChangeShapeType="1"/>
            </p:cNvSpPr>
            <p:nvPr/>
          </p:nvSpPr>
          <p:spPr bwMode="auto">
            <a:xfrm>
              <a:off x="4769" y="1007"/>
              <a:ext cx="8"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0" name="Freeform 1722">
              <a:extLst>
                <a:ext uri="{FF2B5EF4-FFF2-40B4-BE49-F238E27FC236}">
                  <a16:creationId xmlns:a16="http://schemas.microsoft.com/office/drawing/2014/main" id="{50CFF10D-D943-4E28-8FA5-B14C7E75DBD4}"/>
                </a:ext>
              </a:extLst>
            </p:cNvPr>
            <p:cNvSpPr>
              <a:spLocks/>
            </p:cNvSpPr>
            <p:nvPr/>
          </p:nvSpPr>
          <p:spPr bwMode="auto">
            <a:xfrm>
              <a:off x="4769" y="1006"/>
              <a:ext cx="10" cy="7"/>
            </a:xfrm>
            <a:custGeom>
              <a:avLst/>
              <a:gdLst>
                <a:gd name="T0" fmla="*/ 0 w 10"/>
                <a:gd name="T1" fmla="*/ 3 h 7"/>
                <a:gd name="T2" fmla="*/ 0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0"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1" name="Freeform 1723">
              <a:extLst>
                <a:ext uri="{FF2B5EF4-FFF2-40B4-BE49-F238E27FC236}">
                  <a16:creationId xmlns:a16="http://schemas.microsoft.com/office/drawing/2014/main" id="{1383679A-143F-405D-B285-C1173A88F978}"/>
                </a:ext>
              </a:extLst>
            </p:cNvPr>
            <p:cNvSpPr>
              <a:spLocks/>
            </p:cNvSpPr>
            <p:nvPr/>
          </p:nvSpPr>
          <p:spPr bwMode="auto">
            <a:xfrm>
              <a:off x="4760" y="1013"/>
              <a:ext cx="7" cy="4"/>
            </a:xfrm>
            <a:custGeom>
              <a:avLst/>
              <a:gdLst>
                <a:gd name="T0" fmla="*/ 0 w 7"/>
                <a:gd name="T1" fmla="*/ 0 h 4"/>
                <a:gd name="T2" fmla="*/ 7 w 7"/>
                <a:gd name="T3" fmla="*/ 4 h 4"/>
                <a:gd name="T4" fmla="*/ 0 w 7"/>
                <a:gd name="T5" fmla="*/ 0 h 4"/>
              </a:gdLst>
              <a:ahLst/>
              <a:cxnLst>
                <a:cxn ang="0">
                  <a:pos x="T0" y="T1"/>
                </a:cxn>
                <a:cxn ang="0">
                  <a:pos x="T2" y="T3"/>
                </a:cxn>
                <a:cxn ang="0">
                  <a:pos x="T4" y="T5"/>
                </a:cxn>
              </a:cxnLst>
              <a:rect l="0" t="0" r="r" b="b"/>
              <a:pathLst>
                <a:path w="7" h="4">
                  <a:moveTo>
                    <a:pt x="0" y="0"/>
                  </a:moveTo>
                  <a:lnTo>
                    <a:pt x="7" y="4"/>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2" name="Line 1724">
              <a:extLst>
                <a:ext uri="{FF2B5EF4-FFF2-40B4-BE49-F238E27FC236}">
                  <a16:creationId xmlns:a16="http://schemas.microsoft.com/office/drawing/2014/main" id="{55704229-0C51-4CC4-B7C9-7FD5654998B8}"/>
                </a:ext>
              </a:extLst>
            </p:cNvPr>
            <p:cNvSpPr>
              <a:spLocks noChangeShapeType="1"/>
            </p:cNvSpPr>
            <p:nvPr/>
          </p:nvSpPr>
          <p:spPr bwMode="auto">
            <a:xfrm>
              <a:off x="4760" y="1013"/>
              <a:ext cx="7"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3" name="Freeform 1725">
              <a:extLst>
                <a:ext uri="{FF2B5EF4-FFF2-40B4-BE49-F238E27FC236}">
                  <a16:creationId xmlns:a16="http://schemas.microsoft.com/office/drawing/2014/main" id="{221EB090-44A6-49E1-AEF0-C35449F8A5C1}"/>
                </a:ext>
              </a:extLst>
            </p:cNvPr>
            <p:cNvSpPr>
              <a:spLocks/>
            </p:cNvSpPr>
            <p:nvPr/>
          </p:nvSpPr>
          <p:spPr bwMode="auto">
            <a:xfrm>
              <a:off x="4759" y="1012"/>
              <a:ext cx="10" cy="7"/>
            </a:xfrm>
            <a:custGeom>
              <a:avLst/>
              <a:gdLst>
                <a:gd name="T0" fmla="*/ 0 w 10"/>
                <a:gd name="T1" fmla="*/ 2 h 7"/>
                <a:gd name="T2" fmla="*/ 0 w 10"/>
                <a:gd name="T3" fmla="*/ 0 h 7"/>
                <a:gd name="T4" fmla="*/ 10 w 10"/>
                <a:gd name="T5" fmla="*/ 5 h 7"/>
                <a:gd name="T6" fmla="*/ 8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0" y="0"/>
                  </a:lnTo>
                  <a:lnTo>
                    <a:pt x="10" y="5"/>
                  </a:lnTo>
                  <a:lnTo>
                    <a:pt x="8"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4" name="Freeform 1726">
              <a:extLst>
                <a:ext uri="{FF2B5EF4-FFF2-40B4-BE49-F238E27FC236}">
                  <a16:creationId xmlns:a16="http://schemas.microsoft.com/office/drawing/2014/main" id="{20431DBB-6CAD-4C1F-9327-9B62CD4B597D}"/>
                </a:ext>
              </a:extLst>
            </p:cNvPr>
            <p:cNvSpPr>
              <a:spLocks/>
            </p:cNvSpPr>
            <p:nvPr/>
          </p:nvSpPr>
          <p:spPr bwMode="auto">
            <a:xfrm>
              <a:off x="4750" y="1020"/>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lnTo>
                    <a:pt x="6" y="3"/>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5" name="Line 1727">
              <a:extLst>
                <a:ext uri="{FF2B5EF4-FFF2-40B4-BE49-F238E27FC236}">
                  <a16:creationId xmlns:a16="http://schemas.microsoft.com/office/drawing/2014/main" id="{6B299C37-DFB0-4FAF-B699-EFFDB4756C04}"/>
                </a:ext>
              </a:extLst>
            </p:cNvPr>
            <p:cNvSpPr>
              <a:spLocks noChangeShapeType="1"/>
            </p:cNvSpPr>
            <p:nvPr/>
          </p:nvSpPr>
          <p:spPr bwMode="auto">
            <a:xfrm>
              <a:off x="4750" y="1020"/>
              <a:ext cx="6"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6" name="Freeform 1728">
              <a:extLst>
                <a:ext uri="{FF2B5EF4-FFF2-40B4-BE49-F238E27FC236}">
                  <a16:creationId xmlns:a16="http://schemas.microsoft.com/office/drawing/2014/main" id="{39260F52-E744-427E-ABBB-03A7B0296C7B}"/>
                </a:ext>
              </a:extLst>
            </p:cNvPr>
            <p:cNvSpPr>
              <a:spLocks/>
            </p:cNvSpPr>
            <p:nvPr/>
          </p:nvSpPr>
          <p:spPr bwMode="auto">
            <a:xfrm>
              <a:off x="4749" y="1017"/>
              <a:ext cx="10" cy="7"/>
            </a:xfrm>
            <a:custGeom>
              <a:avLst/>
              <a:gdLst>
                <a:gd name="T0" fmla="*/ 0 w 10"/>
                <a:gd name="T1" fmla="*/ 3 h 7"/>
                <a:gd name="T2" fmla="*/ 0 w 10"/>
                <a:gd name="T3" fmla="*/ 0 h 7"/>
                <a:gd name="T4" fmla="*/ 10 w 10"/>
                <a:gd name="T5" fmla="*/ 6 h 7"/>
                <a:gd name="T6" fmla="*/ 8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0" y="0"/>
                  </a:lnTo>
                  <a:lnTo>
                    <a:pt x="10" y="6"/>
                  </a:lnTo>
                  <a:lnTo>
                    <a:pt x="8"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7" name="Freeform 1729">
              <a:extLst>
                <a:ext uri="{FF2B5EF4-FFF2-40B4-BE49-F238E27FC236}">
                  <a16:creationId xmlns:a16="http://schemas.microsoft.com/office/drawing/2014/main" id="{812FFE67-EC2D-462F-A99E-B251B00E5FD1}"/>
                </a:ext>
              </a:extLst>
            </p:cNvPr>
            <p:cNvSpPr>
              <a:spLocks/>
            </p:cNvSpPr>
            <p:nvPr/>
          </p:nvSpPr>
          <p:spPr bwMode="auto">
            <a:xfrm>
              <a:off x="4742" y="1026"/>
              <a:ext cx="3" cy="1"/>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lnTo>
                    <a:pt x="3" y="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8" name="Line 1730">
              <a:extLst>
                <a:ext uri="{FF2B5EF4-FFF2-40B4-BE49-F238E27FC236}">
                  <a16:creationId xmlns:a16="http://schemas.microsoft.com/office/drawing/2014/main" id="{58C6EDA5-47DB-4DA1-999A-8AD75DCE14C9}"/>
                </a:ext>
              </a:extLst>
            </p:cNvPr>
            <p:cNvSpPr>
              <a:spLocks noChangeShapeType="1"/>
            </p:cNvSpPr>
            <p:nvPr/>
          </p:nvSpPr>
          <p:spPr bwMode="auto">
            <a:xfrm>
              <a:off x="4742" y="1026"/>
              <a:ext cx="3"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19" name="Freeform 1731">
              <a:extLst>
                <a:ext uri="{FF2B5EF4-FFF2-40B4-BE49-F238E27FC236}">
                  <a16:creationId xmlns:a16="http://schemas.microsoft.com/office/drawing/2014/main" id="{4F3D6F59-A333-494E-8F77-E2D6065077EE}"/>
                </a:ext>
              </a:extLst>
            </p:cNvPr>
            <p:cNvSpPr>
              <a:spLocks/>
            </p:cNvSpPr>
            <p:nvPr/>
          </p:nvSpPr>
          <p:spPr bwMode="auto">
            <a:xfrm>
              <a:off x="4739" y="1023"/>
              <a:ext cx="10" cy="7"/>
            </a:xfrm>
            <a:custGeom>
              <a:avLst/>
              <a:gdLst>
                <a:gd name="T0" fmla="*/ 0 w 10"/>
                <a:gd name="T1" fmla="*/ 3 h 7"/>
                <a:gd name="T2" fmla="*/ 0 w 10"/>
                <a:gd name="T3" fmla="*/ 0 h 7"/>
                <a:gd name="T4" fmla="*/ 10 w 10"/>
                <a:gd name="T5" fmla="*/ 6 h 7"/>
                <a:gd name="T6" fmla="*/ 9 w 10"/>
                <a:gd name="T7" fmla="*/ 7 h 7"/>
                <a:gd name="T8" fmla="*/ 0 w 10"/>
                <a:gd name="T9" fmla="*/ 3 h 7"/>
                <a:gd name="T10" fmla="*/ 0 w 10"/>
                <a:gd name="T11" fmla="*/ 3 h 7"/>
              </a:gdLst>
              <a:ahLst/>
              <a:cxnLst>
                <a:cxn ang="0">
                  <a:pos x="T0" y="T1"/>
                </a:cxn>
                <a:cxn ang="0">
                  <a:pos x="T2" y="T3"/>
                </a:cxn>
                <a:cxn ang="0">
                  <a:pos x="T4" y="T5"/>
                </a:cxn>
                <a:cxn ang="0">
                  <a:pos x="T6" y="T7"/>
                </a:cxn>
                <a:cxn ang="0">
                  <a:pos x="T8" y="T9"/>
                </a:cxn>
                <a:cxn ang="0">
                  <a:pos x="T10" y="T11"/>
                </a:cxn>
              </a:cxnLst>
              <a:rect l="0" t="0" r="r" b="b"/>
              <a:pathLst>
                <a:path w="10" h="7">
                  <a:moveTo>
                    <a:pt x="0" y="3"/>
                  </a:moveTo>
                  <a:lnTo>
                    <a:pt x="0" y="0"/>
                  </a:lnTo>
                  <a:lnTo>
                    <a:pt x="10" y="6"/>
                  </a:lnTo>
                  <a:lnTo>
                    <a:pt x="9" y="7"/>
                  </a:lnTo>
                  <a:lnTo>
                    <a:pt x="0"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0" name="Line 1732">
              <a:extLst>
                <a:ext uri="{FF2B5EF4-FFF2-40B4-BE49-F238E27FC236}">
                  <a16:creationId xmlns:a16="http://schemas.microsoft.com/office/drawing/2014/main" id="{0B0BE06E-09A7-48C2-A28B-C246A03ED83D}"/>
                </a:ext>
              </a:extLst>
            </p:cNvPr>
            <p:cNvSpPr>
              <a:spLocks noChangeShapeType="1"/>
            </p:cNvSpPr>
            <p:nvPr/>
          </p:nvSpPr>
          <p:spPr bwMode="auto">
            <a:xfrm>
              <a:off x="4733" y="103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1" name="Line 1733">
              <a:extLst>
                <a:ext uri="{FF2B5EF4-FFF2-40B4-BE49-F238E27FC236}">
                  <a16:creationId xmlns:a16="http://schemas.microsoft.com/office/drawing/2014/main" id="{8A6F1A54-FFB9-4DF9-8BD7-EAF07FEDD54A}"/>
                </a:ext>
              </a:extLst>
            </p:cNvPr>
            <p:cNvSpPr>
              <a:spLocks noChangeShapeType="1"/>
            </p:cNvSpPr>
            <p:nvPr/>
          </p:nvSpPr>
          <p:spPr bwMode="auto">
            <a:xfrm>
              <a:off x="4733" y="103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2" name="Freeform 1734">
              <a:extLst>
                <a:ext uri="{FF2B5EF4-FFF2-40B4-BE49-F238E27FC236}">
                  <a16:creationId xmlns:a16="http://schemas.microsoft.com/office/drawing/2014/main" id="{45E1F601-5901-4728-9412-BFAD32D32480}"/>
                </a:ext>
              </a:extLst>
            </p:cNvPr>
            <p:cNvSpPr>
              <a:spLocks/>
            </p:cNvSpPr>
            <p:nvPr/>
          </p:nvSpPr>
          <p:spPr bwMode="auto">
            <a:xfrm>
              <a:off x="4729" y="1029"/>
              <a:ext cx="10" cy="7"/>
            </a:xfrm>
            <a:custGeom>
              <a:avLst/>
              <a:gdLst>
                <a:gd name="T0" fmla="*/ 0 w 10"/>
                <a:gd name="T1" fmla="*/ 2 h 7"/>
                <a:gd name="T2" fmla="*/ 0 w 10"/>
                <a:gd name="T3" fmla="*/ 0 h 7"/>
                <a:gd name="T4" fmla="*/ 10 w 10"/>
                <a:gd name="T5" fmla="*/ 5 h 7"/>
                <a:gd name="T6" fmla="*/ 9 w 10"/>
                <a:gd name="T7" fmla="*/ 7 h 7"/>
                <a:gd name="T8" fmla="*/ 0 w 10"/>
                <a:gd name="T9" fmla="*/ 2 h 7"/>
                <a:gd name="T10" fmla="*/ 0 w 10"/>
                <a:gd name="T11" fmla="*/ 2 h 7"/>
              </a:gdLst>
              <a:ahLst/>
              <a:cxnLst>
                <a:cxn ang="0">
                  <a:pos x="T0" y="T1"/>
                </a:cxn>
                <a:cxn ang="0">
                  <a:pos x="T2" y="T3"/>
                </a:cxn>
                <a:cxn ang="0">
                  <a:pos x="T4" y="T5"/>
                </a:cxn>
                <a:cxn ang="0">
                  <a:pos x="T6" y="T7"/>
                </a:cxn>
                <a:cxn ang="0">
                  <a:pos x="T8" y="T9"/>
                </a:cxn>
                <a:cxn ang="0">
                  <a:pos x="T10" y="T11"/>
                </a:cxn>
              </a:cxnLst>
              <a:rect l="0" t="0" r="r" b="b"/>
              <a:pathLst>
                <a:path w="10" h="7">
                  <a:moveTo>
                    <a:pt x="0" y="2"/>
                  </a:moveTo>
                  <a:lnTo>
                    <a:pt x="0" y="0"/>
                  </a:lnTo>
                  <a:lnTo>
                    <a:pt x="10" y="5"/>
                  </a:lnTo>
                  <a:lnTo>
                    <a:pt x="9" y="7"/>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3" name="Line 1735">
              <a:extLst>
                <a:ext uri="{FF2B5EF4-FFF2-40B4-BE49-F238E27FC236}">
                  <a16:creationId xmlns:a16="http://schemas.microsoft.com/office/drawing/2014/main" id="{3D90AD0D-1AF8-4E83-A7D2-28FD16A60AB5}"/>
                </a:ext>
              </a:extLst>
            </p:cNvPr>
            <p:cNvSpPr>
              <a:spLocks noChangeShapeType="1"/>
            </p:cNvSpPr>
            <p:nvPr/>
          </p:nvSpPr>
          <p:spPr bwMode="auto">
            <a:xfrm>
              <a:off x="4723" y="1038"/>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4" name="Line 1736">
              <a:extLst>
                <a:ext uri="{FF2B5EF4-FFF2-40B4-BE49-F238E27FC236}">
                  <a16:creationId xmlns:a16="http://schemas.microsoft.com/office/drawing/2014/main" id="{E033E791-840C-4F4E-80E5-447931182EE7}"/>
                </a:ext>
              </a:extLst>
            </p:cNvPr>
            <p:cNvSpPr>
              <a:spLocks noChangeShapeType="1"/>
            </p:cNvSpPr>
            <p:nvPr/>
          </p:nvSpPr>
          <p:spPr bwMode="auto">
            <a:xfrm>
              <a:off x="4723" y="1038"/>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5" name="Freeform 1737">
              <a:extLst>
                <a:ext uri="{FF2B5EF4-FFF2-40B4-BE49-F238E27FC236}">
                  <a16:creationId xmlns:a16="http://schemas.microsoft.com/office/drawing/2014/main" id="{B2CA63D4-17B9-497B-8A89-A1D9F3B2F60C}"/>
                </a:ext>
              </a:extLst>
            </p:cNvPr>
            <p:cNvSpPr>
              <a:spLocks/>
            </p:cNvSpPr>
            <p:nvPr/>
          </p:nvSpPr>
          <p:spPr bwMode="auto">
            <a:xfrm>
              <a:off x="4719" y="1036"/>
              <a:ext cx="10" cy="5"/>
            </a:xfrm>
            <a:custGeom>
              <a:avLst/>
              <a:gdLst>
                <a:gd name="T0" fmla="*/ 0 w 10"/>
                <a:gd name="T1" fmla="*/ 1 h 5"/>
                <a:gd name="T2" fmla="*/ 0 w 10"/>
                <a:gd name="T3" fmla="*/ 0 h 5"/>
                <a:gd name="T4" fmla="*/ 10 w 10"/>
                <a:gd name="T5" fmla="*/ 4 h 5"/>
                <a:gd name="T6" fmla="*/ 9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0" y="0"/>
                  </a:lnTo>
                  <a:lnTo>
                    <a:pt x="10" y="4"/>
                  </a:lnTo>
                  <a:lnTo>
                    <a:pt x="9"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6" name="Freeform 1738">
              <a:extLst>
                <a:ext uri="{FF2B5EF4-FFF2-40B4-BE49-F238E27FC236}">
                  <a16:creationId xmlns:a16="http://schemas.microsoft.com/office/drawing/2014/main" id="{F2ACEC2E-26B2-4517-80C0-B82764E1A253}"/>
                </a:ext>
              </a:extLst>
            </p:cNvPr>
            <p:cNvSpPr>
              <a:spLocks/>
            </p:cNvSpPr>
            <p:nvPr/>
          </p:nvSpPr>
          <p:spPr bwMode="auto">
            <a:xfrm>
              <a:off x="4712" y="1043"/>
              <a:ext cx="3" cy="3"/>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lnTo>
                    <a:pt x="0" y="0"/>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7" name="Line 1739">
              <a:extLst>
                <a:ext uri="{FF2B5EF4-FFF2-40B4-BE49-F238E27FC236}">
                  <a16:creationId xmlns:a16="http://schemas.microsoft.com/office/drawing/2014/main" id="{489C0683-EABE-4D7F-A024-C5A68EFEF5EA}"/>
                </a:ext>
              </a:extLst>
            </p:cNvPr>
            <p:cNvSpPr>
              <a:spLocks noChangeShapeType="1"/>
            </p:cNvSpPr>
            <p:nvPr/>
          </p:nvSpPr>
          <p:spPr bwMode="auto">
            <a:xfrm flipH="1" flipV="1">
              <a:off x="4712" y="1043"/>
              <a:ext cx="3"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8" name="Freeform 1740">
              <a:extLst>
                <a:ext uri="{FF2B5EF4-FFF2-40B4-BE49-F238E27FC236}">
                  <a16:creationId xmlns:a16="http://schemas.microsoft.com/office/drawing/2014/main" id="{6500B147-1CA2-403B-9D7A-2DCE34C7ECF0}"/>
                </a:ext>
              </a:extLst>
            </p:cNvPr>
            <p:cNvSpPr>
              <a:spLocks/>
            </p:cNvSpPr>
            <p:nvPr/>
          </p:nvSpPr>
          <p:spPr bwMode="auto">
            <a:xfrm>
              <a:off x="4709" y="1041"/>
              <a:ext cx="10" cy="6"/>
            </a:xfrm>
            <a:custGeom>
              <a:avLst/>
              <a:gdLst>
                <a:gd name="T0" fmla="*/ 0 w 10"/>
                <a:gd name="T1" fmla="*/ 2 h 6"/>
                <a:gd name="T2" fmla="*/ 0 w 10"/>
                <a:gd name="T3" fmla="*/ 0 h 6"/>
                <a:gd name="T4" fmla="*/ 10 w 10"/>
                <a:gd name="T5" fmla="*/ 5 h 6"/>
                <a:gd name="T6" fmla="*/ 9 w 10"/>
                <a:gd name="T7" fmla="*/ 6 h 6"/>
                <a:gd name="T8" fmla="*/ 0 w 10"/>
                <a:gd name="T9" fmla="*/ 2 h 6"/>
                <a:gd name="T10" fmla="*/ 0 w 10"/>
                <a:gd name="T11" fmla="*/ 2 h 6"/>
              </a:gdLst>
              <a:ahLst/>
              <a:cxnLst>
                <a:cxn ang="0">
                  <a:pos x="T0" y="T1"/>
                </a:cxn>
                <a:cxn ang="0">
                  <a:pos x="T2" y="T3"/>
                </a:cxn>
                <a:cxn ang="0">
                  <a:pos x="T4" y="T5"/>
                </a:cxn>
                <a:cxn ang="0">
                  <a:pos x="T6" y="T7"/>
                </a:cxn>
                <a:cxn ang="0">
                  <a:pos x="T8" y="T9"/>
                </a:cxn>
                <a:cxn ang="0">
                  <a:pos x="T10" y="T11"/>
                </a:cxn>
              </a:cxnLst>
              <a:rect l="0" t="0" r="r" b="b"/>
              <a:pathLst>
                <a:path w="10" h="6">
                  <a:moveTo>
                    <a:pt x="0" y="2"/>
                  </a:moveTo>
                  <a:lnTo>
                    <a:pt x="0" y="0"/>
                  </a:lnTo>
                  <a:lnTo>
                    <a:pt x="10" y="5"/>
                  </a:lnTo>
                  <a:lnTo>
                    <a:pt x="9"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29" name="Freeform 1741">
              <a:extLst>
                <a:ext uri="{FF2B5EF4-FFF2-40B4-BE49-F238E27FC236}">
                  <a16:creationId xmlns:a16="http://schemas.microsoft.com/office/drawing/2014/main" id="{06454C31-2E64-44C7-8521-E9AE8B58C7F2}"/>
                </a:ext>
              </a:extLst>
            </p:cNvPr>
            <p:cNvSpPr>
              <a:spLocks/>
            </p:cNvSpPr>
            <p:nvPr/>
          </p:nvSpPr>
          <p:spPr bwMode="auto">
            <a:xfrm>
              <a:off x="4701" y="1048"/>
              <a:ext cx="5" cy="3"/>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lnTo>
                    <a:pt x="0" y="0"/>
                  </a:lnTo>
                  <a:lnTo>
                    <a:pt x="5"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0" name="Line 1742">
              <a:extLst>
                <a:ext uri="{FF2B5EF4-FFF2-40B4-BE49-F238E27FC236}">
                  <a16:creationId xmlns:a16="http://schemas.microsoft.com/office/drawing/2014/main" id="{01CF201C-2C3B-480F-8246-C685E3BBB7EF}"/>
                </a:ext>
              </a:extLst>
            </p:cNvPr>
            <p:cNvSpPr>
              <a:spLocks noChangeShapeType="1"/>
            </p:cNvSpPr>
            <p:nvPr/>
          </p:nvSpPr>
          <p:spPr bwMode="auto">
            <a:xfrm flipH="1" flipV="1">
              <a:off x="4701" y="1048"/>
              <a:ext cx="5"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1" name="Freeform 1743">
              <a:extLst>
                <a:ext uri="{FF2B5EF4-FFF2-40B4-BE49-F238E27FC236}">
                  <a16:creationId xmlns:a16="http://schemas.microsoft.com/office/drawing/2014/main" id="{CE277C5E-1F7B-463F-9696-A599D30AE049}"/>
                </a:ext>
              </a:extLst>
            </p:cNvPr>
            <p:cNvSpPr>
              <a:spLocks/>
            </p:cNvSpPr>
            <p:nvPr/>
          </p:nvSpPr>
          <p:spPr bwMode="auto">
            <a:xfrm>
              <a:off x="4699" y="1047"/>
              <a:ext cx="10" cy="6"/>
            </a:xfrm>
            <a:custGeom>
              <a:avLst/>
              <a:gdLst>
                <a:gd name="T0" fmla="*/ 0 w 10"/>
                <a:gd name="T1" fmla="*/ 1 h 6"/>
                <a:gd name="T2" fmla="*/ 0 w 10"/>
                <a:gd name="T3" fmla="*/ 0 h 6"/>
                <a:gd name="T4" fmla="*/ 10 w 10"/>
                <a:gd name="T5" fmla="*/ 4 h 6"/>
                <a:gd name="T6" fmla="*/ 9 w 10"/>
                <a:gd name="T7" fmla="*/ 6 h 6"/>
                <a:gd name="T8" fmla="*/ 0 w 10"/>
                <a:gd name="T9" fmla="*/ 1 h 6"/>
                <a:gd name="T10" fmla="*/ 0 w 10"/>
                <a:gd name="T11" fmla="*/ 1 h 6"/>
              </a:gdLst>
              <a:ahLst/>
              <a:cxnLst>
                <a:cxn ang="0">
                  <a:pos x="T0" y="T1"/>
                </a:cxn>
                <a:cxn ang="0">
                  <a:pos x="T2" y="T3"/>
                </a:cxn>
                <a:cxn ang="0">
                  <a:pos x="T4" y="T5"/>
                </a:cxn>
                <a:cxn ang="0">
                  <a:pos x="T6" y="T7"/>
                </a:cxn>
                <a:cxn ang="0">
                  <a:pos x="T8" y="T9"/>
                </a:cxn>
                <a:cxn ang="0">
                  <a:pos x="T10" y="T11"/>
                </a:cxn>
              </a:cxnLst>
              <a:rect l="0" t="0" r="r" b="b"/>
              <a:pathLst>
                <a:path w="10" h="6">
                  <a:moveTo>
                    <a:pt x="0" y="1"/>
                  </a:moveTo>
                  <a:lnTo>
                    <a:pt x="0" y="0"/>
                  </a:lnTo>
                  <a:lnTo>
                    <a:pt x="10" y="4"/>
                  </a:lnTo>
                  <a:lnTo>
                    <a:pt x="9" y="6"/>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2" name="Freeform 1744">
              <a:extLst>
                <a:ext uri="{FF2B5EF4-FFF2-40B4-BE49-F238E27FC236}">
                  <a16:creationId xmlns:a16="http://schemas.microsoft.com/office/drawing/2014/main" id="{F514C6F1-04D5-41C7-AA4B-4C4CCF523104}"/>
                </a:ext>
              </a:extLst>
            </p:cNvPr>
            <p:cNvSpPr>
              <a:spLocks/>
            </p:cNvSpPr>
            <p:nvPr/>
          </p:nvSpPr>
          <p:spPr bwMode="auto">
            <a:xfrm>
              <a:off x="4691" y="1054"/>
              <a:ext cx="7" cy="3"/>
            </a:xfrm>
            <a:custGeom>
              <a:avLst/>
              <a:gdLst>
                <a:gd name="T0" fmla="*/ 7 w 7"/>
                <a:gd name="T1" fmla="*/ 3 h 3"/>
                <a:gd name="T2" fmla="*/ 0 w 7"/>
                <a:gd name="T3" fmla="*/ 0 h 3"/>
                <a:gd name="T4" fmla="*/ 7 w 7"/>
                <a:gd name="T5" fmla="*/ 3 h 3"/>
              </a:gdLst>
              <a:ahLst/>
              <a:cxnLst>
                <a:cxn ang="0">
                  <a:pos x="T0" y="T1"/>
                </a:cxn>
                <a:cxn ang="0">
                  <a:pos x="T2" y="T3"/>
                </a:cxn>
                <a:cxn ang="0">
                  <a:pos x="T4" y="T5"/>
                </a:cxn>
              </a:cxnLst>
              <a:rect l="0" t="0" r="r" b="b"/>
              <a:pathLst>
                <a:path w="7" h="3">
                  <a:moveTo>
                    <a:pt x="7" y="3"/>
                  </a:moveTo>
                  <a:lnTo>
                    <a:pt x="0" y="0"/>
                  </a:lnTo>
                  <a:lnTo>
                    <a:pt x="7"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3" name="Line 1745">
              <a:extLst>
                <a:ext uri="{FF2B5EF4-FFF2-40B4-BE49-F238E27FC236}">
                  <a16:creationId xmlns:a16="http://schemas.microsoft.com/office/drawing/2014/main" id="{1F91A5BA-938B-4B09-8FDC-5C2FC429755B}"/>
                </a:ext>
              </a:extLst>
            </p:cNvPr>
            <p:cNvSpPr>
              <a:spLocks noChangeShapeType="1"/>
            </p:cNvSpPr>
            <p:nvPr/>
          </p:nvSpPr>
          <p:spPr bwMode="auto">
            <a:xfrm flipH="1" flipV="1">
              <a:off x="4691" y="1054"/>
              <a:ext cx="7"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4" name="Freeform 1746">
              <a:extLst>
                <a:ext uri="{FF2B5EF4-FFF2-40B4-BE49-F238E27FC236}">
                  <a16:creationId xmlns:a16="http://schemas.microsoft.com/office/drawing/2014/main" id="{9C76F0EB-BE6E-433F-B99E-F0BFFF35E7E6}"/>
                </a:ext>
              </a:extLst>
            </p:cNvPr>
            <p:cNvSpPr>
              <a:spLocks/>
            </p:cNvSpPr>
            <p:nvPr/>
          </p:nvSpPr>
          <p:spPr bwMode="auto">
            <a:xfrm>
              <a:off x="4689" y="1053"/>
              <a:ext cx="10" cy="5"/>
            </a:xfrm>
            <a:custGeom>
              <a:avLst/>
              <a:gdLst>
                <a:gd name="T0" fmla="*/ 0 w 10"/>
                <a:gd name="T1" fmla="*/ 1 h 5"/>
                <a:gd name="T2" fmla="*/ 2 w 10"/>
                <a:gd name="T3" fmla="*/ 0 h 5"/>
                <a:gd name="T4" fmla="*/ 10 w 10"/>
                <a:gd name="T5" fmla="*/ 4 h 5"/>
                <a:gd name="T6" fmla="*/ 9 w 10"/>
                <a:gd name="T7" fmla="*/ 5 h 5"/>
                <a:gd name="T8" fmla="*/ 0 w 10"/>
                <a:gd name="T9" fmla="*/ 1 h 5"/>
                <a:gd name="T10" fmla="*/ 0 w 10"/>
                <a:gd name="T11" fmla="*/ 1 h 5"/>
              </a:gdLst>
              <a:ahLst/>
              <a:cxnLst>
                <a:cxn ang="0">
                  <a:pos x="T0" y="T1"/>
                </a:cxn>
                <a:cxn ang="0">
                  <a:pos x="T2" y="T3"/>
                </a:cxn>
                <a:cxn ang="0">
                  <a:pos x="T4" y="T5"/>
                </a:cxn>
                <a:cxn ang="0">
                  <a:pos x="T6" y="T7"/>
                </a:cxn>
                <a:cxn ang="0">
                  <a:pos x="T8" y="T9"/>
                </a:cxn>
                <a:cxn ang="0">
                  <a:pos x="T10" y="T11"/>
                </a:cxn>
              </a:cxnLst>
              <a:rect l="0" t="0" r="r" b="b"/>
              <a:pathLst>
                <a:path w="10" h="5">
                  <a:moveTo>
                    <a:pt x="0" y="1"/>
                  </a:moveTo>
                  <a:lnTo>
                    <a:pt x="2" y="0"/>
                  </a:lnTo>
                  <a:lnTo>
                    <a:pt x="10" y="4"/>
                  </a:lnTo>
                  <a:lnTo>
                    <a:pt x="9" y="5"/>
                  </a:lnTo>
                  <a:lnTo>
                    <a:pt x="0" y="1"/>
                  </a:lnTo>
                  <a:lnTo>
                    <a:pt x="0" y="1"/>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5" name="Freeform 1747">
              <a:extLst>
                <a:ext uri="{FF2B5EF4-FFF2-40B4-BE49-F238E27FC236}">
                  <a16:creationId xmlns:a16="http://schemas.microsoft.com/office/drawing/2014/main" id="{767D9510-C934-469F-A8AC-03822D1BB5C8}"/>
                </a:ext>
              </a:extLst>
            </p:cNvPr>
            <p:cNvSpPr>
              <a:spLocks/>
            </p:cNvSpPr>
            <p:nvPr/>
          </p:nvSpPr>
          <p:spPr bwMode="auto">
            <a:xfrm>
              <a:off x="4680" y="1058"/>
              <a:ext cx="8" cy="6"/>
            </a:xfrm>
            <a:custGeom>
              <a:avLst/>
              <a:gdLst>
                <a:gd name="T0" fmla="*/ 8 w 8"/>
                <a:gd name="T1" fmla="*/ 6 h 6"/>
                <a:gd name="T2" fmla="*/ 0 w 8"/>
                <a:gd name="T3" fmla="*/ 0 h 6"/>
                <a:gd name="T4" fmla="*/ 8 w 8"/>
                <a:gd name="T5" fmla="*/ 6 h 6"/>
              </a:gdLst>
              <a:ahLst/>
              <a:cxnLst>
                <a:cxn ang="0">
                  <a:pos x="T0" y="T1"/>
                </a:cxn>
                <a:cxn ang="0">
                  <a:pos x="T2" y="T3"/>
                </a:cxn>
                <a:cxn ang="0">
                  <a:pos x="T4" y="T5"/>
                </a:cxn>
              </a:cxnLst>
              <a:rect l="0" t="0" r="r" b="b"/>
              <a:pathLst>
                <a:path w="8" h="6">
                  <a:moveTo>
                    <a:pt x="8" y="6"/>
                  </a:moveTo>
                  <a:lnTo>
                    <a:pt x="0" y="0"/>
                  </a:lnTo>
                  <a:lnTo>
                    <a:pt x="8"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6" name="Line 1748">
              <a:extLst>
                <a:ext uri="{FF2B5EF4-FFF2-40B4-BE49-F238E27FC236}">
                  <a16:creationId xmlns:a16="http://schemas.microsoft.com/office/drawing/2014/main" id="{1BF1D1B4-C518-45D4-A48D-9DCAA254E7A7}"/>
                </a:ext>
              </a:extLst>
            </p:cNvPr>
            <p:cNvSpPr>
              <a:spLocks noChangeShapeType="1"/>
            </p:cNvSpPr>
            <p:nvPr/>
          </p:nvSpPr>
          <p:spPr bwMode="auto">
            <a:xfrm flipH="1" flipV="1">
              <a:off x="4680" y="1058"/>
              <a:ext cx="8" cy="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7" name="Freeform 1749">
              <a:extLst>
                <a:ext uri="{FF2B5EF4-FFF2-40B4-BE49-F238E27FC236}">
                  <a16:creationId xmlns:a16="http://schemas.microsoft.com/office/drawing/2014/main" id="{B4C67DD7-AFA0-4FF0-80A0-406A4418448C}"/>
                </a:ext>
              </a:extLst>
            </p:cNvPr>
            <p:cNvSpPr>
              <a:spLocks/>
            </p:cNvSpPr>
            <p:nvPr/>
          </p:nvSpPr>
          <p:spPr bwMode="auto">
            <a:xfrm>
              <a:off x="4680" y="1058"/>
              <a:ext cx="9" cy="6"/>
            </a:xfrm>
            <a:custGeom>
              <a:avLst/>
              <a:gdLst>
                <a:gd name="T0" fmla="*/ 0 w 9"/>
                <a:gd name="T1" fmla="*/ 2 h 6"/>
                <a:gd name="T2" fmla="*/ 1 w 9"/>
                <a:gd name="T3" fmla="*/ 0 h 6"/>
                <a:gd name="T4" fmla="*/ 9 w 9"/>
                <a:gd name="T5" fmla="*/ 5 h 6"/>
                <a:gd name="T6" fmla="*/ 8 w 9"/>
                <a:gd name="T7" fmla="*/ 6 h 6"/>
                <a:gd name="T8" fmla="*/ 0 w 9"/>
                <a:gd name="T9" fmla="*/ 2 h 6"/>
                <a:gd name="T10" fmla="*/ 0 w 9"/>
                <a:gd name="T11" fmla="*/ 2 h 6"/>
              </a:gdLst>
              <a:ahLst/>
              <a:cxnLst>
                <a:cxn ang="0">
                  <a:pos x="T0" y="T1"/>
                </a:cxn>
                <a:cxn ang="0">
                  <a:pos x="T2" y="T3"/>
                </a:cxn>
                <a:cxn ang="0">
                  <a:pos x="T4" y="T5"/>
                </a:cxn>
                <a:cxn ang="0">
                  <a:pos x="T6" y="T7"/>
                </a:cxn>
                <a:cxn ang="0">
                  <a:pos x="T8" y="T9"/>
                </a:cxn>
                <a:cxn ang="0">
                  <a:pos x="T10" y="T11"/>
                </a:cxn>
              </a:cxnLst>
              <a:rect l="0" t="0" r="r" b="b"/>
              <a:pathLst>
                <a:path w="9" h="6">
                  <a:moveTo>
                    <a:pt x="0" y="2"/>
                  </a:moveTo>
                  <a:lnTo>
                    <a:pt x="1" y="0"/>
                  </a:lnTo>
                  <a:lnTo>
                    <a:pt x="9" y="5"/>
                  </a:lnTo>
                  <a:lnTo>
                    <a:pt x="8" y="6"/>
                  </a:lnTo>
                  <a:lnTo>
                    <a:pt x="0"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8" name="Freeform 1750">
              <a:extLst>
                <a:ext uri="{FF2B5EF4-FFF2-40B4-BE49-F238E27FC236}">
                  <a16:creationId xmlns:a16="http://schemas.microsoft.com/office/drawing/2014/main" id="{59EDA0B7-3796-458D-BD40-2603CDD4D82B}"/>
                </a:ext>
              </a:extLst>
            </p:cNvPr>
            <p:cNvSpPr>
              <a:spLocks/>
            </p:cNvSpPr>
            <p:nvPr/>
          </p:nvSpPr>
          <p:spPr bwMode="auto">
            <a:xfrm>
              <a:off x="4709" y="1020"/>
              <a:ext cx="73" cy="41"/>
            </a:xfrm>
            <a:custGeom>
              <a:avLst/>
              <a:gdLst>
                <a:gd name="T0" fmla="*/ 0 w 51"/>
                <a:gd name="T1" fmla="*/ 27 h 29"/>
                <a:gd name="T2" fmla="*/ 0 w 51"/>
                <a:gd name="T3" fmla="*/ 26 h 29"/>
                <a:gd name="T4" fmla="*/ 44 w 51"/>
                <a:gd name="T5" fmla="*/ 0 h 29"/>
                <a:gd name="T6" fmla="*/ 46 w 51"/>
                <a:gd name="T7" fmla="*/ 0 h 29"/>
                <a:gd name="T8" fmla="*/ 50 w 51"/>
                <a:gd name="T9" fmla="*/ 3 h 29"/>
                <a:gd name="T10" fmla="*/ 50 w 51"/>
                <a:gd name="T11" fmla="*/ 4 h 29"/>
                <a:gd name="T12" fmla="*/ 6 w 51"/>
                <a:gd name="T13" fmla="*/ 29 h 29"/>
                <a:gd name="T14" fmla="*/ 4 w 51"/>
                <a:gd name="T15" fmla="*/ 29 h 29"/>
                <a:gd name="T16" fmla="*/ 0 w 5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0" y="27"/>
                  </a:moveTo>
                  <a:cubicBezTo>
                    <a:pt x="0" y="26"/>
                    <a:pt x="0" y="26"/>
                    <a:pt x="0" y="26"/>
                  </a:cubicBezTo>
                  <a:cubicBezTo>
                    <a:pt x="44" y="0"/>
                    <a:pt x="44" y="0"/>
                    <a:pt x="44" y="0"/>
                  </a:cubicBezTo>
                  <a:cubicBezTo>
                    <a:pt x="44" y="0"/>
                    <a:pt x="45" y="0"/>
                    <a:pt x="46" y="0"/>
                  </a:cubicBezTo>
                  <a:cubicBezTo>
                    <a:pt x="50" y="3"/>
                    <a:pt x="50" y="3"/>
                    <a:pt x="50" y="3"/>
                  </a:cubicBezTo>
                  <a:cubicBezTo>
                    <a:pt x="51" y="3"/>
                    <a:pt x="51" y="3"/>
                    <a:pt x="50" y="4"/>
                  </a:cubicBezTo>
                  <a:cubicBezTo>
                    <a:pt x="6" y="29"/>
                    <a:pt x="6" y="29"/>
                    <a:pt x="6" y="29"/>
                  </a:cubicBezTo>
                  <a:cubicBezTo>
                    <a:pt x="6" y="29"/>
                    <a:pt x="5" y="29"/>
                    <a:pt x="4" y="29"/>
                  </a:cubicBezTo>
                  <a:lnTo>
                    <a:pt x="0" y="2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39" name="Freeform 1751">
              <a:extLst>
                <a:ext uri="{FF2B5EF4-FFF2-40B4-BE49-F238E27FC236}">
                  <a16:creationId xmlns:a16="http://schemas.microsoft.com/office/drawing/2014/main" id="{D5D2B9D4-0AA5-42C2-824C-CEED6C20CB98}"/>
                </a:ext>
              </a:extLst>
            </p:cNvPr>
            <p:cNvSpPr>
              <a:spLocks/>
            </p:cNvSpPr>
            <p:nvPr/>
          </p:nvSpPr>
          <p:spPr bwMode="auto">
            <a:xfrm>
              <a:off x="4708" y="1019"/>
              <a:ext cx="74" cy="44"/>
            </a:xfrm>
            <a:custGeom>
              <a:avLst/>
              <a:gdLst>
                <a:gd name="T0" fmla="*/ 5 w 52"/>
                <a:gd name="T1" fmla="*/ 31 h 31"/>
                <a:gd name="T2" fmla="*/ 1 w 52"/>
                <a:gd name="T3" fmla="*/ 28 h 31"/>
                <a:gd name="T4" fmla="*/ 1 w 52"/>
                <a:gd name="T5" fmla="*/ 28 h 31"/>
                <a:gd name="T6" fmla="*/ 2 w 52"/>
                <a:gd name="T7" fmla="*/ 27 h 31"/>
                <a:gd name="T8" fmla="*/ 5 w 52"/>
                <a:gd name="T9" fmla="*/ 29 h 31"/>
                <a:gd name="T10" fmla="*/ 6 w 52"/>
                <a:gd name="T11" fmla="*/ 30 h 31"/>
                <a:gd name="T12" fmla="*/ 6 w 52"/>
                <a:gd name="T13" fmla="*/ 30 h 31"/>
                <a:gd name="T14" fmla="*/ 7 w 52"/>
                <a:gd name="T15" fmla="*/ 29 h 31"/>
                <a:gd name="T16" fmla="*/ 7 w 52"/>
                <a:gd name="T17" fmla="*/ 29 h 31"/>
                <a:gd name="T18" fmla="*/ 51 w 52"/>
                <a:gd name="T19" fmla="*/ 4 h 31"/>
                <a:gd name="T20" fmla="*/ 51 w 52"/>
                <a:gd name="T21" fmla="*/ 4 h 31"/>
                <a:gd name="T22" fmla="*/ 51 w 52"/>
                <a:gd name="T23" fmla="*/ 4 h 31"/>
                <a:gd name="T24" fmla="*/ 51 w 52"/>
                <a:gd name="T25" fmla="*/ 4 h 31"/>
                <a:gd name="T26" fmla="*/ 47 w 52"/>
                <a:gd name="T27" fmla="*/ 2 h 31"/>
                <a:gd name="T28" fmla="*/ 46 w 52"/>
                <a:gd name="T29" fmla="*/ 2 h 31"/>
                <a:gd name="T30" fmla="*/ 46 w 52"/>
                <a:gd name="T31" fmla="*/ 2 h 31"/>
                <a:gd name="T32" fmla="*/ 45 w 52"/>
                <a:gd name="T33" fmla="*/ 2 h 31"/>
                <a:gd name="T34" fmla="*/ 45 w 52"/>
                <a:gd name="T35" fmla="*/ 2 h 31"/>
                <a:gd name="T36" fmla="*/ 2 w 52"/>
                <a:gd name="T37" fmla="*/ 27 h 31"/>
                <a:gd name="T38" fmla="*/ 2 w 52"/>
                <a:gd name="T39" fmla="*/ 27 h 31"/>
                <a:gd name="T40" fmla="*/ 2 w 52"/>
                <a:gd name="T41" fmla="*/ 27 h 31"/>
                <a:gd name="T42" fmla="*/ 1 w 52"/>
                <a:gd name="T43" fmla="*/ 28 h 31"/>
                <a:gd name="T44" fmla="*/ 1 w 52"/>
                <a:gd name="T45" fmla="*/ 28 h 31"/>
                <a:gd name="T46" fmla="*/ 0 w 52"/>
                <a:gd name="T47" fmla="*/ 27 h 31"/>
                <a:gd name="T48" fmla="*/ 0 w 52"/>
                <a:gd name="T49" fmla="*/ 27 h 31"/>
                <a:gd name="T50" fmla="*/ 1 w 52"/>
                <a:gd name="T51" fmla="*/ 26 h 31"/>
                <a:gd name="T52" fmla="*/ 1 w 52"/>
                <a:gd name="T53" fmla="*/ 26 h 31"/>
                <a:gd name="T54" fmla="*/ 44 w 52"/>
                <a:gd name="T55" fmla="*/ 1 h 31"/>
                <a:gd name="T56" fmla="*/ 46 w 52"/>
                <a:gd name="T57" fmla="*/ 0 h 31"/>
                <a:gd name="T58" fmla="*/ 46 w 52"/>
                <a:gd name="T59" fmla="*/ 0 h 31"/>
                <a:gd name="T60" fmla="*/ 47 w 52"/>
                <a:gd name="T61" fmla="*/ 1 h 31"/>
                <a:gd name="T62" fmla="*/ 47 w 52"/>
                <a:gd name="T63" fmla="*/ 1 h 31"/>
                <a:gd name="T64" fmla="*/ 51 w 52"/>
                <a:gd name="T65" fmla="*/ 3 h 31"/>
                <a:gd name="T66" fmla="*/ 52 w 52"/>
                <a:gd name="T67" fmla="*/ 4 h 31"/>
                <a:gd name="T68" fmla="*/ 52 w 52"/>
                <a:gd name="T69" fmla="*/ 4 h 31"/>
                <a:gd name="T70" fmla="*/ 51 w 52"/>
                <a:gd name="T71" fmla="*/ 5 h 31"/>
                <a:gd name="T72" fmla="*/ 51 w 52"/>
                <a:gd name="T73" fmla="*/ 5 h 31"/>
                <a:gd name="T74" fmla="*/ 8 w 52"/>
                <a:gd name="T75" fmla="*/ 31 h 31"/>
                <a:gd name="T76" fmla="*/ 6 w 52"/>
                <a:gd name="T77" fmla="*/ 31 h 31"/>
                <a:gd name="T78" fmla="*/ 6 w 52"/>
                <a:gd name="T79" fmla="*/ 31 h 31"/>
                <a:gd name="T80" fmla="*/ 5 w 52"/>
                <a:gd name="T8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31">
                  <a:moveTo>
                    <a:pt x="5" y="31"/>
                  </a:moveTo>
                  <a:cubicBezTo>
                    <a:pt x="1" y="28"/>
                    <a:pt x="1" y="28"/>
                    <a:pt x="1" y="28"/>
                  </a:cubicBezTo>
                  <a:cubicBezTo>
                    <a:pt x="1" y="28"/>
                    <a:pt x="1" y="28"/>
                    <a:pt x="1" y="28"/>
                  </a:cubicBezTo>
                  <a:cubicBezTo>
                    <a:pt x="2" y="27"/>
                    <a:pt x="2" y="27"/>
                    <a:pt x="2" y="27"/>
                  </a:cubicBezTo>
                  <a:cubicBezTo>
                    <a:pt x="5" y="29"/>
                    <a:pt x="5" y="29"/>
                    <a:pt x="5" y="29"/>
                  </a:cubicBezTo>
                  <a:cubicBezTo>
                    <a:pt x="6" y="29"/>
                    <a:pt x="6" y="30"/>
                    <a:pt x="6" y="30"/>
                  </a:cubicBezTo>
                  <a:cubicBezTo>
                    <a:pt x="6" y="30"/>
                    <a:pt x="6" y="30"/>
                    <a:pt x="6" y="30"/>
                  </a:cubicBezTo>
                  <a:cubicBezTo>
                    <a:pt x="7" y="30"/>
                    <a:pt x="7" y="30"/>
                    <a:pt x="7" y="29"/>
                  </a:cubicBezTo>
                  <a:cubicBezTo>
                    <a:pt x="7" y="29"/>
                    <a:pt x="7" y="29"/>
                    <a:pt x="7" y="29"/>
                  </a:cubicBezTo>
                  <a:cubicBezTo>
                    <a:pt x="51" y="4"/>
                    <a:pt x="51" y="4"/>
                    <a:pt x="51" y="4"/>
                  </a:cubicBezTo>
                  <a:cubicBezTo>
                    <a:pt x="51" y="4"/>
                    <a:pt x="51" y="4"/>
                    <a:pt x="51" y="4"/>
                  </a:cubicBezTo>
                  <a:cubicBezTo>
                    <a:pt x="51" y="4"/>
                    <a:pt x="51" y="4"/>
                    <a:pt x="51" y="4"/>
                  </a:cubicBezTo>
                  <a:cubicBezTo>
                    <a:pt x="51" y="4"/>
                    <a:pt x="51" y="4"/>
                    <a:pt x="51" y="4"/>
                  </a:cubicBezTo>
                  <a:cubicBezTo>
                    <a:pt x="47" y="2"/>
                    <a:pt x="47" y="2"/>
                    <a:pt x="47" y="2"/>
                  </a:cubicBezTo>
                  <a:cubicBezTo>
                    <a:pt x="46" y="2"/>
                    <a:pt x="46" y="2"/>
                    <a:pt x="46" y="2"/>
                  </a:cubicBezTo>
                  <a:cubicBezTo>
                    <a:pt x="46" y="2"/>
                    <a:pt x="46" y="2"/>
                    <a:pt x="46" y="2"/>
                  </a:cubicBezTo>
                  <a:cubicBezTo>
                    <a:pt x="46" y="2"/>
                    <a:pt x="45" y="2"/>
                    <a:pt x="45" y="2"/>
                  </a:cubicBezTo>
                  <a:cubicBezTo>
                    <a:pt x="45" y="2"/>
                    <a:pt x="45" y="2"/>
                    <a:pt x="45" y="2"/>
                  </a:cubicBezTo>
                  <a:cubicBezTo>
                    <a:pt x="2" y="27"/>
                    <a:pt x="2" y="27"/>
                    <a:pt x="2" y="27"/>
                  </a:cubicBezTo>
                  <a:cubicBezTo>
                    <a:pt x="2" y="27"/>
                    <a:pt x="2" y="27"/>
                    <a:pt x="2" y="27"/>
                  </a:cubicBezTo>
                  <a:cubicBezTo>
                    <a:pt x="2" y="27"/>
                    <a:pt x="2" y="27"/>
                    <a:pt x="2" y="27"/>
                  </a:cubicBezTo>
                  <a:cubicBezTo>
                    <a:pt x="1" y="28"/>
                    <a:pt x="1" y="28"/>
                    <a:pt x="1" y="28"/>
                  </a:cubicBezTo>
                  <a:cubicBezTo>
                    <a:pt x="1" y="28"/>
                    <a:pt x="1" y="28"/>
                    <a:pt x="1" y="28"/>
                  </a:cubicBezTo>
                  <a:cubicBezTo>
                    <a:pt x="0" y="28"/>
                    <a:pt x="0" y="28"/>
                    <a:pt x="0" y="27"/>
                  </a:cubicBezTo>
                  <a:cubicBezTo>
                    <a:pt x="0" y="27"/>
                    <a:pt x="0" y="27"/>
                    <a:pt x="0" y="27"/>
                  </a:cubicBezTo>
                  <a:cubicBezTo>
                    <a:pt x="0" y="27"/>
                    <a:pt x="0" y="26"/>
                    <a:pt x="1" y="26"/>
                  </a:cubicBezTo>
                  <a:cubicBezTo>
                    <a:pt x="1" y="26"/>
                    <a:pt x="1" y="26"/>
                    <a:pt x="1" y="26"/>
                  </a:cubicBezTo>
                  <a:cubicBezTo>
                    <a:pt x="44" y="1"/>
                    <a:pt x="44" y="1"/>
                    <a:pt x="44" y="1"/>
                  </a:cubicBezTo>
                  <a:cubicBezTo>
                    <a:pt x="45" y="0"/>
                    <a:pt x="45" y="0"/>
                    <a:pt x="46" y="0"/>
                  </a:cubicBezTo>
                  <a:cubicBezTo>
                    <a:pt x="46" y="0"/>
                    <a:pt x="46" y="0"/>
                    <a:pt x="46" y="0"/>
                  </a:cubicBezTo>
                  <a:cubicBezTo>
                    <a:pt x="46" y="0"/>
                    <a:pt x="47" y="0"/>
                    <a:pt x="47" y="1"/>
                  </a:cubicBezTo>
                  <a:cubicBezTo>
                    <a:pt x="47" y="1"/>
                    <a:pt x="47" y="1"/>
                    <a:pt x="47" y="1"/>
                  </a:cubicBezTo>
                  <a:cubicBezTo>
                    <a:pt x="51" y="3"/>
                    <a:pt x="51" y="3"/>
                    <a:pt x="51" y="3"/>
                  </a:cubicBezTo>
                  <a:cubicBezTo>
                    <a:pt x="52" y="3"/>
                    <a:pt x="52" y="4"/>
                    <a:pt x="52" y="4"/>
                  </a:cubicBezTo>
                  <a:cubicBezTo>
                    <a:pt x="52" y="4"/>
                    <a:pt x="52" y="4"/>
                    <a:pt x="52" y="4"/>
                  </a:cubicBezTo>
                  <a:cubicBezTo>
                    <a:pt x="52" y="5"/>
                    <a:pt x="52" y="5"/>
                    <a:pt x="51" y="5"/>
                  </a:cubicBezTo>
                  <a:cubicBezTo>
                    <a:pt x="51" y="5"/>
                    <a:pt x="51" y="5"/>
                    <a:pt x="51" y="5"/>
                  </a:cubicBezTo>
                  <a:cubicBezTo>
                    <a:pt x="8" y="31"/>
                    <a:pt x="8" y="31"/>
                    <a:pt x="8" y="31"/>
                  </a:cubicBezTo>
                  <a:cubicBezTo>
                    <a:pt x="7" y="31"/>
                    <a:pt x="7" y="31"/>
                    <a:pt x="6" y="31"/>
                  </a:cubicBezTo>
                  <a:cubicBezTo>
                    <a:pt x="6" y="31"/>
                    <a:pt x="6" y="31"/>
                    <a:pt x="6" y="31"/>
                  </a:cubicBezTo>
                  <a:cubicBezTo>
                    <a:pt x="6" y="31"/>
                    <a:pt x="5" y="31"/>
                    <a:pt x="5" y="31"/>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0" name="Freeform 1752">
              <a:extLst>
                <a:ext uri="{FF2B5EF4-FFF2-40B4-BE49-F238E27FC236}">
                  <a16:creationId xmlns:a16="http://schemas.microsoft.com/office/drawing/2014/main" id="{0AA07DAA-D27C-49E4-9406-AA409956E951}"/>
                </a:ext>
              </a:extLst>
            </p:cNvPr>
            <p:cNvSpPr>
              <a:spLocks/>
            </p:cNvSpPr>
            <p:nvPr/>
          </p:nvSpPr>
          <p:spPr bwMode="auto">
            <a:xfrm>
              <a:off x="4753" y="975"/>
              <a:ext cx="27" cy="15"/>
            </a:xfrm>
            <a:custGeom>
              <a:avLst/>
              <a:gdLst>
                <a:gd name="T0" fmla="*/ 1 w 19"/>
                <a:gd name="T1" fmla="*/ 8 h 11"/>
                <a:gd name="T2" fmla="*/ 1 w 19"/>
                <a:gd name="T3" fmla="*/ 7 h 11"/>
                <a:gd name="T4" fmla="*/ 12 w 19"/>
                <a:gd name="T5" fmla="*/ 0 h 11"/>
                <a:gd name="T6" fmla="*/ 14 w 19"/>
                <a:gd name="T7" fmla="*/ 0 h 11"/>
                <a:gd name="T8" fmla="*/ 18 w 19"/>
                <a:gd name="T9" fmla="*/ 3 h 11"/>
                <a:gd name="T10" fmla="*/ 18 w 19"/>
                <a:gd name="T11" fmla="*/ 4 h 11"/>
                <a:gd name="T12" fmla="*/ 7 w 19"/>
                <a:gd name="T13" fmla="*/ 10 h 11"/>
                <a:gd name="T14" fmla="*/ 5 w 19"/>
                <a:gd name="T15" fmla="*/ 10 h 11"/>
                <a:gd name="T16" fmla="*/ 1 w 1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 y="8"/>
                  </a:moveTo>
                  <a:cubicBezTo>
                    <a:pt x="0" y="8"/>
                    <a:pt x="0" y="7"/>
                    <a:pt x="1" y="7"/>
                  </a:cubicBezTo>
                  <a:cubicBezTo>
                    <a:pt x="12" y="0"/>
                    <a:pt x="12" y="0"/>
                    <a:pt x="12" y="0"/>
                  </a:cubicBezTo>
                  <a:cubicBezTo>
                    <a:pt x="13" y="0"/>
                    <a:pt x="14" y="0"/>
                    <a:pt x="14" y="0"/>
                  </a:cubicBezTo>
                  <a:cubicBezTo>
                    <a:pt x="18" y="3"/>
                    <a:pt x="18" y="3"/>
                    <a:pt x="18" y="3"/>
                  </a:cubicBezTo>
                  <a:cubicBezTo>
                    <a:pt x="19" y="3"/>
                    <a:pt x="19" y="3"/>
                    <a:pt x="18" y="4"/>
                  </a:cubicBezTo>
                  <a:cubicBezTo>
                    <a:pt x="7" y="10"/>
                    <a:pt x="7" y="10"/>
                    <a:pt x="7" y="10"/>
                  </a:cubicBezTo>
                  <a:cubicBezTo>
                    <a:pt x="6" y="11"/>
                    <a:pt x="5" y="11"/>
                    <a:pt x="5" y="10"/>
                  </a:cubicBezTo>
                  <a:lnTo>
                    <a:pt x="1" y="8"/>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1" name="Freeform 1753">
              <a:extLst>
                <a:ext uri="{FF2B5EF4-FFF2-40B4-BE49-F238E27FC236}">
                  <a16:creationId xmlns:a16="http://schemas.microsoft.com/office/drawing/2014/main" id="{43AF9811-7186-4727-9C11-8D0CAF0F2113}"/>
                </a:ext>
              </a:extLst>
            </p:cNvPr>
            <p:cNvSpPr>
              <a:spLocks/>
            </p:cNvSpPr>
            <p:nvPr/>
          </p:nvSpPr>
          <p:spPr bwMode="auto">
            <a:xfrm>
              <a:off x="4753" y="973"/>
              <a:ext cx="27" cy="17"/>
            </a:xfrm>
            <a:custGeom>
              <a:avLst/>
              <a:gdLst>
                <a:gd name="T0" fmla="*/ 4 w 19"/>
                <a:gd name="T1" fmla="*/ 12 h 12"/>
                <a:gd name="T2" fmla="*/ 0 w 19"/>
                <a:gd name="T3" fmla="*/ 10 h 12"/>
                <a:gd name="T4" fmla="*/ 1 w 19"/>
                <a:gd name="T5" fmla="*/ 9 h 12"/>
                <a:gd name="T6" fmla="*/ 1 w 19"/>
                <a:gd name="T7" fmla="*/ 8 h 12"/>
                <a:gd name="T8" fmla="*/ 5 w 19"/>
                <a:gd name="T9" fmla="*/ 11 h 12"/>
                <a:gd name="T10" fmla="*/ 6 w 19"/>
                <a:gd name="T11" fmla="*/ 11 h 12"/>
                <a:gd name="T12" fmla="*/ 6 w 19"/>
                <a:gd name="T13" fmla="*/ 11 h 12"/>
                <a:gd name="T14" fmla="*/ 6 w 19"/>
                <a:gd name="T15" fmla="*/ 11 h 12"/>
                <a:gd name="T16" fmla="*/ 6 w 19"/>
                <a:gd name="T17" fmla="*/ 11 h 12"/>
                <a:gd name="T18" fmla="*/ 18 w 19"/>
                <a:gd name="T19" fmla="*/ 4 h 12"/>
                <a:gd name="T20" fmla="*/ 18 w 19"/>
                <a:gd name="T21" fmla="*/ 4 h 12"/>
                <a:gd name="T22" fmla="*/ 18 w 19"/>
                <a:gd name="T23" fmla="*/ 4 h 12"/>
                <a:gd name="T24" fmla="*/ 14 w 19"/>
                <a:gd name="T25" fmla="*/ 2 h 12"/>
                <a:gd name="T26" fmla="*/ 13 w 19"/>
                <a:gd name="T27" fmla="*/ 2 h 12"/>
                <a:gd name="T28" fmla="*/ 13 w 19"/>
                <a:gd name="T29" fmla="*/ 2 h 12"/>
                <a:gd name="T30" fmla="*/ 12 w 19"/>
                <a:gd name="T31" fmla="*/ 2 h 12"/>
                <a:gd name="T32" fmla="*/ 12 w 19"/>
                <a:gd name="T33" fmla="*/ 2 h 12"/>
                <a:gd name="T34" fmla="*/ 1 w 19"/>
                <a:gd name="T35" fmla="*/ 8 h 12"/>
                <a:gd name="T36" fmla="*/ 1 w 19"/>
                <a:gd name="T37" fmla="*/ 8 h 12"/>
                <a:gd name="T38" fmla="*/ 1 w 19"/>
                <a:gd name="T39" fmla="*/ 9 h 12"/>
                <a:gd name="T40" fmla="*/ 0 w 19"/>
                <a:gd name="T41" fmla="*/ 10 h 12"/>
                <a:gd name="T42" fmla="*/ 0 w 19"/>
                <a:gd name="T43" fmla="*/ 8 h 12"/>
                <a:gd name="T44" fmla="*/ 0 w 19"/>
                <a:gd name="T45" fmla="*/ 8 h 12"/>
                <a:gd name="T46" fmla="*/ 0 w 19"/>
                <a:gd name="T47" fmla="*/ 7 h 12"/>
                <a:gd name="T48" fmla="*/ 0 w 19"/>
                <a:gd name="T49" fmla="*/ 7 h 12"/>
                <a:gd name="T50" fmla="*/ 12 w 19"/>
                <a:gd name="T51" fmla="*/ 1 h 12"/>
                <a:gd name="T52" fmla="*/ 13 w 19"/>
                <a:gd name="T53" fmla="*/ 0 h 12"/>
                <a:gd name="T54" fmla="*/ 13 w 19"/>
                <a:gd name="T55" fmla="*/ 0 h 12"/>
                <a:gd name="T56" fmla="*/ 15 w 19"/>
                <a:gd name="T57" fmla="*/ 1 h 12"/>
                <a:gd name="T58" fmla="*/ 15 w 19"/>
                <a:gd name="T59" fmla="*/ 1 h 12"/>
                <a:gd name="T60" fmla="*/ 18 w 19"/>
                <a:gd name="T61" fmla="*/ 3 h 12"/>
                <a:gd name="T62" fmla="*/ 19 w 19"/>
                <a:gd name="T63" fmla="*/ 4 h 12"/>
                <a:gd name="T64" fmla="*/ 19 w 19"/>
                <a:gd name="T65" fmla="*/ 4 h 12"/>
                <a:gd name="T66" fmla="*/ 18 w 19"/>
                <a:gd name="T67" fmla="*/ 5 h 12"/>
                <a:gd name="T68" fmla="*/ 18 w 19"/>
                <a:gd name="T69" fmla="*/ 5 h 12"/>
                <a:gd name="T70" fmla="*/ 7 w 19"/>
                <a:gd name="T71" fmla="*/ 12 h 12"/>
                <a:gd name="T72" fmla="*/ 6 w 19"/>
                <a:gd name="T73" fmla="*/ 12 h 12"/>
                <a:gd name="T74" fmla="*/ 6 w 19"/>
                <a:gd name="T75" fmla="*/ 12 h 12"/>
                <a:gd name="T76" fmla="*/ 4 w 19"/>
                <a:gd name="T7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12">
                  <a:moveTo>
                    <a:pt x="4" y="12"/>
                  </a:moveTo>
                  <a:cubicBezTo>
                    <a:pt x="0" y="10"/>
                    <a:pt x="0" y="10"/>
                    <a:pt x="0" y="10"/>
                  </a:cubicBezTo>
                  <a:cubicBezTo>
                    <a:pt x="1" y="9"/>
                    <a:pt x="1" y="9"/>
                    <a:pt x="1" y="9"/>
                  </a:cubicBezTo>
                  <a:cubicBezTo>
                    <a:pt x="1" y="8"/>
                    <a:pt x="1" y="8"/>
                    <a:pt x="1" y="8"/>
                  </a:cubicBezTo>
                  <a:cubicBezTo>
                    <a:pt x="5" y="11"/>
                    <a:pt x="5" y="11"/>
                    <a:pt x="5" y="11"/>
                  </a:cubicBezTo>
                  <a:cubicBezTo>
                    <a:pt x="5" y="11"/>
                    <a:pt x="5" y="11"/>
                    <a:pt x="6" y="11"/>
                  </a:cubicBezTo>
                  <a:cubicBezTo>
                    <a:pt x="6" y="11"/>
                    <a:pt x="6" y="11"/>
                    <a:pt x="6" y="11"/>
                  </a:cubicBezTo>
                  <a:cubicBezTo>
                    <a:pt x="6" y="11"/>
                    <a:pt x="6" y="11"/>
                    <a:pt x="6" y="11"/>
                  </a:cubicBezTo>
                  <a:cubicBezTo>
                    <a:pt x="6" y="11"/>
                    <a:pt x="6" y="11"/>
                    <a:pt x="6" y="11"/>
                  </a:cubicBezTo>
                  <a:cubicBezTo>
                    <a:pt x="18" y="4"/>
                    <a:pt x="18" y="4"/>
                    <a:pt x="18" y="4"/>
                  </a:cubicBezTo>
                  <a:cubicBezTo>
                    <a:pt x="18" y="4"/>
                    <a:pt x="18" y="4"/>
                    <a:pt x="18" y="4"/>
                  </a:cubicBezTo>
                  <a:cubicBezTo>
                    <a:pt x="18" y="4"/>
                    <a:pt x="18" y="4"/>
                    <a:pt x="18" y="4"/>
                  </a:cubicBezTo>
                  <a:cubicBezTo>
                    <a:pt x="14" y="2"/>
                    <a:pt x="14" y="2"/>
                    <a:pt x="14" y="2"/>
                  </a:cubicBezTo>
                  <a:cubicBezTo>
                    <a:pt x="14" y="2"/>
                    <a:pt x="13" y="2"/>
                    <a:pt x="13" y="2"/>
                  </a:cubicBezTo>
                  <a:cubicBezTo>
                    <a:pt x="13" y="2"/>
                    <a:pt x="13" y="2"/>
                    <a:pt x="13" y="2"/>
                  </a:cubicBezTo>
                  <a:cubicBezTo>
                    <a:pt x="13" y="2"/>
                    <a:pt x="13" y="2"/>
                    <a:pt x="12" y="2"/>
                  </a:cubicBezTo>
                  <a:cubicBezTo>
                    <a:pt x="12" y="2"/>
                    <a:pt x="12" y="2"/>
                    <a:pt x="12" y="2"/>
                  </a:cubicBezTo>
                  <a:cubicBezTo>
                    <a:pt x="1" y="8"/>
                    <a:pt x="1" y="8"/>
                    <a:pt x="1" y="8"/>
                  </a:cubicBezTo>
                  <a:cubicBezTo>
                    <a:pt x="1" y="8"/>
                    <a:pt x="1" y="8"/>
                    <a:pt x="1" y="8"/>
                  </a:cubicBezTo>
                  <a:cubicBezTo>
                    <a:pt x="1" y="9"/>
                    <a:pt x="1" y="9"/>
                    <a:pt x="1" y="9"/>
                  </a:cubicBezTo>
                  <a:cubicBezTo>
                    <a:pt x="0" y="10"/>
                    <a:pt x="0" y="10"/>
                    <a:pt x="0" y="10"/>
                  </a:cubicBezTo>
                  <a:cubicBezTo>
                    <a:pt x="0" y="9"/>
                    <a:pt x="0" y="9"/>
                    <a:pt x="0" y="8"/>
                  </a:cubicBezTo>
                  <a:cubicBezTo>
                    <a:pt x="0" y="8"/>
                    <a:pt x="0" y="8"/>
                    <a:pt x="0" y="8"/>
                  </a:cubicBezTo>
                  <a:cubicBezTo>
                    <a:pt x="0" y="8"/>
                    <a:pt x="0" y="7"/>
                    <a:pt x="0" y="7"/>
                  </a:cubicBezTo>
                  <a:cubicBezTo>
                    <a:pt x="0" y="7"/>
                    <a:pt x="0" y="7"/>
                    <a:pt x="0" y="7"/>
                  </a:cubicBezTo>
                  <a:cubicBezTo>
                    <a:pt x="12" y="1"/>
                    <a:pt x="12" y="1"/>
                    <a:pt x="12" y="1"/>
                  </a:cubicBezTo>
                  <a:cubicBezTo>
                    <a:pt x="12" y="0"/>
                    <a:pt x="13" y="0"/>
                    <a:pt x="13" y="0"/>
                  </a:cubicBezTo>
                  <a:cubicBezTo>
                    <a:pt x="13" y="0"/>
                    <a:pt x="13" y="0"/>
                    <a:pt x="13" y="0"/>
                  </a:cubicBezTo>
                  <a:cubicBezTo>
                    <a:pt x="14" y="0"/>
                    <a:pt x="14" y="0"/>
                    <a:pt x="15" y="1"/>
                  </a:cubicBezTo>
                  <a:cubicBezTo>
                    <a:pt x="15" y="1"/>
                    <a:pt x="15" y="1"/>
                    <a:pt x="15" y="1"/>
                  </a:cubicBezTo>
                  <a:cubicBezTo>
                    <a:pt x="18" y="3"/>
                    <a:pt x="18" y="3"/>
                    <a:pt x="18" y="3"/>
                  </a:cubicBezTo>
                  <a:cubicBezTo>
                    <a:pt x="19" y="3"/>
                    <a:pt x="19" y="4"/>
                    <a:pt x="19" y="4"/>
                  </a:cubicBezTo>
                  <a:cubicBezTo>
                    <a:pt x="19" y="4"/>
                    <a:pt x="19" y="4"/>
                    <a:pt x="19" y="4"/>
                  </a:cubicBezTo>
                  <a:cubicBezTo>
                    <a:pt x="19" y="5"/>
                    <a:pt x="19" y="5"/>
                    <a:pt x="18" y="5"/>
                  </a:cubicBezTo>
                  <a:cubicBezTo>
                    <a:pt x="18" y="5"/>
                    <a:pt x="18" y="5"/>
                    <a:pt x="18" y="5"/>
                  </a:cubicBezTo>
                  <a:cubicBezTo>
                    <a:pt x="7" y="12"/>
                    <a:pt x="7" y="12"/>
                    <a:pt x="7" y="12"/>
                  </a:cubicBezTo>
                  <a:cubicBezTo>
                    <a:pt x="7" y="12"/>
                    <a:pt x="6" y="12"/>
                    <a:pt x="6" y="12"/>
                  </a:cubicBezTo>
                  <a:cubicBezTo>
                    <a:pt x="6" y="12"/>
                    <a:pt x="6" y="12"/>
                    <a:pt x="6" y="12"/>
                  </a:cubicBezTo>
                  <a:cubicBezTo>
                    <a:pt x="5" y="12"/>
                    <a:pt x="5" y="12"/>
                    <a:pt x="4" y="12"/>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2" name="Freeform 1754">
              <a:extLst>
                <a:ext uri="{FF2B5EF4-FFF2-40B4-BE49-F238E27FC236}">
                  <a16:creationId xmlns:a16="http://schemas.microsoft.com/office/drawing/2014/main" id="{E5B5825D-61A6-4323-9B36-6CC4C55CC57E}"/>
                </a:ext>
              </a:extLst>
            </p:cNvPr>
            <p:cNvSpPr>
              <a:spLocks/>
            </p:cNvSpPr>
            <p:nvPr/>
          </p:nvSpPr>
          <p:spPr bwMode="auto">
            <a:xfrm>
              <a:off x="4770" y="982"/>
              <a:ext cx="23" cy="14"/>
            </a:xfrm>
            <a:custGeom>
              <a:avLst/>
              <a:gdLst>
                <a:gd name="T0" fmla="*/ 1 w 16"/>
                <a:gd name="T1" fmla="*/ 7 h 10"/>
                <a:gd name="T2" fmla="*/ 1 w 16"/>
                <a:gd name="T3" fmla="*/ 6 h 10"/>
                <a:gd name="T4" fmla="*/ 9 w 16"/>
                <a:gd name="T5" fmla="*/ 1 h 10"/>
                <a:gd name="T6" fmla="*/ 11 w 16"/>
                <a:gd name="T7" fmla="*/ 1 h 10"/>
                <a:gd name="T8" fmla="*/ 16 w 16"/>
                <a:gd name="T9" fmla="*/ 3 h 10"/>
                <a:gd name="T10" fmla="*/ 16 w 16"/>
                <a:gd name="T11" fmla="*/ 4 h 10"/>
                <a:gd name="T12" fmla="*/ 7 w 16"/>
                <a:gd name="T13" fmla="*/ 9 h 10"/>
                <a:gd name="T14" fmla="*/ 5 w 16"/>
                <a:gd name="T15" fmla="*/ 9 h 10"/>
                <a:gd name="T16" fmla="*/ 1 w 16"/>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 y="7"/>
                  </a:moveTo>
                  <a:cubicBezTo>
                    <a:pt x="0" y="7"/>
                    <a:pt x="0" y="6"/>
                    <a:pt x="1" y="6"/>
                  </a:cubicBezTo>
                  <a:cubicBezTo>
                    <a:pt x="9" y="1"/>
                    <a:pt x="9" y="1"/>
                    <a:pt x="9" y="1"/>
                  </a:cubicBezTo>
                  <a:cubicBezTo>
                    <a:pt x="10" y="0"/>
                    <a:pt x="11" y="0"/>
                    <a:pt x="11" y="1"/>
                  </a:cubicBezTo>
                  <a:cubicBezTo>
                    <a:pt x="16" y="3"/>
                    <a:pt x="16" y="3"/>
                    <a:pt x="16" y="3"/>
                  </a:cubicBezTo>
                  <a:cubicBezTo>
                    <a:pt x="16" y="3"/>
                    <a:pt x="16" y="4"/>
                    <a:pt x="16" y="4"/>
                  </a:cubicBezTo>
                  <a:cubicBezTo>
                    <a:pt x="7" y="9"/>
                    <a:pt x="7" y="9"/>
                    <a:pt x="7" y="9"/>
                  </a:cubicBezTo>
                  <a:cubicBezTo>
                    <a:pt x="6" y="10"/>
                    <a:pt x="5" y="10"/>
                    <a:pt x="5" y="9"/>
                  </a:cubicBezTo>
                  <a:lnTo>
                    <a:pt x="1" y="7"/>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3" name="Freeform 1755">
              <a:extLst>
                <a:ext uri="{FF2B5EF4-FFF2-40B4-BE49-F238E27FC236}">
                  <a16:creationId xmlns:a16="http://schemas.microsoft.com/office/drawing/2014/main" id="{EC9B1176-E406-485B-AB92-FE46E1547F94}"/>
                </a:ext>
              </a:extLst>
            </p:cNvPr>
            <p:cNvSpPr>
              <a:spLocks/>
            </p:cNvSpPr>
            <p:nvPr/>
          </p:nvSpPr>
          <p:spPr bwMode="auto">
            <a:xfrm>
              <a:off x="4769" y="982"/>
              <a:ext cx="25" cy="14"/>
            </a:xfrm>
            <a:custGeom>
              <a:avLst/>
              <a:gdLst>
                <a:gd name="T0" fmla="*/ 5 w 18"/>
                <a:gd name="T1" fmla="*/ 10 h 10"/>
                <a:gd name="T2" fmla="*/ 1 w 18"/>
                <a:gd name="T3" fmla="*/ 8 h 10"/>
                <a:gd name="T4" fmla="*/ 2 w 18"/>
                <a:gd name="T5" fmla="*/ 7 h 10"/>
                <a:gd name="T6" fmla="*/ 2 w 18"/>
                <a:gd name="T7" fmla="*/ 6 h 10"/>
                <a:gd name="T8" fmla="*/ 6 w 18"/>
                <a:gd name="T9" fmla="*/ 9 h 10"/>
                <a:gd name="T10" fmla="*/ 7 w 18"/>
                <a:gd name="T11" fmla="*/ 9 h 10"/>
                <a:gd name="T12" fmla="*/ 7 w 18"/>
                <a:gd name="T13" fmla="*/ 9 h 10"/>
                <a:gd name="T14" fmla="*/ 8 w 18"/>
                <a:gd name="T15" fmla="*/ 9 h 10"/>
                <a:gd name="T16" fmla="*/ 8 w 18"/>
                <a:gd name="T17" fmla="*/ 9 h 10"/>
                <a:gd name="T18" fmla="*/ 16 w 18"/>
                <a:gd name="T19" fmla="*/ 4 h 10"/>
                <a:gd name="T20" fmla="*/ 17 w 18"/>
                <a:gd name="T21" fmla="*/ 4 h 10"/>
                <a:gd name="T22" fmla="*/ 16 w 18"/>
                <a:gd name="T23" fmla="*/ 4 h 10"/>
                <a:gd name="T24" fmla="*/ 12 w 18"/>
                <a:gd name="T25" fmla="*/ 1 h 10"/>
                <a:gd name="T26" fmla="*/ 11 w 18"/>
                <a:gd name="T27" fmla="*/ 1 h 10"/>
                <a:gd name="T28" fmla="*/ 11 w 18"/>
                <a:gd name="T29" fmla="*/ 1 h 10"/>
                <a:gd name="T30" fmla="*/ 11 w 18"/>
                <a:gd name="T31" fmla="*/ 1 h 10"/>
                <a:gd name="T32" fmla="*/ 11 w 18"/>
                <a:gd name="T33" fmla="*/ 1 h 10"/>
                <a:gd name="T34" fmla="*/ 2 w 18"/>
                <a:gd name="T35" fmla="*/ 6 h 10"/>
                <a:gd name="T36" fmla="*/ 2 w 18"/>
                <a:gd name="T37" fmla="*/ 6 h 10"/>
                <a:gd name="T38" fmla="*/ 2 w 18"/>
                <a:gd name="T39" fmla="*/ 7 h 10"/>
                <a:gd name="T40" fmla="*/ 1 w 18"/>
                <a:gd name="T41" fmla="*/ 8 h 10"/>
                <a:gd name="T42" fmla="*/ 0 w 18"/>
                <a:gd name="T43" fmla="*/ 6 h 10"/>
                <a:gd name="T44" fmla="*/ 0 w 18"/>
                <a:gd name="T45" fmla="*/ 6 h 10"/>
                <a:gd name="T46" fmla="*/ 1 w 18"/>
                <a:gd name="T47" fmla="*/ 5 h 10"/>
                <a:gd name="T48" fmla="*/ 1 w 18"/>
                <a:gd name="T49" fmla="*/ 5 h 10"/>
                <a:gd name="T50" fmla="*/ 10 w 18"/>
                <a:gd name="T51" fmla="*/ 0 h 10"/>
                <a:gd name="T52" fmla="*/ 11 w 18"/>
                <a:gd name="T53" fmla="*/ 0 h 10"/>
                <a:gd name="T54" fmla="*/ 11 w 18"/>
                <a:gd name="T55" fmla="*/ 0 h 10"/>
                <a:gd name="T56" fmla="*/ 13 w 18"/>
                <a:gd name="T57" fmla="*/ 0 h 10"/>
                <a:gd name="T58" fmla="*/ 13 w 18"/>
                <a:gd name="T59" fmla="*/ 0 h 10"/>
                <a:gd name="T60" fmla="*/ 17 w 18"/>
                <a:gd name="T61" fmla="*/ 2 h 10"/>
                <a:gd name="T62" fmla="*/ 18 w 18"/>
                <a:gd name="T63" fmla="*/ 4 h 10"/>
                <a:gd name="T64" fmla="*/ 18 w 18"/>
                <a:gd name="T65" fmla="*/ 4 h 10"/>
                <a:gd name="T66" fmla="*/ 17 w 18"/>
                <a:gd name="T67" fmla="*/ 5 h 10"/>
                <a:gd name="T68" fmla="*/ 17 w 18"/>
                <a:gd name="T69" fmla="*/ 5 h 10"/>
                <a:gd name="T70" fmla="*/ 8 w 18"/>
                <a:gd name="T71" fmla="*/ 10 h 10"/>
                <a:gd name="T72" fmla="*/ 7 w 18"/>
                <a:gd name="T73" fmla="*/ 10 h 10"/>
                <a:gd name="T74" fmla="*/ 7 w 18"/>
                <a:gd name="T75" fmla="*/ 10 h 10"/>
                <a:gd name="T76" fmla="*/ 5 w 18"/>
                <a:gd name="T7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0">
                  <a:moveTo>
                    <a:pt x="5" y="10"/>
                  </a:moveTo>
                  <a:cubicBezTo>
                    <a:pt x="1" y="8"/>
                    <a:pt x="1" y="8"/>
                    <a:pt x="1" y="8"/>
                  </a:cubicBezTo>
                  <a:cubicBezTo>
                    <a:pt x="2" y="7"/>
                    <a:pt x="2" y="7"/>
                    <a:pt x="2" y="7"/>
                  </a:cubicBezTo>
                  <a:cubicBezTo>
                    <a:pt x="2" y="6"/>
                    <a:pt x="2" y="6"/>
                    <a:pt x="2" y="6"/>
                  </a:cubicBezTo>
                  <a:cubicBezTo>
                    <a:pt x="6" y="9"/>
                    <a:pt x="6" y="9"/>
                    <a:pt x="6" y="9"/>
                  </a:cubicBezTo>
                  <a:cubicBezTo>
                    <a:pt x="6" y="9"/>
                    <a:pt x="7" y="9"/>
                    <a:pt x="7" y="9"/>
                  </a:cubicBezTo>
                  <a:cubicBezTo>
                    <a:pt x="7" y="9"/>
                    <a:pt x="7" y="9"/>
                    <a:pt x="7" y="9"/>
                  </a:cubicBezTo>
                  <a:cubicBezTo>
                    <a:pt x="7" y="9"/>
                    <a:pt x="8" y="9"/>
                    <a:pt x="8" y="9"/>
                  </a:cubicBezTo>
                  <a:cubicBezTo>
                    <a:pt x="8" y="9"/>
                    <a:pt x="8" y="9"/>
                    <a:pt x="8" y="9"/>
                  </a:cubicBezTo>
                  <a:cubicBezTo>
                    <a:pt x="16" y="4"/>
                    <a:pt x="16" y="4"/>
                    <a:pt x="16" y="4"/>
                  </a:cubicBezTo>
                  <a:cubicBezTo>
                    <a:pt x="17" y="4"/>
                    <a:pt x="17" y="4"/>
                    <a:pt x="17" y="4"/>
                  </a:cubicBezTo>
                  <a:cubicBezTo>
                    <a:pt x="16" y="4"/>
                    <a:pt x="16" y="4"/>
                    <a:pt x="16" y="4"/>
                  </a:cubicBezTo>
                  <a:cubicBezTo>
                    <a:pt x="12" y="1"/>
                    <a:pt x="12" y="1"/>
                    <a:pt x="12" y="1"/>
                  </a:cubicBezTo>
                  <a:cubicBezTo>
                    <a:pt x="12" y="1"/>
                    <a:pt x="12" y="1"/>
                    <a:pt x="11" y="1"/>
                  </a:cubicBezTo>
                  <a:cubicBezTo>
                    <a:pt x="11" y="1"/>
                    <a:pt x="11" y="1"/>
                    <a:pt x="11" y="1"/>
                  </a:cubicBezTo>
                  <a:cubicBezTo>
                    <a:pt x="11" y="1"/>
                    <a:pt x="11" y="1"/>
                    <a:pt x="11" y="1"/>
                  </a:cubicBezTo>
                  <a:cubicBezTo>
                    <a:pt x="11" y="1"/>
                    <a:pt x="11" y="1"/>
                    <a:pt x="11" y="1"/>
                  </a:cubicBezTo>
                  <a:cubicBezTo>
                    <a:pt x="2" y="6"/>
                    <a:pt x="2" y="6"/>
                    <a:pt x="2" y="6"/>
                  </a:cubicBezTo>
                  <a:cubicBezTo>
                    <a:pt x="2" y="6"/>
                    <a:pt x="2" y="6"/>
                    <a:pt x="2" y="6"/>
                  </a:cubicBezTo>
                  <a:cubicBezTo>
                    <a:pt x="2" y="7"/>
                    <a:pt x="2" y="7"/>
                    <a:pt x="2" y="7"/>
                  </a:cubicBezTo>
                  <a:cubicBezTo>
                    <a:pt x="1" y="8"/>
                    <a:pt x="1" y="8"/>
                    <a:pt x="1" y="8"/>
                  </a:cubicBezTo>
                  <a:cubicBezTo>
                    <a:pt x="1" y="7"/>
                    <a:pt x="0" y="7"/>
                    <a:pt x="0" y="6"/>
                  </a:cubicBezTo>
                  <a:cubicBezTo>
                    <a:pt x="0" y="6"/>
                    <a:pt x="0" y="6"/>
                    <a:pt x="0" y="6"/>
                  </a:cubicBezTo>
                  <a:cubicBezTo>
                    <a:pt x="0" y="6"/>
                    <a:pt x="1" y="5"/>
                    <a:pt x="1" y="5"/>
                  </a:cubicBezTo>
                  <a:cubicBezTo>
                    <a:pt x="1" y="5"/>
                    <a:pt x="1" y="5"/>
                    <a:pt x="1" y="5"/>
                  </a:cubicBezTo>
                  <a:cubicBezTo>
                    <a:pt x="10" y="0"/>
                    <a:pt x="10" y="0"/>
                    <a:pt x="10" y="0"/>
                  </a:cubicBezTo>
                  <a:cubicBezTo>
                    <a:pt x="10" y="0"/>
                    <a:pt x="11" y="0"/>
                    <a:pt x="11" y="0"/>
                  </a:cubicBezTo>
                  <a:cubicBezTo>
                    <a:pt x="11" y="0"/>
                    <a:pt x="11" y="0"/>
                    <a:pt x="11" y="0"/>
                  </a:cubicBezTo>
                  <a:cubicBezTo>
                    <a:pt x="12" y="0"/>
                    <a:pt x="12" y="0"/>
                    <a:pt x="13" y="0"/>
                  </a:cubicBezTo>
                  <a:cubicBezTo>
                    <a:pt x="13" y="0"/>
                    <a:pt x="13" y="0"/>
                    <a:pt x="13" y="0"/>
                  </a:cubicBezTo>
                  <a:cubicBezTo>
                    <a:pt x="17" y="2"/>
                    <a:pt x="17" y="2"/>
                    <a:pt x="17" y="2"/>
                  </a:cubicBezTo>
                  <a:cubicBezTo>
                    <a:pt x="18" y="3"/>
                    <a:pt x="18" y="3"/>
                    <a:pt x="18" y="4"/>
                  </a:cubicBezTo>
                  <a:cubicBezTo>
                    <a:pt x="18" y="4"/>
                    <a:pt x="18" y="4"/>
                    <a:pt x="18" y="4"/>
                  </a:cubicBezTo>
                  <a:cubicBezTo>
                    <a:pt x="18" y="4"/>
                    <a:pt x="18" y="5"/>
                    <a:pt x="17" y="5"/>
                  </a:cubicBezTo>
                  <a:cubicBezTo>
                    <a:pt x="17" y="5"/>
                    <a:pt x="17" y="5"/>
                    <a:pt x="17" y="5"/>
                  </a:cubicBezTo>
                  <a:cubicBezTo>
                    <a:pt x="8" y="10"/>
                    <a:pt x="8" y="10"/>
                    <a:pt x="8" y="10"/>
                  </a:cubicBezTo>
                  <a:cubicBezTo>
                    <a:pt x="8" y="10"/>
                    <a:pt x="7" y="10"/>
                    <a:pt x="7" y="10"/>
                  </a:cubicBezTo>
                  <a:cubicBezTo>
                    <a:pt x="7" y="10"/>
                    <a:pt x="7" y="10"/>
                    <a:pt x="7" y="10"/>
                  </a:cubicBezTo>
                  <a:cubicBezTo>
                    <a:pt x="6" y="10"/>
                    <a:pt x="6" y="10"/>
                    <a:pt x="5" y="10"/>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4" name="Freeform 1756">
              <a:extLst>
                <a:ext uri="{FF2B5EF4-FFF2-40B4-BE49-F238E27FC236}">
                  <a16:creationId xmlns:a16="http://schemas.microsoft.com/office/drawing/2014/main" id="{AC078DA0-C8A2-4A91-927D-71D6770F9E91}"/>
                </a:ext>
              </a:extLst>
            </p:cNvPr>
            <p:cNvSpPr>
              <a:spLocks/>
            </p:cNvSpPr>
            <p:nvPr/>
          </p:nvSpPr>
          <p:spPr bwMode="auto">
            <a:xfrm>
              <a:off x="4671" y="1072"/>
              <a:ext cx="18" cy="12"/>
            </a:xfrm>
            <a:custGeom>
              <a:avLst/>
              <a:gdLst>
                <a:gd name="T0" fmla="*/ 1 w 13"/>
                <a:gd name="T1" fmla="*/ 5 h 8"/>
                <a:gd name="T2" fmla="*/ 1 w 13"/>
                <a:gd name="T3" fmla="*/ 4 h 8"/>
                <a:gd name="T4" fmla="*/ 7 w 13"/>
                <a:gd name="T5" fmla="*/ 0 h 8"/>
                <a:gd name="T6" fmla="*/ 9 w 13"/>
                <a:gd name="T7" fmla="*/ 0 h 8"/>
                <a:gd name="T8" fmla="*/ 13 w 13"/>
                <a:gd name="T9" fmla="*/ 3 h 8"/>
                <a:gd name="T10" fmla="*/ 13 w 13"/>
                <a:gd name="T11" fmla="*/ 4 h 8"/>
                <a:gd name="T12" fmla="*/ 7 w 13"/>
                <a:gd name="T13" fmla="*/ 7 h 8"/>
                <a:gd name="T14" fmla="*/ 5 w 13"/>
                <a:gd name="T15" fmla="*/ 7 h 8"/>
                <a:gd name="T16" fmla="*/ 1 w 13"/>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1" y="5"/>
                  </a:moveTo>
                  <a:cubicBezTo>
                    <a:pt x="0" y="5"/>
                    <a:pt x="0" y="4"/>
                    <a:pt x="1" y="4"/>
                  </a:cubicBezTo>
                  <a:cubicBezTo>
                    <a:pt x="7" y="0"/>
                    <a:pt x="7" y="0"/>
                    <a:pt x="7" y="0"/>
                  </a:cubicBezTo>
                  <a:cubicBezTo>
                    <a:pt x="7" y="0"/>
                    <a:pt x="8" y="0"/>
                    <a:pt x="9" y="0"/>
                  </a:cubicBezTo>
                  <a:cubicBezTo>
                    <a:pt x="13" y="3"/>
                    <a:pt x="13" y="3"/>
                    <a:pt x="13" y="3"/>
                  </a:cubicBezTo>
                  <a:cubicBezTo>
                    <a:pt x="13" y="3"/>
                    <a:pt x="13" y="4"/>
                    <a:pt x="13" y="4"/>
                  </a:cubicBezTo>
                  <a:cubicBezTo>
                    <a:pt x="7" y="7"/>
                    <a:pt x="7" y="7"/>
                    <a:pt x="7" y="7"/>
                  </a:cubicBezTo>
                  <a:cubicBezTo>
                    <a:pt x="6" y="8"/>
                    <a:pt x="5" y="8"/>
                    <a:pt x="5" y="7"/>
                  </a:cubicBezTo>
                  <a:lnTo>
                    <a:pt x="1" y="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5" name="Freeform 1757">
              <a:extLst>
                <a:ext uri="{FF2B5EF4-FFF2-40B4-BE49-F238E27FC236}">
                  <a16:creationId xmlns:a16="http://schemas.microsoft.com/office/drawing/2014/main" id="{05860408-1334-4B6F-88AE-1B69BDC76337}"/>
                </a:ext>
              </a:extLst>
            </p:cNvPr>
            <p:cNvSpPr>
              <a:spLocks/>
            </p:cNvSpPr>
            <p:nvPr/>
          </p:nvSpPr>
          <p:spPr bwMode="auto">
            <a:xfrm>
              <a:off x="4671" y="1071"/>
              <a:ext cx="20" cy="13"/>
            </a:xfrm>
            <a:custGeom>
              <a:avLst/>
              <a:gdLst>
                <a:gd name="T0" fmla="*/ 4 w 14"/>
                <a:gd name="T1" fmla="*/ 9 h 9"/>
                <a:gd name="T2" fmla="*/ 0 w 14"/>
                <a:gd name="T3" fmla="*/ 7 h 9"/>
                <a:gd name="T4" fmla="*/ 1 w 14"/>
                <a:gd name="T5" fmla="*/ 6 h 9"/>
                <a:gd name="T6" fmla="*/ 1 w 14"/>
                <a:gd name="T7" fmla="*/ 5 h 9"/>
                <a:gd name="T8" fmla="*/ 5 w 14"/>
                <a:gd name="T9" fmla="*/ 8 h 9"/>
                <a:gd name="T10" fmla="*/ 6 w 14"/>
                <a:gd name="T11" fmla="*/ 8 h 9"/>
                <a:gd name="T12" fmla="*/ 6 w 14"/>
                <a:gd name="T13" fmla="*/ 8 h 9"/>
                <a:gd name="T14" fmla="*/ 6 w 14"/>
                <a:gd name="T15" fmla="*/ 8 h 9"/>
                <a:gd name="T16" fmla="*/ 6 w 14"/>
                <a:gd name="T17" fmla="*/ 8 h 9"/>
                <a:gd name="T18" fmla="*/ 12 w 14"/>
                <a:gd name="T19" fmla="*/ 4 h 9"/>
                <a:gd name="T20" fmla="*/ 13 w 14"/>
                <a:gd name="T21" fmla="*/ 4 h 9"/>
                <a:gd name="T22" fmla="*/ 12 w 14"/>
                <a:gd name="T23" fmla="*/ 4 h 9"/>
                <a:gd name="T24" fmla="*/ 12 w 14"/>
                <a:gd name="T25" fmla="*/ 4 h 9"/>
                <a:gd name="T26" fmla="*/ 9 w 14"/>
                <a:gd name="T27" fmla="*/ 2 h 9"/>
                <a:gd name="T28" fmla="*/ 8 w 14"/>
                <a:gd name="T29" fmla="*/ 2 h 9"/>
                <a:gd name="T30" fmla="*/ 8 w 14"/>
                <a:gd name="T31" fmla="*/ 2 h 9"/>
                <a:gd name="T32" fmla="*/ 7 w 14"/>
                <a:gd name="T33" fmla="*/ 2 h 9"/>
                <a:gd name="T34" fmla="*/ 7 w 14"/>
                <a:gd name="T35" fmla="*/ 2 h 9"/>
                <a:gd name="T36" fmla="*/ 1 w 14"/>
                <a:gd name="T37" fmla="*/ 5 h 9"/>
                <a:gd name="T38" fmla="*/ 1 w 14"/>
                <a:gd name="T39" fmla="*/ 5 h 9"/>
                <a:gd name="T40" fmla="*/ 1 w 14"/>
                <a:gd name="T41" fmla="*/ 6 h 9"/>
                <a:gd name="T42" fmla="*/ 0 w 14"/>
                <a:gd name="T43" fmla="*/ 7 h 9"/>
                <a:gd name="T44" fmla="*/ 0 w 14"/>
                <a:gd name="T45" fmla="*/ 5 h 9"/>
                <a:gd name="T46" fmla="*/ 0 w 14"/>
                <a:gd name="T47" fmla="*/ 5 h 9"/>
                <a:gd name="T48" fmla="*/ 0 w 14"/>
                <a:gd name="T49" fmla="*/ 4 h 9"/>
                <a:gd name="T50" fmla="*/ 0 w 14"/>
                <a:gd name="T51" fmla="*/ 4 h 9"/>
                <a:gd name="T52" fmla="*/ 6 w 14"/>
                <a:gd name="T53" fmla="*/ 1 h 9"/>
                <a:gd name="T54" fmla="*/ 8 w 14"/>
                <a:gd name="T55" fmla="*/ 0 h 9"/>
                <a:gd name="T56" fmla="*/ 8 w 14"/>
                <a:gd name="T57" fmla="*/ 0 h 9"/>
                <a:gd name="T58" fmla="*/ 9 w 14"/>
                <a:gd name="T59" fmla="*/ 1 h 9"/>
                <a:gd name="T60" fmla="*/ 9 w 14"/>
                <a:gd name="T61" fmla="*/ 1 h 9"/>
                <a:gd name="T62" fmla="*/ 13 w 14"/>
                <a:gd name="T63" fmla="*/ 3 h 9"/>
                <a:gd name="T64" fmla="*/ 14 w 14"/>
                <a:gd name="T65" fmla="*/ 4 h 9"/>
                <a:gd name="T66" fmla="*/ 14 w 14"/>
                <a:gd name="T67" fmla="*/ 4 h 9"/>
                <a:gd name="T68" fmla="*/ 13 w 14"/>
                <a:gd name="T69" fmla="*/ 6 h 9"/>
                <a:gd name="T70" fmla="*/ 13 w 14"/>
                <a:gd name="T71" fmla="*/ 6 h 9"/>
                <a:gd name="T72" fmla="*/ 7 w 14"/>
                <a:gd name="T73" fmla="*/ 9 h 9"/>
                <a:gd name="T74" fmla="*/ 6 w 14"/>
                <a:gd name="T75" fmla="*/ 9 h 9"/>
                <a:gd name="T76" fmla="*/ 6 w 14"/>
                <a:gd name="T77" fmla="*/ 9 h 9"/>
                <a:gd name="T78" fmla="*/ 4 w 14"/>
                <a:gd name="T7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9">
                  <a:moveTo>
                    <a:pt x="4" y="9"/>
                  </a:moveTo>
                  <a:cubicBezTo>
                    <a:pt x="0" y="7"/>
                    <a:pt x="0" y="7"/>
                    <a:pt x="0" y="7"/>
                  </a:cubicBezTo>
                  <a:cubicBezTo>
                    <a:pt x="1" y="6"/>
                    <a:pt x="1" y="6"/>
                    <a:pt x="1" y="6"/>
                  </a:cubicBezTo>
                  <a:cubicBezTo>
                    <a:pt x="1" y="5"/>
                    <a:pt x="1" y="5"/>
                    <a:pt x="1" y="5"/>
                  </a:cubicBezTo>
                  <a:cubicBezTo>
                    <a:pt x="5" y="8"/>
                    <a:pt x="5" y="8"/>
                    <a:pt x="5" y="8"/>
                  </a:cubicBezTo>
                  <a:cubicBezTo>
                    <a:pt x="5" y="8"/>
                    <a:pt x="5" y="8"/>
                    <a:pt x="6" y="8"/>
                  </a:cubicBezTo>
                  <a:cubicBezTo>
                    <a:pt x="6" y="8"/>
                    <a:pt x="6" y="8"/>
                    <a:pt x="6" y="8"/>
                  </a:cubicBezTo>
                  <a:cubicBezTo>
                    <a:pt x="6" y="8"/>
                    <a:pt x="6" y="8"/>
                    <a:pt x="6" y="8"/>
                  </a:cubicBezTo>
                  <a:cubicBezTo>
                    <a:pt x="6" y="8"/>
                    <a:pt x="6" y="8"/>
                    <a:pt x="6" y="8"/>
                  </a:cubicBezTo>
                  <a:cubicBezTo>
                    <a:pt x="12" y="4"/>
                    <a:pt x="12" y="4"/>
                    <a:pt x="12" y="4"/>
                  </a:cubicBezTo>
                  <a:cubicBezTo>
                    <a:pt x="13" y="4"/>
                    <a:pt x="13" y="4"/>
                    <a:pt x="13" y="4"/>
                  </a:cubicBezTo>
                  <a:cubicBezTo>
                    <a:pt x="13" y="4"/>
                    <a:pt x="12" y="4"/>
                    <a:pt x="12" y="4"/>
                  </a:cubicBezTo>
                  <a:cubicBezTo>
                    <a:pt x="12" y="4"/>
                    <a:pt x="12" y="4"/>
                    <a:pt x="12" y="4"/>
                  </a:cubicBezTo>
                  <a:cubicBezTo>
                    <a:pt x="9" y="2"/>
                    <a:pt x="9" y="2"/>
                    <a:pt x="9" y="2"/>
                  </a:cubicBezTo>
                  <a:cubicBezTo>
                    <a:pt x="8" y="2"/>
                    <a:pt x="8" y="2"/>
                    <a:pt x="8" y="2"/>
                  </a:cubicBezTo>
                  <a:cubicBezTo>
                    <a:pt x="8" y="2"/>
                    <a:pt x="8" y="2"/>
                    <a:pt x="8" y="2"/>
                  </a:cubicBezTo>
                  <a:cubicBezTo>
                    <a:pt x="8" y="2"/>
                    <a:pt x="7" y="2"/>
                    <a:pt x="7" y="2"/>
                  </a:cubicBezTo>
                  <a:cubicBezTo>
                    <a:pt x="7" y="2"/>
                    <a:pt x="7" y="2"/>
                    <a:pt x="7" y="2"/>
                  </a:cubicBezTo>
                  <a:cubicBezTo>
                    <a:pt x="1" y="5"/>
                    <a:pt x="1" y="5"/>
                    <a:pt x="1" y="5"/>
                  </a:cubicBezTo>
                  <a:cubicBezTo>
                    <a:pt x="1" y="5"/>
                    <a:pt x="1" y="5"/>
                    <a:pt x="1" y="5"/>
                  </a:cubicBezTo>
                  <a:cubicBezTo>
                    <a:pt x="1" y="6"/>
                    <a:pt x="1" y="6"/>
                    <a:pt x="1" y="6"/>
                  </a:cubicBezTo>
                  <a:cubicBezTo>
                    <a:pt x="0" y="7"/>
                    <a:pt x="0" y="7"/>
                    <a:pt x="0" y="7"/>
                  </a:cubicBezTo>
                  <a:cubicBezTo>
                    <a:pt x="0" y="6"/>
                    <a:pt x="0" y="6"/>
                    <a:pt x="0" y="5"/>
                  </a:cubicBezTo>
                  <a:cubicBezTo>
                    <a:pt x="0" y="5"/>
                    <a:pt x="0" y="5"/>
                    <a:pt x="0" y="5"/>
                  </a:cubicBezTo>
                  <a:cubicBezTo>
                    <a:pt x="0" y="5"/>
                    <a:pt x="0" y="4"/>
                    <a:pt x="0" y="4"/>
                  </a:cubicBezTo>
                  <a:cubicBezTo>
                    <a:pt x="0" y="4"/>
                    <a:pt x="0" y="4"/>
                    <a:pt x="0" y="4"/>
                  </a:cubicBezTo>
                  <a:cubicBezTo>
                    <a:pt x="6" y="1"/>
                    <a:pt x="6" y="1"/>
                    <a:pt x="6" y="1"/>
                  </a:cubicBezTo>
                  <a:cubicBezTo>
                    <a:pt x="7" y="0"/>
                    <a:pt x="7" y="0"/>
                    <a:pt x="8" y="0"/>
                  </a:cubicBezTo>
                  <a:cubicBezTo>
                    <a:pt x="8" y="0"/>
                    <a:pt x="8" y="0"/>
                    <a:pt x="8" y="0"/>
                  </a:cubicBezTo>
                  <a:cubicBezTo>
                    <a:pt x="8" y="0"/>
                    <a:pt x="9" y="0"/>
                    <a:pt x="9" y="1"/>
                  </a:cubicBezTo>
                  <a:cubicBezTo>
                    <a:pt x="9" y="1"/>
                    <a:pt x="9" y="1"/>
                    <a:pt x="9" y="1"/>
                  </a:cubicBezTo>
                  <a:cubicBezTo>
                    <a:pt x="13" y="3"/>
                    <a:pt x="13" y="3"/>
                    <a:pt x="13" y="3"/>
                  </a:cubicBezTo>
                  <a:cubicBezTo>
                    <a:pt x="14" y="3"/>
                    <a:pt x="14" y="4"/>
                    <a:pt x="14" y="4"/>
                  </a:cubicBezTo>
                  <a:cubicBezTo>
                    <a:pt x="14" y="4"/>
                    <a:pt x="14" y="4"/>
                    <a:pt x="14" y="4"/>
                  </a:cubicBezTo>
                  <a:cubicBezTo>
                    <a:pt x="14" y="5"/>
                    <a:pt x="14" y="5"/>
                    <a:pt x="13" y="6"/>
                  </a:cubicBezTo>
                  <a:cubicBezTo>
                    <a:pt x="13" y="6"/>
                    <a:pt x="13" y="6"/>
                    <a:pt x="13" y="6"/>
                  </a:cubicBezTo>
                  <a:cubicBezTo>
                    <a:pt x="7" y="9"/>
                    <a:pt x="7" y="9"/>
                    <a:pt x="7" y="9"/>
                  </a:cubicBezTo>
                  <a:cubicBezTo>
                    <a:pt x="7" y="9"/>
                    <a:pt x="6" y="9"/>
                    <a:pt x="6" y="9"/>
                  </a:cubicBezTo>
                  <a:cubicBezTo>
                    <a:pt x="6" y="9"/>
                    <a:pt x="6" y="9"/>
                    <a:pt x="6" y="9"/>
                  </a:cubicBezTo>
                  <a:cubicBezTo>
                    <a:pt x="5" y="9"/>
                    <a:pt x="5" y="9"/>
                    <a:pt x="4" y="9"/>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6" name="Freeform 1758">
              <a:extLst>
                <a:ext uri="{FF2B5EF4-FFF2-40B4-BE49-F238E27FC236}">
                  <a16:creationId xmlns:a16="http://schemas.microsoft.com/office/drawing/2014/main" id="{06F19084-0ED2-4B6E-882D-50BFC62D8F48}"/>
                </a:ext>
              </a:extLst>
            </p:cNvPr>
            <p:cNvSpPr>
              <a:spLocks/>
            </p:cNvSpPr>
            <p:nvPr/>
          </p:nvSpPr>
          <p:spPr bwMode="auto">
            <a:xfrm>
              <a:off x="4789" y="1007"/>
              <a:ext cx="15" cy="9"/>
            </a:xfrm>
            <a:custGeom>
              <a:avLst/>
              <a:gdLst>
                <a:gd name="T0" fmla="*/ 10 w 11"/>
                <a:gd name="T1" fmla="*/ 2 h 6"/>
                <a:gd name="T2" fmla="*/ 10 w 11"/>
                <a:gd name="T3" fmla="*/ 4 h 6"/>
                <a:gd name="T4" fmla="*/ 7 w 11"/>
                <a:gd name="T5" fmla="*/ 6 h 6"/>
                <a:gd name="T6" fmla="*/ 4 w 11"/>
                <a:gd name="T7" fmla="*/ 6 h 6"/>
                <a:gd name="T8" fmla="*/ 0 w 11"/>
                <a:gd name="T9" fmla="*/ 3 h 6"/>
                <a:gd name="T10" fmla="*/ 0 w 11"/>
                <a:gd name="T11" fmla="*/ 2 h 6"/>
                <a:gd name="T12" fmla="*/ 4 w 11"/>
                <a:gd name="T13" fmla="*/ 0 h 6"/>
                <a:gd name="T14" fmla="*/ 6 w 11"/>
                <a:gd name="T15" fmla="*/ 0 h 6"/>
                <a:gd name="T16" fmla="*/ 10 w 11"/>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2"/>
                  </a:moveTo>
                  <a:cubicBezTo>
                    <a:pt x="11" y="3"/>
                    <a:pt x="11" y="3"/>
                    <a:pt x="10" y="4"/>
                  </a:cubicBezTo>
                  <a:cubicBezTo>
                    <a:pt x="7" y="6"/>
                    <a:pt x="7" y="6"/>
                    <a:pt x="7" y="6"/>
                  </a:cubicBezTo>
                  <a:cubicBezTo>
                    <a:pt x="6" y="6"/>
                    <a:pt x="5" y="6"/>
                    <a:pt x="4" y="6"/>
                  </a:cubicBezTo>
                  <a:cubicBezTo>
                    <a:pt x="0" y="3"/>
                    <a:pt x="0" y="3"/>
                    <a:pt x="0" y="3"/>
                  </a:cubicBezTo>
                  <a:cubicBezTo>
                    <a:pt x="0" y="3"/>
                    <a:pt x="0" y="2"/>
                    <a:pt x="0" y="2"/>
                  </a:cubicBezTo>
                  <a:cubicBezTo>
                    <a:pt x="4" y="0"/>
                    <a:pt x="4" y="0"/>
                    <a:pt x="4" y="0"/>
                  </a:cubicBezTo>
                  <a:cubicBezTo>
                    <a:pt x="5" y="0"/>
                    <a:pt x="6" y="0"/>
                    <a:pt x="6" y="0"/>
                  </a:cubicBezTo>
                  <a:lnTo>
                    <a:pt x="1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7" name="Freeform 1759">
              <a:extLst>
                <a:ext uri="{FF2B5EF4-FFF2-40B4-BE49-F238E27FC236}">
                  <a16:creationId xmlns:a16="http://schemas.microsoft.com/office/drawing/2014/main" id="{9DD4CA80-1F02-4EF6-B86C-37AC0A32E97A}"/>
                </a:ext>
              </a:extLst>
            </p:cNvPr>
            <p:cNvSpPr>
              <a:spLocks noEditPoints="1"/>
            </p:cNvSpPr>
            <p:nvPr/>
          </p:nvSpPr>
          <p:spPr bwMode="auto">
            <a:xfrm>
              <a:off x="4787" y="1006"/>
              <a:ext cx="17" cy="11"/>
            </a:xfrm>
            <a:custGeom>
              <a:avLst/>
              <a:gdLst>
                <a:gd name="T0" fmla="*/ 5 w 12"/>
                <a:gd name="T1" fmla="*/ 7 h 8"/>
                <a:gd name="T2" fmla="*/ 1 w 12"/>
                <a:gd name="T3" fmla="*/ 5 h 8"/>
                <a:gd name="T4" fmla="*/ 0 w 12"/>
                <a:gd name="T5" fmla="*/ 4 h 8"/>
                <a:gd name="T6" fmla="*/ 0 w 12"/>
                <a:gd name="T7" fmla="*/ 4 h 8"/>
                <a:gd name="T8" fmla="*/ 1 w 12"/>
                <a:gd name="T9" fmla="*/ 2 h 8"/>
                <a:gd name="T10" fmla="*/ 1 w 12"/>
                <a:gd name="T11" fmla="*/ 2 h 8"/>
                <a:gd name="T12" fmla="*/ 5 w 12"/>
                <a:gd name="T13" fmla="*/ 0 h 8"/>
                <a:gd name="T14" fmla="*/ 6 w 12"/>
                <a:gd name="T15" fmla="*/ 0 h 8"/>
                <a:gd name="T16" fmla="*/ 6 w 12"/>
                <a:gd name="T17" fmla="*/ 0 h 8"/>
                <a:gd name="T18" fmla="*/ 8 w 12"/>
                <a:gd name="T19" fmla="*/ 0 h 8"/>
                <a:gd name="T20" fmla="*/ 8 w 12"/>
                <a:gd name="T21" fmla="*/ 0 h 8"/>
                <a:gd name="T22" fmla="*/ 12 w 12"/>
                <a:gd name="T23" fmla="*/ 3 h 8"/>
                <a:gd name="T24" fmla="*/ 12 w 12"/>
                <a:gd name="T25" fmla="*/ 3 h 8"/>
                <a:gd name="T26" fmla="*/ 12 w 12"/>
                <a:gd name="T27" fmla="*/ 4 h 8"/>
                <a:gd name="T28" fmla="*/ 12 w 12"/>
                <a:gd name="T29" fmla="*/ 4 h 8"/>
                <a:gd name="T30" fmla="*/ 12 w 12"/>
                <a:gd name="T31" fmla="*/ 5 h 8"/>
                <a:gd name="T32" fmla="*/ 12 w 12"/>
                <a:gd name="T33" fmla="*/ 5 h 8"/>
                <a:gd name="T34" fmla="*/ 8 w 12"/>
                <a:gd name="T35" fmla="*/ 7 h 8"/>
                <a:gd name="T36" fmla="*/ 7 w 12"/>
                <a:gd name="T37" fmla="*/ 8 h 8"/>
                <a:gd name="T38" fmla="*/ 7 w 12"/>
                <a:gd name="T39" fmla="*/ 8 h 8"/>
                <a:gd name="T40" fmla="*/ 5 w 12"/>
                <a:gd name="T41" fmla="*/ 7 h 8"/>
                <a:gd name="T42" fmla="*/ 6 w 12"/>
                <a:gd name="T43" fmla="*/ 6 h 8"/>
                <a:gd name="T44" fmla="*/ 7 w 12"/>
                <a:gd name="T45" fmla="*/ 6 h 8"/>
                <a:gd name="T46" fmla="*/ 7 w 12"/>
                <a:gd name="T47" fmla="*/ 6 h 8"/>
                <a:gd name="T48" fmla="*/ 7 w 12"/>
                <a:gd name="T49" fmla="*/ 6 h 8"/>
                <a:gd name="T50" fmla="*/ 7 w 12"/>
                <a:gd name="T51" fmla="*/ 6 h 8"/>
                <a:gd name="T52" fmla="*/ 11 w 12"/>
                <a:gd name="T53" fmla="*/ 4 h 8"/>
                <a:gd name="T54" fmla="*/ 11 w 12"/>
                <a:gd name="T55" fmla="*/ 4 h 8"/>
                <a:gd name="T56" fmla="*/ 11 w 12"/>
                <a:gd name="T57" fmla="*/ 4 h 8"/>
                <a:gd name="T58" fmla="*/ 11 w 12"/>
                <a:gd name="T59" fmla="*/ 3 h 8"/>
                <a:gd name="T60" fmla="*/ 11 w 12"/>
                <a:gd name="T61" fmla="*/ 4 h 8"/>
                <a:gd name="T62" fmla="*/ 7 w 12"/>
                <a:gd name="T63" fmla="*/ 2 h 8"/>
                <a:gd name="T64" fmla="*/ 6 w 12"/>
                <a:gd name="T65" fmla="*/ 1 h 8"/>
                <a:gd name="T66" fmla="*/ 6 w 12"/>
                <a:gd name="T67" fmla="*/ 1 h 8"/>
                <a:gd name="T68" fmla="*/ 5 w 12"/>
                <a:gd name="T69" fmla="*/ 2 h 8"/>
                <a:gd name="T70" fmla="*/ 5 w 12"/>
                <a:gd name="T71" fmla="*/ 2 h 8"/>
                <a:gd name="T72" fmla="*/ 2 w 12"/>
                <a:gd name="T73" fmla="*/ 4 h 8"/>
                <a:gd name="T74" fmla="*/ 6 w 12"/>
                <a:gd name="T7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8">
                  <a:moveTo>
                    <a:pt x="5" y="7"/>
                  </a:moveTo>
                  <a:cubicBezTo>
                    <a:pt x="1" y="5"/>
                    <a:pt x="1" y="5"/>
                    <a:pt x="1" y="5"/>
                  </a:cubicBezTo>
                  <a:cubicBezTo>
                    <a:pt x="1" y="5"/>
                    <a:pt x="0" y="4"/>
                    <a:pt x="0" y="4"/>
                  </a:cubicBezTo>
                  <a:cubicBezTo>
                    <a:pt x="0" y="4"/>
                    <a:pt x="0" y="4"/>
                    <a:pt x="0" y="4"/>
                  </a:cubicBezTo>
                  <a:cubicBezTo>
                    <a:pt x="0" y="3"/>
                    <a:pt x="1" y="3"/>
                    <a:pt x="1" y="2"/>
                  </a:cubicBezTo>
                  <a:cubicBezTo>
                    <a:pt x="1" y="2"/>
                    <a:pt x="1" y="2"/>
                    <a:pt x="1" y="2"/>
                  </a:cubicBezTo>
                  <a:cubicBezTo>
                    <a:pt x="5" y="0"/>
                    <a:pt x="5" y="0"/>
                    <a:pt x="5" y="0"/>
                  </a:cubicBezTo>
                  <a:cubicBezTo>
                    <a:pt x="5" y="0"/>
                    <a:pt x="6" y="0"/>
                    <a:pt x="6" y="0"/>
                  </a:cubicBezTo>
                  <a:cubicBezTo>
                    <a:pt x="6" y="0"/>
                    <a:pt x="6" y="0"/>
                    <a:pt x="6" y="0"/>
                  </a:cubicBezTo>
                  <a:cubicBezTo>
                    <a:pt x="7" y="0"/>
                    <a:pt x="7" y="0"/>
                    <a:pt x="8" y="0"/>
                  </a:cubicBezTo>
                  <a:cubicBezTo>
                    <a:pt x="8" y="0"/>
                    <a:pt x="8" y="0"/>
                    <a:pt x="8" y="0"/>
                  </a:cubicBezTo>
                  <a:cubicBezTo>
                    <a:pt x="12" y="3"/>
                    <a:pt x="12" y="3"/>
                    <a:pt x="12" y="3"/>
                  </a:cubicBezTo>
                  <a:cubicBezTo>
                    <a:pt x="12" y="3"/>
                    <a:pt x="12" y="3"/>
                    <a:pt x="12" y="3"/>
                  </a:cubicBezTo>
                  <a:cubicBezTo>
                    <a:pt x="12" y="3"/>
                    <a:pt x="12" y="3"/>
                    <a:pt x="12" y="4"/>
                  </a:cubicBezTo>
                  <a:cubicBezTo>
                    <a:pt x="12" y="4"/>
                    <a:pt x="12" y="4"/>
                    <a:pt x="12" y="4"/>
                  </a:cubicBezTo>
                  <a:cubicBezTo>
                    <a:pt x="12" y="4"/>
                    <a:pt x="12" y="5"/>
                    <a:pt x="12" y="5"/>
                  </a:cubicBezTo>
                  <a:cubicBezTo>
                    <a:pt x="12" y="5"/>
                    <a:pt x="12" y="5"/>
                    <a:pt x="12" y="5"/>
                  </a:cubicBezTo>
                  <a:cubicBezTo>
                    <a:pt x="8" y="7"/>
                    <a:pt x="8" y="7"/>
                    <a:pt x="8" y="7"/>
                  </a:cubicBezTo>
                  <a:cubicBezTo>
                    <a:pt x="8" y="7"/>
                    <a:pt x="7" y="8"/>
                    <a:pt x="7" y="8"/>
                  </a:cubicBezTo>
                  <a:cubicBezTo>
                    <a:pt x="7" y="8"/>
                    <a:pt x="7" y="8"/>
                    <a:pt x="7" y="8"/>
                  </a:cubicBezTo>
                  <a:cubicBezTo>
                    <a:pt x="6" y="8"/>
                    <a:pt x="5" y="7"/>
                    <a:pt x="5" y="7"/>
                  </a:cubicBezTo>
                  <a:close/>
                  <a:moveTo>
                    <a:pt x="6" y="6"/>
                  </a:moveTo>
                  <a:cubicBezTo>
                    <a:pt x="6" y="6"/>
                    <a:pt x="6" y="6"/>
                    <a:pt x="7" y="6"/>
                  </a:cubicBezTo>
                  <a:cubicBezTo>
                    <a:pt x="7" y="6"/>
                    <a:pt x="7" y="6"/>
                    <a:pt x="7"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11" y="3"/>
                    <a:pt x="11" y="3"/>
                    <a:pt x="11" y="3"/>
                  </a:cubicBezTo>
                  <a:cubicBezTo>
                    <a:pt x="11" y="4"/>
                    <a:pt x="11" y="4"/>
                    <a:pt x="11" y="4"/>
                  </a:cubicBezTo>
                  <a:cubicBezTo>
                    <a:pt x="7" y="2"/>
                    <a:pt x="7" y="2"/>
                    <a:pt x="7" y="2"/>
                  </a:cubicBezTo>
                  <a:cubicBezTo>
                    <a:pt x="7" y="1"/>
                    <a:pt x="6" y="1"/>
                    <a:pt x="6" y="1"/>
                  </a:cubicBezTo>
                  <a:cubicBezTo>
                    <a:pt x="6" y="1"/>
                    <a:pt x="6" y="1"/>
                    <a:pt x="6" y="1"/>
                  </a:cubicBezTo>
                  <a:cubicBezTo>
                    <a:pt x="6" y="1"/>
                    <a:pt x="5" y="1"/>
                    <a:pt x="5" y="2"/>
                  </a:cubicBezTo>
                  <a:cubicBezTo>
                    <a:pt x="5" y="2"/>
                    <a:pt x="5" y="2"/>
                    <a:pt x="5" y="2"/>
                  </a:cubicBezTo>
                  <a:cubicBezTo>
                    <a:pt x="2" y="4"/>
                    <a:pt x="2" y="4"/>
                    <a:pt x="2" y="4"/>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8" name="Freeform 1760">
              <a:extLst>
                <a:ext uri="{FF2B5EF4-FFF2-40B4-BE49-F238E27FC236}">
                  <a16:creationId xmlns:a16="http://schemas.microsoft.com/office/drawing/2014/main" id="{7C783647-2373-474B-9B7E-5A67100E9EF1}"/>
                </a:ext>
              </a:extLst>
            </p:cNvPr>
            <p:cNvSpPr>
              <a:spLocks/>
            </p:cNvSpPr>
            <p:nvPr/>
          </p:nvSpPr>
          <p:spPr bwMode="auto">
            <a:xfrm>
              <a:off x="4777" y="1013"/>
              <a:ext cx="16" cy="10"/>
            </a:xfrm>
            <a:custGeom>
              <a:avLst/>
              <a:gdLst>
                <a:gd name="T0" fmla="*/ 10 w 11"/>
                <a:gd name="T1" fmla="*/ 3 h 7"/>
                <a:gd name="T2" fmla="*/ 10 w 11"/>
                <a:gd name="T3" fmla="*/ 4 h 7"/>
                <a:gd name="T4" fmla="*/ 7 w 11"/>
                <a:gd name="T5" fmla="*/ 6 h 7"/>
                <a:gd name="T6" fmla="*/ 4 w 11"/>
                <a:gd name="T7" fmla="*/ 6 h 7"/>
                <a:gd name="T8" fmla="*/ 0 w 11"/>
                <a:gd name="T9" fmla="*/ 4 h 7"/>
                <a:gd name="T10" fmla="*/ 0 w 11"/>
                <a:gd name="T11" fmla="*/ 3 h 7"/>
                <a:gd name="T12" fmla="*/ 4 w 11"/>
                <a:gd name="T13" fmla="*/ 1 h 7"/>
                <a:gd name="T14" fmla="*/ 6 w 11"/>
                <a:gd name="T15" fmla="*/ 1 h 7"/>
                <a:gd name="T16" fmla="*/ 10 w 11"/>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10" y="3"/>
                  </a:moveTo>
                  <a:cubicBezTo>
                    <a:pt x="11" y="3"/>
                    <a:pt x="11" y="4"/>
                    <a:pt x="10" y="4"/>
                  </a:cubicBezTo>
                  <a:cubicBezTo>
                    <a:pt x="7" y="6"/>
                    <a:pt x="7" y="6"/>
                    <a:pt x="7" y="6"/>
                  </a:cubicBezTo>
                  <a:cubicBezTo>
                    <a:pt x="6" y="7"/>
                    <a:pt x="5" y="7"/>
                    <a:pt x="4" y="6"/>
                  </a:cubicBezTo>
                  <a:cubicBezTo>
                    <a:pt x="0" y="4"/>
                    <a:pt x="0" y="4"/>
                    <a:pt x="0" y="4"/>
                  </a:cubicBezTo>
                  <a:cubicBezTo>
                    <a:pt x="0" y="4"/>
                    <a:pt x="0" y="3"/>
                    <a:pt x="0" y="3"/>
                  </a:cubicBezTo>
                  <a:cubicBezTo>
                    <a:pt x="4" y="1"/>
                    <a:pt x="4" y="1"/>
                    <a:pt x="4" y="1"/>
                  </a:cubicBezTo>
                  <a:cubicBezTo>
                    <a:pt x="4" y="0"/>
                    <a:pt x="5" y="0"/>
                    <a:pt x="6" y="1"/>
                  </a:cubicBezTo>
                  <a:lnTo>
                    <a:pt x="10"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49" name="Freeform 1761">
              <a:extLst>
                <a:ext uri="{FF2B5EF4-FFF2-40B4-BE49-F238E27FC236}">
                  <a16:creationId xmlns:a16="http://schemas.microsoft.com/office/drawing/2014/main" id="{253EF42E-D385-4B7A-83C3-FE2F38AE13C0}"/>
                </a:ext>
              </a:extLst>
            </p:cNvPr>
            <p:cNvSpPr>
              <a:spLocks noEditPoints="1"/>
            </p:cNvSpPr>
            <p:nvPr/>
          </p:nvSpPr>
          <p:spPr bwMode="auto">
            <a:xfrm>
              <a:off x="4776" y="1013"/>
              <a:ext cx="17" cy="10"/>
            </a:xfrm>
            <a:custGeom>
              <a:avLst/>
              <a:gdLst>
                <a:gd name="T0" fmla="*/ 5 w 12"/>
                <a:gd name="T1" fmla="*/ 7 h 7"/>
                <a:gd name="T2" fmla="*/ 1 w 12"/>
                <a:gd name="T3" fmla="*/ 5 h 7"/>
                <a:gd name="T4" fmla="*/ 0 w 12"/>
                <a:gd name="T5" fmla="*/ 3 h 7"/>
                <a:gd name="T6" fmla="*/ 0 w 12"/>
                <a:gd name="T7" fmla="*/ 3 h 7"/>
                <a:gd name="T8" fmla="*/ 1 w 12"/>
                <a:gd name="T9" fmla="*/ 2 h 7"/>
                <a:gd name="T10" fmla="*/ 1 w 12"/>
                <a:gd name="T11" fmla="*/ 2 h 7"/>
                <a:gd name="T12" fmla="*/ 4 w 12"/>
                <a:gd name="T13" fmla="*/ 0 h 7"/>
                <a:gd name="T14" fmla="*/ 6 w 12"/>
                <a:gd name="T15" fmla="*/ 0 h 7"/>
                <a:gd name="T16" fmla="*/ 6 w 12"/>
                <a:gd name="T17" fmla="*/ 0 h 7"/>
                <a:gd name="T18" fmla="*/ 7 w 12"/>
                <a:gd name="T19" fmla="*/ 0 h 7"/>
                <a:gd name="T20" fmla="*/ 7 w 12"/>
                <a:gd name="T21" fmla="*/ 0 h 7"/>
                <a:gd name="T22" fmla="*/ 11 w 12"/>
                <a:gd name="T23" fmla="*/ 2 h 7"/>
                <a:gd name="T24" fmla="*/ 11 w 12"/>
                <a:gd name="T25" fmla="*/ 3 h 7"/>
                <a:gd name="T26" fmla="*/ 11 w 12"/>
                <a:gd name="T27" fmla="*/ 2 h 7"/>
                <a:gd name="T28" fmla="*/ 12 w 12"/>
                <a:gd name="T29" fmla="*/ 4 h 7"/>
                <a:gd name="T30" fmla="*/ 12 w 12"/>
                <a:gd name="T31" fmla="*/ 4 h 7"/>
                <a:gd name="T32" fmla="*/ 11 w 12"/>
                <a:gd name="T33" fmla="*/ 5 h 7"/>
                <a:gd name="T34" fmla="*/ 11 w 12"/>
                <a:gd name="T35" fmla="*/ 5 h 7"/>
                <a:gd name="T36" fmla="*/ 8 w 12"/>
                <a:gd name="T37" fmla="*/ 7 h 7"/>
                <a:gd name="T38" fmla="*/ 6 w 12"/>
                <a:gd name="T39" fmla="*/ 7 h 7"/>
                <a:gd name="T40" fmla="*/ 6 w 12"/>
                <a:gd name="T41" fmla="*/ 7 h 7"/>
                <a:gd name="T42" fmla="*/ 5 w 12"/>
                <a:gd name="T43" fmla="*/ 7 h 7"/>
                <a:gd name="T44" fmla="*/ 6 w 12"/>
                <a:gd name="T45" fmla="*/ 6 h 7"/>
                <a:gd name="T46" fmla="*/ 6 w 12"/>
                <a:gd name="T47" fmla="*/ 6 h 7"/>
                <a:gd name="T48" fmla="*/ 6 w 12"/>
                <a:gd name="T49" fmla="*/ 6 h 7"/>
                <a:gd name="T50" fmla="*/ 7 w 12"/>
                <a:gd name="T51" fmla="*/ 6 h 7"/>
                <a:gd name="T52" fmla="*/ 7 w 12"/>
                <a:gd name="T53" fmla="*/ 6 h 7"/>
                <a:gd name="T54" fmla="*/ 11 w 12"/>
                <a:gd name="T55" fmla="*/ 4 h 7"/>
                <a:gd name="T56" fmla="*/ 11 w 12"/>
                <a:gd name="T57" fmla="*/ 4 h 7"/>
                <a:gd name="T58" fmla="*/ 11 w 12"/>
                <a:gd name="T59" fmla="*/ 4 h 7"/>
                <a:gd name="T60" fmla="*/ 11 w 12"/>
                <a:gd name="T61" fmla="*/ 3 h 7"/>
                <a:gd name="T62" fmla="*/ 7 w 12"/>
                <a:gd name="T63" fmla="*/ 1 h 7"/>
                <a:gd name="T64" fmla="*/ 6 w 12"/>
                <a:gd name="T65" fmla="*/ 1 h 7"/>
                <a:gd name="T66" fmla="*/ 6 w 12"/>
                <a:gd name="T67" fmla="*/ 1 h 7"/>
                <a:gd name="T68" fmla="*/ 5 w 12"/>
                <a:gd name="T69" fmla="*/ 1 h 7"/>
                <a:gd name="T70" fmla="*/ 5 w 12"/>
                <a:gd name="T71" fmla="*/ 1 h 7"/>
                <a:gd name="T72" fmla="*/ 2 w 12"/>
                <a:gd name="T73" fmla="*/ 3 h 7"/>
                <a:gd name="T74" fmla="*/ 2 w 12"/>
                <a:gd name="T75" fmla="*/ 3 h 7"/>
                <a:gd name="T76" fmla="*/ 2 w 12"/>
                <a:gd name="T77" fmla="*/ 3 h 7"/>
                <a:gd name="T78" fmla="*/ 2 w 12"/>
                <a:gd name="T79" fmla="*/ 3 h 7"/>
                <a:gd name="T80" fmla="*/ 6 w 12"/>
                <a:gd name="T8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7">
                  <a:moveTo>
                    <a:pt x="5" y="7"/>
                  </a:moveTo>
                  <a:cubicBezTo>
                    <a:pt x="1" y="5"/>
                    <a:pt x="1" y="5"/>
                    <a:pt x="1" y="5"/>
                  </a:cubicBezTo>
                  <a:cubicBezTo>
                    <a:pt x="0" y="4"/>
                    <a:pt x="0" y="4"/>
                    <a:pt x="0" y="3"/>
                  </a:cubicBezTo>
                  <a:cubicBezTo>
                    <a:pt x="0" y="3"/>
                    <a:pt x="0" y="3"/>
                    <a:pt x="0" y="3"/>
                  </a:cubicBezTo>
                  <a:cubicBezTo>
                    <a:pt x="0" y="3"/>
                    <a:pt x="0" y="2"/>
                    <a:pt x="1" y="2"/>
                  </a:cubicBezTo>
                  <a:cubicBezTo>
                    <a:pt x="1" y="2"/>
                    <a:pt x="1" y="2"/>
                    <a:pt x="1" y="2"/>
                  </a:cubicBezTo>
                  <a:cubicBezTo>
                    <a:pt x="4" y="0"/>
                    <a:pt x="4" y="0"/>
                    <a:pt x="4" y="0"/>
                  </a:cubicBezTo>
                  <a:cubicBezTo>
                    <a:pt x="5" y="0"/>
                    <a:pt x="5" y="0"/>
                    <a:pt x="6" y="0"/>
                  </a:cubicBezTo>
                  <a:cubicBezTo>
                    <a:pt x="6" y="0"/>
                    <a:pt x="6" y="0"/>
                    <a:pt x="6" y="0"/>
                  </a:cubicBezTo>
                  <a:cubicBezTo>
                    <a:pt x="6" y="0"/>
                    <a:pt x="7" y="0"/>
                    <a:pt x="7" y="0"/>
                  </a:cubicBezTo>
                  <a:cubicBezTo>
                    <a:pt x="7" y="0"/>
                    <a:pt x="7" y="0"/>
                    <a:pt x="7" y="0"/>
                  </a:cubicBezTo>
                  <a:cubicBezTo>
                    <a:pt x="11" y="2"/>
                    <a:pt x="11" y="2"/>
                    <a:pt x="11" y="2"/>
                  </a:cubicBezTo>
                  <a:cubicBezTo>
                    <a:pt x="11" y="3"/>
                    <a:pt x="11" y="3"/>
                    <a:pt x="11" y="3"/>
                  </a:cubicBezTo>
                  <a:cubicBezTo>
                    <a:pt x="11" y="2"/>
                    <a:pt x="11" y="2"/>
                    <a:pt x="11" y="2"/>
                  </a:cubicBezTo>
                  <a:cubicBezTo>
                    <a:pt x="12" y="3"/>
                    <a:pt x="12" y="3"/>
                    <a:pt x="12" y="4"/>
                  </a:cubicBezTo>
                  <a:cubicBezTo>
                    <a:pt x="12" y="4"/>
                    <a:pt x="12" y="4"/>
                    <a:pt x="12" y="4"/>
                  </a:cubicBezTo>
                  <a:cubicBezTo>
                    <a:pt x="12" y="4"/>
                    <a:pt x="12" y="5"/>
                    <a:pt x="11" y="5"/>
                  </a:cubicBezTo>
                  <a:cubicBezTo>
                    <a:pt x="11" y="5"/>
                    <a:pt x="11" y="5"/>
                    <a:pt x="11" y="5"/>
                  </a:cubicBezTo>
                  <a:cubicBezTo>
                    <a:pt x="8" y="7"/>
                    <a:pt x="8" y="7"/>
                    <a:pt x="8" y="7"/>
                  </a:cubicBezTo>
                  <a:cubicBezTo>
                    <a:pt x="7" y="7"/>
                    <a:pt x="7" y="7"/>
                    <a:pt x="6" y="7"/>
                  </a:cubicBezTo>
                  <a:cubicBezTo>
                    <a:pt x="6" y="7"/>
                    <a:pt x="6" y="7"/>
                    <a:pt x="6" y="7"/>
                  </a:cubicBezTo>
                  <a:cubicBezTo>
                    <a:pt x="6" y="7"/>
                    <a:pt x="5" y="7"/>
                    <a:pt x="5" y="7"/>
                  </a:cubicBezTo>
                  <a:close/>
                  <a:moveTo>
                    <a:pt x="6" y="6"/>
                  </a:moveTo>
                  <a:cubicBezTo>
                    <a:pt x="6" y="6"/>
                    <a:pt x="6" y="6"/>
                    <a:pt x="6" y="6"/>
                  </a:cubicBezTo>
                  <a:cubicBezTo>
                    <a:pt x="6" y="6"/>
                    <a:pt x="6" y="6"/>
                    <a:pt x="6" y="6"/>
                  </a:cubicBezTo>
                  <a:cubicBezTo>
                    <a:pt x="7" y="6"/>
                    <a:pt x="7" y="6"/>
                    <a:pt x="7" y="6"/>
                  </a:cubicBezTo>
                  <a:cubicBezTo>
                    <a:pt x="7" y="6"/>
                    <a:pt x="7" y="6"/>
                    <a:pt x="7" y="6"/>
                  </a:cubicBezTo>
                  <a:cubicBezTo>
                    <a:pt x="11" y="4"/>
                    <a:pt x="11" y="4"/>
                    <a:pt x="11" y="4"/>
                  </a:cubicBezTo>
                  <a:cubicBezTo>
                    <a:pt x="11" y="4"/>
                    <a:pt x="11" y="4"/>
                    <a:pt x="11" y="4"/>
                  </a:cubicBezTo>
                  <a:cubicBezTo>
                    <a:pt x="11" y="4"/>
                    <a:pt x="11" y="4"/>
                    <a:pt x="11" y="4"/>
                  </a:cubicBezTo>
                  <a:cubicBezTo>
                    <a:pt x="11" y="3"/>
                    <a:pt x="11" y="3"/>
                    <a:pt x="11" y="3"/>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2" y="3"/>
                    <a:pt x="2" y="3"/>
                    <a:pt x="2" y="3"/>
                  </a:cubicBezTo>
                  <a:cubicBezTo>
                    <a:pt x="2" y="3"/>
                    <a:pt x="2" y="3"/>
                    <a:pt x="2" y="3"/>
                  </a:cubicBezTo>
                  <a:cubicBezTo>
                    <a:pt x="2" y="3"/>
                    <a:pt x="2" y="3"/>
                    <a:pt x="2" y="3"/>
                  </a:cubicBezTo>
                  <a:cubicBezTo>
                    <a:pt x="2" y="3"/>
                    <a:pt x="2" y="3"/>
                    <a:pt x="2" y="3"/>
                  </a:cubicBezTo>
                  <a:cubicBezTo>
                    <a:pt x="6" y="6"/>
                    <a:pt x="6" y="6"/>
                    <a:pt x="6" y="6"/>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0" name="Freeform 1762">
              <a:extLst>
                <a:ext uri="{FF2B5EF4-FFF2-40B4-BE49-F238E27FC236}">
                  <a16:creationId xmlns:a16="http://schemas.microsoft.com/office/drawing/2014/main" id="{6EB6B2C4-75A3-49C3-A5C9-4F72C7D9CFDD}"/>
                </a:ext>
              </a:extLst>
            </p:cNvPr>
            <p:cNvSpPr>
              <a:spLocks/>
            </p:cNvSpPr>
            <p:nvPr/>
          </p:nvSpPr>
          <p:spPr bwMode="auto">
            <a:xfrm>
              <a:off x="4800" y="999"/>
              <a:ext cx="18" cy="10"/>
            </a:xfrm>
            <a:custGeom>
              <a:avLst/>
              <a:gdLst>
                <a:gd name="T0" fmla="*/ 12 w 13"/>
                <a:gd name="T1" fmla="*/ 2 h 7"/>
                <a:gd name="T2" fmla="*/ 12 w 13"/>
                <a:gd name="T3" fmla="*/ 3 h 7"/>
                <a:gd name="T4" fmla="*/ 6 w 13"/>
                <a:gd name="T5" fmla="*/ 7 h 7"/>
                <a:gd name="T6" fmla="*/ 4 w 13"/>
                <a:gd name="T7" fmla="*/ 7 h 7"/>
                <a:gd name="T8" fmla="*/ 0 w 13"/>
                <a:gd name="T9" fmla="*/ 5 h 7"/>
                <a:gd name="T10" fmla="*/ 0 w 13"/>
                <a:gd name="T11" fmla="*/ 3 h 7"/>
                <a:gd name="T12" fmla="*/ 6 w 13"/>
                <a:gd name="T13" fmla="*/ 0 h 7"/>
                <a:gd name="T14" fmla="*/ 8 w 13"/>
                <a:gd name="T15" fmla="*/ 0 h 7"/>
                <a:gd name="T16" fmla="*/ 12 w 13"/>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12" y="2"/>
                  </a:moveTo>
                  <a:cubicBezTo>
                    <a:pt x="13" y="3"/>
                    <a:pt x="13" y="3"/>
                    <a:pt x="12" y="3"/>
                  </a:cubicBezTo>
                  <a:cubicBezTo>
                    <a:pt x="6" y="7"/>
                    <a:pt x="6" y="7"/>
                    <a:pt x="6" y="7"/>
                  </a:cubicBezTo>
                  <a:cubicBezTo>
                    <a:pt x="6" y="7"/>
                    <a:pt x="5" y="7"/>
                    <a:pt x="4" y="7"/>
                  </a:cubicBezTo>
                  <a:cubicBezTo>
                    <a:pt x="0" y="5"/>
                    <a:pt x="0" y="5"/>
                    <a:pt x="0" y="5"/>
                  </a:cubicBezTo>
                  <a:cubicBezTo>
                    <a:pt x="0" y="4"/>
                    <a:pt x="0" y="4"/>
                    <a:pt x="0" y="3"/>
                  </a:cubicBezTo>
                  <a:cubicBezTo>
                    <a:pt x="6" y="0"/>
                    <a:pt x="6" y="0"/>
                    <a:pt x="6" y="0"/>
                  </a:cubicBezTo>
                  <a:cubicBezTo>
                    <a:pt x="7" y="0"/>
                    <a:pt x="8" y="0"/>
                    <a:pt x="8" y="0"/>
                  </a:cubicBezTo>
                  <a:lnTo>
                    <a:pt x="12"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1" name="Freeform 1763">
              <a:extLst>
                <a:ext uri="{FF2B5EF4-FFF2-40B4-BE49-F238E27FC236}">
                  <a16:creationId xmlns:a16="http://schemas.microsoft.com/office/drawing/2014/main" id="{1FD22F4E-302F-4A0B-BB88-46007F9FBBE2}"/>
                </a:ext>
              </a:extLst>
            </p:cNvPr>
            <p:cNvSpPr>
              <a:spLocks noEditPoints="1"/>
            </p:cNvSpPr>
            <p:nvPr/>
          </p:nvSpPr>
          <p:spPr bwMode="auto">
            <a:xfrm>
              <a:off x="4799" y="997"/>
              <a:ext cx="21" cy="13"/>
            </a:xfrm>
            <a:custGeom>
              <a:avLst/>
              <a:gdLst>
                <a:gd name="T0" fmla="*/ 5 w 15"/>
                <a:gd name="T1" fmla="*/ 9 h 9"/>
                <a:gd name="T2" fmla="*/ 1 w 15"/>
                <a:gd name="T3" fmla="*/ 6 h 9"/>
                <a:gd name="T4" fmla="*/ 0 w 15"/>
                <a:gd name="T5" fmla="*/ 5 h 9"/>
                <a:gd name="T6" fmla="*/ 0 w 15"/>
                <a:gd name="T7" fmla="*/ 5 h 9"/>
                <a:gd name="T8" fmla="*/ 1 w 15"/>
                <a:gd name="T9" fmla="*/ 4 h 9"/>
                <a:gd name="T10" fmla="*/ 1 w 15"/>
                <a:gd name="T11" fmla="*/ 4 h 9"/>
                <a:gd name="T12" fmla="*/ 7 w 15"/>
                <a:gd name="T13" fmla="*/ 0 h 9"/>
                <a:gd name="T14" fmla="*/ 8 w 15"/>
                <a:gd name="T15" fmla="*/ 0 h 9"/>
                <a:gd name="T16" fmla="*/ 8 w 15"/>
                <a:gd name="T17" fmla="*/ 0 h 9"/>
                <a:gd name="T18" fmla="*/ 10 w 15"/>
                <a:gd name="T19" fmla="*/ 0 h 9"/>
                <a:gd name="T20" fmla="*/ 10 w 15"/>
                <a:gd name="T21" fmla="*/ 0 h 9"/>
                <a:gd name="T22" fmla="*/ 14 w 15"/>
                <a:gd name="T23" fmla="*/ 3 h 9"/>
                <a:gd name="T24" fmla="*/ 14 w 15"/>
                <a:gd name="T25" fmla="*/ 3 h 9"/>
                <a:gd name="T26" fmla="*/ 15 w 15"/>
                <a:gd name="T27" fmla="*/ 4 h 9"/>
                <a:gd name="T28" fmla="*/ 15 w 15"/>
                <a:gd name="T29" fmla="*/ 4 h 9"/>
                <a:gd name="T30" fmla="*/ 14 w 15"/>
                <a:gd name="T31" fmla="*/ 5 h 9"/>
                <a:gd name="T32" fmla="*/ 14 w 15"/>
                <a:gd name="T33" fmla="*/ 5 h 9"/>
                <a:gd name="T34" fmla="*/ 8 w 15"/>
                <a:gd name="T35" fmla="*/ 9 h 9"/>
                <a:gd name="T36" fmla="*/ 6 w 15"/>
                <a:gd name="T37" fmla="*/ 9 h 9"/>
                <a:gd name="T38" fmla="*/ 6 w 15"/>
                <a:gd name="T39" fmla="*/ 9 h 9"/>
                <a:gd name="T40" fmla="*/ 5 w 15"/>
                <a:gd name="T41" fmla="*/ 9 h 9"/>
                <a:gd name="T42" fmla="*/ 2 w 15"/>
                <a:gd name="T43" fmla="*/ 5 h 9"/>
                <a:gd name="T44" fmla="*/ 6 w 15"/>
                <a:gd name="T45" fmla="*/ 7 h 9"/>
                <a:gd name="T46" fmla="*/ 6 w 15"/>
                <a:gd name="T47" fmla="*/ 7 h 9"/>
                <a:gd name="T48" fmla="*/ 6 w 15"/>
                <a:gd name="T49" fmla="*/ 7 h 9"/>
                <a:gd name="T50" fmla="*/ 7 w 15"/>
                <a:gd name="T51" fmla="*/ 7 h 9"/>
                <a:gd name="T52" fmla="*/ 7 w 15"/>
                <a:gd name="T53" fmla="*/ 7 h 9"/>
                <a:gd name="T54" fmla="*/ 13 w 15"/>
                <a:gd name="T55" fmla="*/ 4 h 9"/>
                <a:gd name="T56" fmla="*/ 13 w 15"/>
                <a:gd name="T57" fmla="*/ 4 h 9"/>
                <a:gd name="T58" fmla="*/ 13 w 15"/>
                <a:gd name="T59" fmla="*/ 4 h 9"/>
                <a:gd name="T60" fmla="*/ 13 w 15"/>
                <a:gd name="T61" fmla="*/ 3 h 9"/>
                <a:gd name="T62" fmla="*/ 13 w 15"/>
                <a:gd name="T63" fmla="*/ 4 h 9"/>
                <a:gd name="T64" fmla="*/ 9 w 15"/>
                <a:gd name="T65" fmla="*/ 2 h 9"/>
                <a:gd name="T66" fmla="*/ 8 w 15"/>
                <a:gd name="T67" fmla="*/ 1 h 9"/>
                <a:gd name="T68" fmla="*/ 8 w 15"/>
                <a:gd name="T69" fmla="*/ 1 h 9"/>
                <a:gd name="T70" fmla="*/ 8 w 15"/>
                <a:gd name="T71" fmla="*/ 2 h 9"/>
                <a:gd name="T72" fmla="*/ 8 w 15"/>
                <a:gd name="T73" fmla="*/ 2 h 9"/>
                <a:gd name="T74" fmla="*/ 2 w 15"/>
                <a:gd name="T75" fmla="*/ 5 h 9"/>
                <a:gd name="T76" fmla="*/ 2 w 15"/>
                <a:gd name="T7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 h="9">
                  <a:moveTo>
                    <a:pt x="5" y="9"/>
                  </a:moveTo>
                  <a:cubicBezTo>
                    <a:pt x="1" y="6"/>
                    <a:pt x="1" y="6"/>
                    <a:pt x="1" y="6"/>
                  </a:cubicBezTo>
                  <a:cubicBezTo>
                    <a:pt x="0" y="6"/>
                    <a:pt x="0" y="6"/>
                    <a:pt x="0" y="5"/>
                  </a:cubicBezTo>
                  <a:cubicBezTo>
                    <a:pt x="0" y="5"/>
                    <a:pt x="0" y="5"/>
                    <a:pt x="0" y="5"/>
                  </a:cubicBezTo>
                  <a:cubicBezTo>
                    <a:pt x="0" y="4"/>
                    <a:pt x="0" y="4"/>
                    <a:pt x="1" y="4"/>
                  </a:cubicBezTo>
                  <a:cubicBezTo>
                    <a:pt x="1" y="4"/>
                    <a:pt x="1" y="4"/>
                    <a:pt x="1" y="4"/>
                  </a:cubicBezTo>
                  <a:cubicBezTo>
                    <a:pt x="7" y="0"/>
                    <a:pt x="7" y="0"/>
                    <a:pt x="7" y="0"/>
                  </a:cubicBezTo>
                  <a:cubicBezTo>
                    <a:pt x="7" y="0"/>
                    <a:pt x="8" y="0"/>
                    <a:pt x="8" y="0"/>
                  </a:cubicBezTo>
                  <a:cubicBezTo>
                    <a:pt x="8" y="0"/>
                    <a:pt x="8" y="0"/>
                    <a:pt x="8" y="0"/>
                  </a:cubicBezTo>
                  <a:cubicBezTo>
                    <a:pt x="9" y="0"/>
                    <a:pt x="9" y="0"/>
                    <a:pt x="10" y="0"/>
                  </a:cubicBezTo>
                  <a:cubicBezTo>
                    <a:pt x="10" y="0"/>
                    <a:pt x="10" y="0"/>
                    <a:pt x="10" y="0"/>
                  </a:cubicBezTo>
                  <a:cubicBezTo>
                    <a:pt x="14" y="3"/>
                    <a:pt x="14" y="3"/>
                    <a:pt x="14" y="3"/>
                  </a:cubicBezTo>
                  <a:cubicBezTo>
                    <a:pt x="14" y="3"/>
                    <a:pt x="14" y="3"/>
                    <a:pt x="14" y="3"/>
                  </a:cubicBezTo>
                  <a:cubicBezTo>
                    <a:pt x="14" y="3"/>
                    <a:pt x="15" y="3"/>
                    <a:pt x="15" y="4"/>
                  </a:cubicBezTo>
                  <a:cubicBezTo>
                    <a:pt x="15" y="4"/>
                    <a:pt x="15" y="4"/>
                    <a:pt x="15" y="4"/>
                  </a:cubicBezTo>
                  <a:cubicBezTo>
                    <a:pt x="15" y="4"/>
                    <a:pt x="14" y="5"/>
                    <a:pt x="14" y="5"/>
                  </a:cubicBezTo>
                  <a:cubicBezTo>
                    <a:pt x="14" y="5"/>
                    <a:pt x="14" y="5"/>
                    <a:pt x="14" y="5"/>
                  </a:cubicBezTo>
                  <a:cubicBezTo>
                    <a:pt x="8" y="9"/>
                    <a:pt x="8" y="9"/>
                    <a:pt x="8" y="9"/>
                  </a:cubicBezTo>
                  <a:cubicBezTo>
                    <a:pt x="7" y="9"/>
                    <a:pt x="7" y="9"/>
                    <a:pt x="6" y="9"/>
                  </a:cubicBezTo>
                  <a:cubicBezTo>
                    <a:pt x="6" y="9"/>
                    <a:pt x="6" y="9"/>
                    <a:pt x="6" y="9"/>
                  </a:cubicBezTo>
                  <a:cubicBezTo>
                    <a:pt x="6" y="9"/>
                    <a:pt x="5" y="9"/>
                    <a:pt x="5" y="9"/>
                  </a:cubicBezTo>
                  <a:close/>
                  <a:moveTo>
                    <a:pt x="2" y="5"/>
                  </a:move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13" y="4"/>
                    <a:pt x="13" y="4"/>
                    <a:pt x="13" y="4"/>
                  </a:cubicBezTo>
                  <a:cubicBezTo>
                    <a:pt x="13" y="4"/>
                    <a:pt x="13" y="4"/>
                    <a:pt x="13" y="4"/>
                  </a:cubicBezTo>
                  <a:cubicBezTo>
                    <a:pt x="13" y="4"/>
                    <a:pt x="13" y="4"/>
                    <a:pt x="13" y="4"/>
                  </a:cubicBezTo>
                  <a:cubicBezTo>
                    <a:pt x="13" y="3"/>
                    <a:pt x="13" y="3"/>
                    <a:pt x="13" y="3"/>
                  </a:cubicBezTo>
                  <a:cubicBezTo>
                    <a:pt x="13" y="4"/>
                    <a:pt x="13" y="4"/>
                    <a:pt x="13" y="4"/>
                  </a:cubicBezTo>
                  <a:cubicBezTo>
                    <a:pt x="9" y="2"/>
                    <a:pt x="9" y="2"/>
                    <a:pt x="9" y="2"/>
                  </a:cubicBezTo>
                  <a:cubicBezTo>
                    <a:pt x="9" y="1"/>
                    <a:pt x="9" y="1"/>
                    <a:pt x="8" y="1"/>
                  </a:cubicBezTo>
                  <a:cubicBezTo>
                    <a:pt x="8" y="1"/>
                    <a:pt x="8" y="1"/>
                    <a:pt x="8" y="1"/>
                  </a:cubicBezTo>
                  <a:cubicBezTo>
                    <a:pt x="8" y="1"/>
                    <a:pt x="8" y="1"/>
                    <a:pt x="8" y="2"/>
                  </a:cubicBezTo>
                  <a:cubicBezTo>
                    <a:pt x="8" y="2"/>
                    <a:pt x="8" y="2"/>
                    <a:pt x="8" y="2"/>
                  </a:cubicBezTo>
                  <a:cubicBezTo>
                    <a:pt x="2" y="5"/>
                    <a:pt x="2" y="5"/>
                    <a:pt x="2" y="5"/>
                  </a:cubicBezTo>
                  <a:cubicBezTo>
                    <a:pt x="2" y="5"/>
                    <a:pt x="2" y="5"/>
                    <a:pt x="2" y="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2" name="Freeform 1764">
              <a:extLst>
                <a:ext uri="{FF2B5EF4-FFF2-40B4-BE49-F238E27FC236}">
                  <a16:creationId xmlns:a16="http://schemas.microsoft.com/office/drawing/2014/main" id="{0C9B0D72-4B4F-4AEC-B2ED-430FCF8AC775}"/>
                </a:ext>
              </a:extLst>
            </p:cNvPr>
            <p:cNvSpPr>
              <a:spLocks/>
            </p:cNvSpPr>
            <p:nvPr/>
          </p:nvSpPr>
          <p:spPr bwMode="auto">
            <a:xfrm>
              <a:off x="4807" y="1016"/>
              <a:ext cx="18" cy="11"/>
            </a:xfrm>
            <a:custGeom>
              <a:avLst/>
              <a:gdLst>
                <a:gd name="T0" fmla="*/ 13 w 13"/>
                <a:gd name="T1" fmla="*/ 3 h 8"/>
                <a:gd name="T2" fmla="*/ 13 w 13"/>
                <a:gd name="T3" fmla="*/ 4 h 8"/>
                <a:gd name="T4" fmla="*/ 7 w 13"/>
                <a:gd name="T5" fmla="*/ 8 h 8"/>
                <a:gd name="T6" fmla="*/ 5 w 13"/>
                <a:gd name="T7" fmla="*/ 8 h 8"/>
                <a:gd name="T8" fmla="*/ 1 w 13"/>
                <a:gd name="T9" fmla="*/ 5 h 8"/>
                <a:gd name="T10" fmla="*/ 1 w 13"/>
                <a:gd name="T11" fmla="*/ 4 h 8"/>
                <a:gd name="T12" fmla="*/ 7 w 13"/>
                <a:gd name="T13" fmla="*/ 1 h 8"/>
                <a:gd name="T14" fmla="*/ 9 w 13"/>
                <a:gd name="T15" fmla="*/ 1 h 8"/>
                <a:gd name="T16" fmla="*/ 13 w 13"/>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13" y="3"/>
                  </a:moveTo>
                  <a:cubicBezTo>
                    <a:pt x="13" y="3"/>
                    <a:pt x="13" y="4"/>
                    <a:pt x="13" y="4"/>
                  </a:cubicBezTo>
                  <a:cubicBezTo>
                    <a:pt x="7" y="8"/>
                    <a:pt x="7" y="8"/>
                    <a:pt x="7" y="8"/>
                  </a:cubicBezTo>
                  <a:cubicBezTo>
                    <a:pt x="6" y="8"/>
                    <a:pt x="5" y="8"/>
                    <a:pt x="5" y="8"/>
                  </a:cubicBezTo>
                  <a:cubicBezTo>
                    <a:pt x="1" y="5"/>
                    <a:pt x="1" y="5"/>
                    <a:pt x="1" y="5"/>
                  </a:cubicBezTo>
                  <a:cubicBezTo>
                    <a:pt x="0" y="5"/>
                    <a:pt x="0" y="5"/>
                    <a:pt x="1" y="4"/>
                  </a:cubicBezTo>
                  <a:cubicBezTo>
                    <a:pt x="7" y="1"/>
                    <a:pt x="7" y="1"/>
                    <a:pt x="7" y="1"/>
                  </a:cubicBezTo>
                  <a:cubicBezTo>
                    <a:pt x="7" y="0"/>
                    <a:pt x="8" y="0"/>
                    <a:pt x="9" y="1"/>
                  </a:cubicBezTo>
                  <a:lnTo>
                    <a:pt x="13" y="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3" name="Freeform 1765">
              <a:extLst>
                <a:ext uri="{FF2B5EF4-FFF2-40B4-BE49-F238E27FC236}">
                  <a16:creationId xmlns:a16="http://schemas.microsoft.com/office/drawing/2014/main" id="{1ACAABB1-9817-46DC-8635-DC621A4901E5}"/>
                </a:ext>
              </a:extLst>
            </p:cNvPr>
            <p:cNvSpPr>
              <a:spLocks noEditPoints="1"/>
            </p:cNvSpPr>
            <p:nvPr/>
          </p:nvSpPr>
          <p:spPr bwMode="auto">
            <a:xfrm>
              <a:off x="4806" y="1014"/>
              <a:ext cx="22" cy="15"/>
            </a:xfrm>
            <a:custGeom>
              <a:avLst/>
              <a:gdLst>
                <a:gd name="T0" fmla="*/ 5 w 16"/>
                <a:gd name="T1" fmla="*/ 10 h 10"/>
                <a:gd name="T2" fmla="*/ 1 w 16"/>
                <a:gd name="T3" fmla="*/ 7 h 10"/>
                <a:gd name="T4" fmla="*/ 0 w 16"/>
                <a:gd name="T5" fmla="*/ 6 h 10"/>
                <a:gd name="T6" fmla="*/ 0 w 16"/>
                <a:gd name="T7" fmla="*/ 6 h 10"/>
                <a:gd name="T8" fmla="*/ 1 w 16"/>
                <a:gd name="T9" fmla="*/ 4 h 10"/>
                <a:gd name="T10" fmla="*/ 1 w 16"/>
                <a:gd name="T11" fmla="*/ 4 h 10"/>
                <a:gd name="T12" fmla="*/ 7 w 16"/>
                <a:gd name="T13" fmla="*/ 1 h 10"/>
                <a:gd name="T14" fmla="*/ 9 w 16"/>
                <a:gd name="T15" fmla="*/ 0 h 10"/>
                <a:gd name="T16" fmla="*/ 9 w 16"/>
                <a:gd name="T17" fmla="*/ 0 h 10"/>
                <a:gd name="T18" fmla="*/ 11 w 16"/>
                <a:gd name="T19" fmla="*/ 1 h 10"/>
                <a:gd name="T20" fmla="*/ 11 w 16"/>
                <a:gd name="T21" fmla="*/ 1 h 10"/>
                <a:gd name="T22" fmla="*/ 14 w 16"/>
                <a:gd name="T23" fmla="*/ 3 h 10"/>
                <a:gd name="T24" fmla="*/ 14 w 16"/>
                <a:gd name="T25" fmla="*/ 4 h 10"/>
                <a:gd name="T26" fmla="*/ 13 w 16"/>
                <a:gd name="T27" fmla="*/ 5 h 10"/>
                <a:gd name="T28" fmla="*/ 13 w 16"/>
                <a:gd name="T29" fmla="*/ 5 h 10"/>
                <a:gd name="T30" fmla="*/ 14 w 16"/>
                <a:gd name="T31" fmla="*/ 4 h 10"/>
                <a:gd name="T32" fmla="*/ 14 w 16"/>
                <a:gd name="T33" fmla="*/ 3 h 10"/>
                <a:gd name="T34" fmla="*/ 16 w 16"/>
                <a:gd name="T35" fmla="*/ 5 h 10"/>
                <a:gd name="T36" fmla="*/ 16 w 16"/>
                <a:gd name="T37" fmla="*/ 5 h 10"/>
                <a:gd name="T38" fmla="*/ 14 w 16"/>
                <a:gd name="T39" fmla="*/ 6 h 10"/>
                <a:gd name="T40" fmla="*/ 14 w 16"/>
                <a:gd name="T41" fmla="*/ 6 h 10"/>
                <a:gd name="T42" fmla="*/ 9 w 16"/>
                <a:gd name="T43" fmla="*/ 10 h 10"/>
                <a:gd name="T44" fmla="*/ 7 w 16"/>
                <a:gd name="T45" fmla="*/ 10 h 10"/>
                <a:gd name="T46" fmla="*/ 7 w 16"/>
                <a:gd name="T47" fmla="*/ 10 h 10"/>
                <a:gd name="T48" fmla="*/ 5 w 16"/>
                <a:gd name="T49" fmla="*/ 10 h 10"/>
                <a:gd name="T50" fmla="*/ 6 w 16"/>
                <a:gd name="T51" fmla="*/ 8 h 10"/>
                <a:gd name="T52" fmla="*/ 7 w 16"/>
                <a:gd name="T53" fmla="*/ 8 h 10"/>
                <a:gd name="T54" fmla="*/ 7 w 16"/>
                <a:gd name="T55" fmla="*/ 8 h 10"/>
                <a:gd name="T56" fmla="*/ 7 w 16"/>
                <a:gd name="T57" fmla="*/ 8 h 10"/>
                <a:gd name="T58" fmla="*/ 7 w 16"/>
                <a:gd name="T59" fmla="*/ 8 h 10"/>
                <a:gd name="T60" fmla="*/ 13 w 16"/>
                <a:gd name="T61" fmla="*/ 5 h 10"/>
                <a:gd name="T62" fmla="*/ 9 w 16"/>
                <a:gd name="T63" fmla="*/ 3 h 10"/>
                <a:gd name="T64" fmla="*/ 9 w 16"/>
                <a:gd name="T65" fmla="*/ 3 h 10"/>
                <a:gd name="T66" fmla="*/ 9 w 16"/>
                <a:gd name="T67" fmla="*/ 3 h 10"/>
                <a:gd name="T68" fmla="*/ 8 w 16"/>
                <a:gd name="T69" fmla="*/ 3 h 10"/>
                <a:gd name="T70" fmla="*/ 8 w 16"/>
                <a:gd name="T71" fmla="*/ 3 h 10"/>
                <a:gd name="T72" fmla="*/ 3 w 16"/>
                <a:gd name="T73" fmla="*/ 6 h 10"/>
                <a:gd name="T74" fmla="*/ 6 w 16"/>
                <a:gd name="T7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10">
                  <a:moveTo>
                    <a:pt x="5" y="10"/>
                  </a:moveTo>
                  <a:cubicBezTo>
                    <a:pt x="1" y="7"/>
                    <a:pt x="1" y="7"/>
                    <a:pt x="1" y="7"/>
                  </a:cubicBezTo>
                  <a:cubicBezTo>
                    <a:pt x="1" y="7"/>
                    <a:pt x="0" y="7"/>
                    <a:pt x="0" y="6"/>
                  </a:cubicBezTo>
                  <a:cubicBezTo>
                    <a:pt x="0" y="6"/>
                    <a:pt x="0" y="6"/>
                    <a:pt x="0" y="6"/>
                  </a:cubicBezTo>
                  <a:cubicBezTo>
                    <a:pt x="0" y="5"/>
                    <a:pt x="1" y="4"/>
                    <a:pt x="1" y="4"/>
                  </a:cubicBezTo>
                  <a:cubicBezTo>
                    <a:pt x="1" y="4"/>
                    <a:pt x="1" y="4"/>
                    <a:pt x="1" y="4"/>
                  </a:cubicBezTo>
                  <a:cubicBezTo>
                    <a:pt x="7" y="1"/>
                    <a:pt x="7" y="1"/>
                    <a:pt x="7" y="1"/>
                  </a:cubicBezTo>
                  <a:cubicBezTo>
                    <a:pt x="8" y="0"/>
                    <a:pt x="8" y="0"/>
                    <a:pt x="9" y="0"/>
                  </a:cubicBezTo>
                  <a:cubicBezTo>
                    <a:pt x="9" y="0"/>
                    <a:pt x="9" y="0"/>
                    <a:pt x="9" y="0"/>
                  </a:cubicBezTo>
                  <a:cubicBezTo>
                    <a:pt x="9" y="0"/>
                    <a:pt x="10" y="0"/>
                    <a:pt x="11" y="1"/>
                  </a:cubicBezTo>
                  <a:cubicBezTo>
                    <a:pt x="11" y="1"/>
                    <a:pt x="11" y="1"/>
                    <a:pt x="11" y="1"/>
                  </a:cubicBezTo>
                  <a:cubicBezTo>
                    <a:pt x="14" y="3"/>
                    <a:pt x="14" y="3"/>
                    <a:pt x="14" y="3"/>
                  </a:cubicBezTo>
                  <a:cubicBezTo>
                    <a:pt x="14" y="4"/>
                    <a:pt x="14" y="4"/>
                    <a:pt x="14" y="4"/>
                  </a:cubicBezTo>
                  <a:cubicBezTo>
                    <a:pt x="13" y="5"/>
                    <a:pt x="13" y="5"/>
                    <a:pt x="13" y="5"/>
                  </a:cubicBezTo>
                  <a:cubicBezTo>
                    <a:pt x="13" y="5"/>
                    <a:pt x="13" y="5"/>
                    <a:pt x="13" y="5"/>
                  </a:cubicBezTo>
                  <a:cubicBezTo>
                    <a:pt x="14" y="4"/>
                    <a:pt x="14" y="4"/>
                    <a:pt x="14" y="4"/>
                  </a:cubicBezTo>
                  <a:cubicBezTo>
                    <a:pt x="14" y="3"/>
                    <a:pt x="14" y="3"/>
                    <a:pt x="14" y="3"/>
                  </a:cubicBezTo>
                  <a:cubicBezTo>
                    <a:pt x="15" y="3"/>
                    <a:pt x="16" y="4"/>
                    <a:pt x="16" y="5"/>
                  </a:cubicBezTo>
                  <a:cubicBezTo>
                    <a:pt x="16" y="5"/>
                    <a:pt x="16" y="5"/>
                    <a:pt x="16" y="5"/>
                  </a:cubicBezTo>
                  <a:cubicBezTo>
                    <a:pt x="15" y="5"/>
                    <a:pt x="15" y="6"/>
                    <a:pt x="14" y="6"/>
                  </a:cubicBezTo>
                  <a:cubicBezTo>
                    <a:pt x="14" y="6"/>
                    <a:pt x="14" y="6"/>
                    <a:pt x="14" y="6"/>
                  </a:cubicBezTo>
                  <a:cubicBezTo>
                    <a:pt x="9" y="10"/>
                    <a:pt x="9" y="10"/>
                    <a:pt x="9" y="10"/>
                  </a:cubicBezTo>
                  <a:cubicBezTo>
                    <a:pt x="8" y="10"/>
                    <a:pt x="7" y="10"/>
                    <a:pt x="7" y="10"/>
                  </a:cubicBezTo>
                  <a:cubicBezTo>
                    <a:pt x="7" y="10"/>
                    <a:pt x="7" y="10"/>
                    <a:pt x="7" y="10"/>
                  </a:cubicBezTo>
                  <a:cubicBezTo>
                    <a:pt x="6" y="10"/>
                    <a:pt x="6" y="10"/>
                    <a:pt x="5" y="10"/>
                  </a:cubicBezTo>
                  <a:close/>
                  <a:moveTo>
                    <a:pt x="6" y="8"/>
                  </a:moveTo>
                  <a:cubicBezTo>
                    <a:pt x="6" y="8"/>
                    <a:pt x="7" y="8"/>
                    <a:pt x="7" y="8"/>
                  </a:cubicBezTo>
                  <a:cubicBezTo>
                    <a:pt x="7" y="8"/>
                    <a:pt x="7" y="8"/>
                    <a:pt x="7" y="8"/>
                  </a:cubicBezTo>
                  <a:cubicBezTo>
                    <a:pt x="7" y="8"/>
                    <a:pt x="7" y="8"/>
                    <a:pt x="7" y="8"/>
                  </a:cubicBezTo>
                  <a:cubicBezTo>
                    <a:pt x="7" y="8"/>
                    <a:pt x="7" y="8"/>
                    <a:pt x="7" y="8"/>
                  </a:cubicBezTo>
                  <a:cubicBezTo>
                    <a:pt x="13" y="5"/>
                    <a:pt x="13" y="5"/>
                    <a:pt x="13" y="5"/>
                  </a:cubicBezTo>
                  <a:cubicBezTo>
                    <a:pt x="9" y="3"/>
                    <a:pt x="9" y="3"/>
                    <a:pt x="9" y="3"/>
                  </a:cubicBezTo>
                  <a:cubicBezTo>
                    <a:pt x="9" y="3"/>
                    <a:pt x="9" y="3"/>
                    <a:pt x="9" y="3"/>
                  </a:cubicBezTo>
                  <a:cubicBezTo>
                    <a:pt x="9" y="3"/>
                    <a:pt x="9" y="3"/>
                    <a:pt x="9" y="3"/>
                  </a:cubicBezTo>
                  <a:cubicBezTo>
                    <a:pt x="9" y="3"/>
                    <a:pt x="8" y="3"/>
                    <a:pt x="8" y="3"/>
                  </a:cubicBezTo>
                  <a:cubicBezTo>
                    <a:pt x="8" y="3"/>
                    <a:pt x="8" y="3"/>
                    <a:pt x="8" y="3"/>
                  </a:cubicBezTo>
                  <a:cubicBezTo>
                    <a:pt x="3" y="6"/>
                    <a:pt x="3" y="6"/>
                    <a:pt x="3" y="6"/>
                  </a:cubicBezTo>
                  <a:cubicBezTo>
                    <a:pt x="6" y="8"/>
                    <a:pt x="6" y="8"/>
                    <a:pt x="6" y="8"/>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4" name="Freeform 1766">
              <a:extLst>
                <a:ext uri="{FF2B5EF4-FFF2-40B4-BE49-F238E27FC236}">
                  <a16:creationId xmlns:a16="http://schemas.microsoft.com/office/drawing/2014/main" id="{D86BC475-371F-4521-89B7-C7C295F887E8}"/>
                </a:ext>
              </a:extLst>
            </p:cNvPr>
            <p:cNvSpPr>
              <a:spLocks/>
            </p:cNvSpPr>
            <p:nvPr/>
          </p:nvSpPr>
          <p:spPr bwMode="auto">
            <a:xfrm>
              <a:off x="4773" y="990"/>
              <a:ext cx="34" cy="20"/>
            </a:xfrm>
            <a:custGeom>
              <a:avLst/>
              <a:gdLst>
                <a:gd name="T0" fmla="*/ 0 w 24"/>
                <a:gd name="T1" fmla="*/ 11 h 14"/>
                <a:gd name="T2" fmla="*/ 0 w 24"/>
                <a:gd name="T3" fmla="*/ 10 h 14"/>
                <a:gd name="T4" fmla="*/ 17 w 24"/>
                <a:gd name="T5" fmla="*/ 0 h 14"/>
                <a:gd name="T6" fmla="*/ 19 w 24"/>
                <a:gd name="T7" fmla="*/ 0 h 14"/>
                <a:gd name="T8" fmla="*/ 23 w 24"/>
                <a:gd name="T9" fmla="*/ 3 h 14"/>
                <a:gd name="T10" fmla="*/ 23 w 24"/>
                <a:gd name="T11" fmla="*/ 4 h 14"/>
                <a:gd name="T12" fmla="*/ 7 w 24"/>
                <a:gd name="T13" fmla="*/ 13 h 14"/>
                <a:gd name="T14" fmla="*/ 4 w 24"/>
                <a:gd name="T15" fmla="*/ 13 h 14"/>
                <a:gd name="T16" fmla="*/ 0 w 24"/>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11"/>
                  </a:moveTo>
                  <a:cubicBezTo>
                    <a:pt x="0" y="11"/>
                    <a:pt x="0" y="10"/>
                    <a:pt x="0" y="10"/>
                  </a:cubicBezTo>
                  <a:cubicBezTo>
                    <a:pt x="17" y="0"/>
                    <a:pt x="17" y="0"/>
                    <a:pt x="17" y="0"/>
                  </a:cubicBezTo>
                  <a:cubicBezTo>
                    <a:pt x="18" y="0"/>
                    <a:pt x="19" y="0"/>
                    <a:pt x="19" y="0"/>
                  </a:cubicBezTo>
                  <a:cubicBezTo>
                    <a:pt x="23" y="3"/>
                    <a:pt x="23" y="3"/>
                    <a:pt x="23" y="3"/>
                  </a:cubicBezTo>
                  <a:cubicBezTo>
                    <a:pt x="24" y="3"/>
                    <a:pt x="24" y="3"/>
                    <a:pt x="23" y="4"/>
                  </a:cubicBezTo>
                  <a:cubicBezTo>
                    <a:pt x="7" y="13"/>
                    <a:pt x="7" y="13"/>
                    <a:pt x="7" y="13"/>
                  </a:cubicBezTo>
                  <a:cubicBezTo>
                    <a:pt x="6" y="14"/>
                    <a:pt x="5" y="14"/>
                    <a:pt x="4" y="13"/>
                  </a:cubicBezTo>
                  <a:lnTo>
                    <a:pt x="0" y="11"/>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5" name="Freeform 1767">
              <a:extLst>
                <a:ext uri="{FF2B5EF4-FFF2-40B4-BE49-F238E27FC236}">
                  <a16:creationId xmlns:a16="http://schemas.microsoft.com/office/drawing/2014/main" id="{C276FBA3-D3CC-4094-8F32-961EC708889E}"/>
                </a:ext>
              </a:extLst>
            </p:cNvPr>
            <p:cNvSpPr>
              <a:spLocks/>
            </p:cNvSpPr>
            <p:nvPr/>
          </p:nvSpPr>
          <p:spPr bwMode="auto">
            <a:xfrm>
              <a:off x="4772" y="989"/>
              <a:ext cx="35" cy="21"/>
            </a:xfrm>
            <a:custGeom>
              <a:avLst/>
              <a:gdLst>
                <a:gd name="T0" fmla="*/ 5 w 25"/>
                <a:gd name="T1" fmla="*/ 15 h 15"/>
                <a:gd name="T2" fmla="*/ 1 w 25"/>
                <a:gd name="T3" fmla="*/ 13 h 15"/>
                <a:gd name="T4" fmla="*/ 1 w 25"/>
                <a:gd name="T5" fmla="*/ 12 h 15"/>
                <a:gd name="T6" fmla="*/ 2 w 25"/>
                <a:gd name="T7" fmla="*/ 11 h 15"/>
                <a:gd name="T8" fmla="*/ 6 w 25"/>
                <a:gd name="T9" fmla="*/ 14 h 15"/>
                <a:gd name="T10" fmla="*/ 7 w 25"/>
                <a:gd name="T11" fmla="*/ 14 h 15"/>
                <a:gd name="T12" fmla="*/ 7 w 25"/>
                <a:gd name="T13" fmla="*/ 14 h 15"/>
                <a:gd name="T14" fmla="*/ 7 w 25"/>
                <a:gd name="T15" fmla="*/ 14 h 15"/>
                <a:gd name="T16" fmla="*/ 7 w 25"/>
                <a:gd name="T17" fmla="*/ 14 h 15"/>
                <a:gd name="T18" fmla="*/ 24 w 25"/>
                <a:gd name="T19" fmla="*/ 4 h 15"/>
                <a:gd name="T20" fmla="*/ 24 w 25"/>
                <a:gd name="T21" fmla="*/ 4 h 15"/>
                <a:gd name="T22" fmla="*/ 24 w 25"/>
                <a:gd name="T23" fmla="*/ 4 h 15"/>
                <a:gd name="T24" fmla="*/ 24 w 25"/>
                <a:gd name="T25" fmla="*/ 4 h 15"/>
                <a:gd name="T26" fmla="*/ 20 w 25"/>
                <a:gd name="T27" fmla="*/ 2 h 15"/>
                <a:gd name="T28" fmla="*/ 19 w 25"/>
                <a:gd name="T29" fmla="*/ 2 h 15"/>
                <a:gd name="T30" fmla="*/ 19 w 25"/>
                <a:gd name="T31" fmla="*/ 2 h 15"/>
                <a:gd name="T32" fmla="*/ 18 w 25"/>
                <a:gd name="T33" fmla="*/ 2 h 15"/>
                <a:gd name="T34" fmla="*/ 18 w 25"/>
                <a:gd name="T35" fmla="*/ 2 h 15"/>
                <a:gd name="T36" fmla="*/ 2 w 25"/>
                <a:gd name="T37" fmla="*/ 11 h 15"/>
                <a:gd name="T38" fmla="*/ 2 w 25"/>
                <a:gd name="T39" fmla="*/ 11 h 15"/>
                <a:gd name="T40" fmla="*/ 1 w 25"/>
                <a:gd name="T41" fmla="*/ 12 h 15"/>
                <a:gd name="T42" fmla="*/ 1 w 25"/>
                <a:gd name="T43" fmla="*/ 13 h 15"/>
                <a:gd name="T44" fmla="*/ 0 w 25"/>
                <a:gd name="T45" fmla="*/ 11 h 15"/>
                <a:gd name="T46" fmla="*/ 0 w 25"/>
                <a:gd name="T47" fmla="*/ 11 h 15"/>
                <a:gd name="T48" fmla="*/ 1 w 25"/>
                <a:gd name="T49" fmla="*/ 10 h 15"/>
                <a:gd name="T50" fmla="*/ 1 w 25"/>
                <a:gd name="T51" fmla="*/ 10 h 15"/>
                <a:gd name="T52" fmla="*/ 18 w 25"/>
                <a:gd name="T53" fmla="*/ 1 h 15"/>
                <a:gd name="T54" fmla="*/ 19 w 25"/>
                <a:gd name="T55" fmla="*/ 0 h 15"/>
                <a:gd name="T56" fmla="*/ 19 w 25"/>
                <a:gd name="T57" fmla="*/ 0 h 15"/>
                <a:gd name="T58" fmla="*/ 21 w 25"/>
                <a:gd name="T59" fmla="*/ 1 h 15"/>
                <a:gd name="T60" fmla="*/ 21 w 25"/>
                <a:gd name="T61" fmla="*/ 1 h 15"/>
                <a:gd name="T62" fmla="*/ 25 w 25"/>
                <a:gd name="T63" fmla="*/ 3 h 15"/>
                <a:gd name="T64" fmla="*/ 25 w 25"/>
                <a:gd name="T65" fmla="*/ 4 h 15"/>
                <a:gd name="T66" fmla="*/ 25 w 25"/>
                <a:gd name="T67" fmla="*/ 4 h 15"/>
                <a:gd name="T68" fmla="*/ 25 w 25"/>
                <a:gd name="T69" fmla="*/ 5 h 15"/>
                <a:gd name="T70" fmla="*/ 25 w 25"/>
                <a:gd name="T71" fmla="*/ 5 h 15"/>
                <a:gd name="T72" fmla="*/ 8 w 25"/>
                <a:gd name="T73" fmla="*/ 15 h 15"/>
                <a:gd name="T74" fmla="*/ 7 w 25"/>
                <a:gd name="T75" fmla="*/ 15 h 15"/>
                <a:gd name="T76" fmla="*/ 7 w 25"/>
                <a:gd name="T77" fmla="*/ 15 h 15"/>
                <a:gd name="T78" fmla="*/ 5 w 25"/>
                <a:gd name="T7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15">
                  <a:moveTo>
                    <a:pt x="5" y="15"/>
                  </a:moveTo>
                  <a:cubicBezTo>
                    <a:pt x="1" y="13"/>
                    <a:pt x="1" y="13"/>
                    <a:pt x="1" y="13"/>
                  </a:cubicBezTo>
                  <a:cubicBezTo>
                    <a:pt x="1" y="12"/>
                    <a:pt x="1" y="12"/>
                    <a:pt x="1" y="12"/>
                  </a:cubicBezTo>
                  <a:cubicBezTo>
                    <a:pt x="2" y="11"/>
                    <a:pt x="2" y="11"/>
                    <a:pt x="2" y="11"/>
                  </a:cubicBezTo>
                  <a:cubicBezTo>
                    <a:pt x="6" y="14"/>
                    <a:pt x="6" y="14"/>
                    <a:pt x="6" y="14"/>
                  </a:cubicBezTo>
                  <a:cubicBezTo>
                    <a:pt x="6" y="14"/>
                    <a:pt x="6" y="14"/>
                    <a:pt x="7" y="14"/>
                  </a:cubicBezTo>
                  <a:cubicBezTo>
                    <a:pt x="7" y="14"/>
                    <a:pt x="7" y="14"/>
                    <a:pt x="7" y="14"/>
                  </a:cubicBezTo>
                  <a:cubicBezTo>
                    <a:pt x="7" y="14"/>
                    <a:pt x="7" y="14"/>
                    <a:pt x="7" y="14"/>
                  </a:cubicBezTo>
                  <a:cubicBezTo>
                    <a:pt x="7" y="14"/>
                    <a:pt x="7" y="14"/>
                    <a:pt x="7" y="14"/>
                  </a:cubicBezTo>
                  <a:cubicBezTo>
                    <a:pt x="24" y="4"/>
                    <a:pt x="24" y="4"/>
                    <a:pt x="24" y="4"/>
                  </a:cubicBezTo>
                  <a:cubicBezTo>
                    <a:pt x="24" y="4"/>
                    <a:pt x="24" y="4"/>
                    <a:pt x="24" y="4"/>
                  </a:cubicBezTo>
                  <a:cubicBezTo>
                    <a:pt x="24" y="4"/>
                    <a:pt x="24" y="4"/>
                    <a:pt x="24" y="4"/>
                  </a:cubicBezTo>
                  <a:cubicBezTo>
                    <a:pt x="24" y="4"/>
                    <a:pt x="24" y="4"/>
                    <a:pt x="24" y="4"/>
                  </a:cubicBezTo>
                  <a:cubicBezTo>
                    <a:pt x="20" y="2"/>
                    <a:pt x="20" y="2"/>
                    <a:pt x="20" y="2"/>
                  </a:cubicBezTo>
                  <a:cubicBezTo>
                    <a:pt x="20" y="2"/>
                    <a:pt x="19" y="2"/>
                    <a:pt x="19" y="2"/>
                  </a:cubicBezTo>
                  <a:cubicBezTo>
                    <a:pt x="19" y="2"/>
                    <a:pt x="19" y="2"/>
                    <a:pt x="19" y="2"/>
                  </a:cubicBezTo>
                  <a:cubicBezTo>
                    <a:pt x="19" y="2"/>
                    <a:pt x="19" y="2"/>
                    <a:pt x="18" y="2"/>
                  </a:cubicBezTo>
                  <a:cubicBezTo>
                    <a:pt x="18" y="2"/>
                    <a:pt x="18" y="2"/>
                    <a:pt x="18" y="2"/>
                  </a:cubicBezTo>
                  <a:cubicBezTo>
                    <a:pt x="2" y="11"/>
                    <a:pt x="2" y="11"/>
                    <a:pt x="2" y="11"/>
                  </a:cubicBezTo>
                  <a:cubicBezTo>
                    <a:pt x="2" y="11"/>
                    <a:pt x="2" y="11"/>
                    <a:pt x="2" y="11"/>
                  </a:cubicBezTo>
                  <a:cubicBezTo>
                    <a:pt x="1" y="12"/>
                    <a:pt x="1" y="12"/>
                    <a:pt x="1" y="12"/>
                  </a:cubicBezTo>
                  <a:cubicBezTo>
                    <a:pt x="1" y="13"/>
                    <a:pt x="1" y="13"/>
                    <a:pt x="1" y="13"/>
                  </a:cubicBezTo>
                  <a:cubicBezTo>
                    <a:pt x="1" y="12"/>
                    <a:pt x="0" y="12"/>
                    <a:pt x="0" y="11"/>
                  </a:cubicBezTo>
                  <a:cubicBezTo>
                    <a:pt x="0" y="11"/>
                    <a:pt x="0" y="11"/>
                    <a:pt x="0" y="11"/>
                  </a:cubicBezTo>
                  <a:cubicBezTo>
                    <a:pt x="0" y="11"/>
                    <a:pt x="1" y="10"/>
                    <a:pt x="1" y="10"/>
                  </a:cubicBezTo>
                  <a:cubicBezTo>
                    <a:pt x="1" y="10"/>
                    <a:pt x="1" y="10"/>
                    <a:pt x="1" y="10"/>
                  </a:cubicBezTo>
                  <a:cubicBezTo>
                    <a:pt x="18" y="1"/>
                    <a:pt x="18" y="1"/>
                    <a:pt x="18" y="1"/>
                  </a:cubicBezTo>
                  <a:cubicBezTo>
                    <a:pt x="18" y="0"/>
                    <a:pt x="19" y="0"/>
                    <a:pt x="19" y="0"/>
                  </a:cubicBezTo>
                  <a:cubicBezTo>
                    <a:pt x="19" y="0"/>
                    <a:pt x="19" y="0"/>
                    <a:pt x="19" y="0"/>
                  </a:cubicBezTo>
                  <a:cubicBezTo>
                    <a:pt x="20" y="0"/>
                    <a:pt x="20" y="0"/>
                    <a:pt x="21" y="1"/>
                  </a:cubicBezTo>
                  <a:cubicBezTo>
                    <a:pt x="21" y="1"/>
                    <a:pt x="21" y="1"/>
                    <a:pt x="21" y="1"/>
                  </a:cubicBezTo>
                  <a:cubicBezTo>
                    <a:pt x="25" y="3"/>
                    <a:pt x="25" y="3"/>
                    <a:pt x="25" y="3"/>
                  </a:cubicBezTo>
                  <a:cubicBezTo>
                    <a:pt x="25" y="3"/>
                    <a:pt x="25" y="4"/>
                    <a:pt x="25" y="4"/>
                  </a:cubicBezTo>
                  <a:cubicBezTo>
                    <a:pt x="25" y="4"/>
                    <a:pt x="25" y="4"/>
                    <a:pt x="25" y="4"/>
                  </a:cubicBezTo>
                  <a:cubicBezTo>
                    <a:pt x="25" y="5"/>
                    <a:pt x="25" y="5"/>
                    <a:pt x="25" y="5"/>
                  </a:cubicBezTo>
                  <a:cubicBezTo>
                    <a:pt x="25" y="5"/>
                    <a:pt x="25" y="5"/>
                    <a:pt x="25" y="5"/>
                  </a:cubicBezTo>
                  <a:cubicBezTo>
                    <a:pt x="8" y="15"/>
                    <a:pt x="8" y="15"/>
                    <a:pt x="8" y="15"/>
                  </a:cubicBezTo>
                  <a:cubicBezTo>
                    <a:pt x="8" y="15"/>
                    <a:pt x="7" y="15"/>
                    <a:pt x="7" y="15"/>
                  </a:cubicBezTo>
                  <a:cubicBezTo>
                    <a:pt x="7" y="15"/>
                    <a:pt x="7" y="15"/>
                    <a:pt x="7" y="15"/>
                  </a:cubicBezTo>
                  <a:cubicBezTo>
                    <a:pt x="6" y="15"/>
                    <a:pt x="6" y="15"/>
                    <a:pt x="5"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6" name="Freeform 1768">
              <a:extLst>
                <a:ext uri="{FF2B5EF4-FFF2-40B4-BE49-F238E27FC236}">
                  <a16:creationId xmlns:a16="http://schemas.microsoft.com/office/drawing/2014/main" id="{FB1F2FAC-AD7C-4861-8614-F927FB3490CA}"/>
                </a:ext>
              </a:extLst>
            </p:cNvPr>
            <p:cNvSpPr>
              <a:spLocks/>
            </p:cNvSpPr>
            <p:nvPr/>
          </p:nvSpPr>
          <p:spPr bwMode="auto">
            <a:xfrm>
              <a:off x="4556" y="833"/>
              <a:ext cx="203" cy="214"/>
            </a:xfrm>
            <a:custGeom>
              <a:avLst/>
              <a:gdLst>
                <a:gd name="T0" fmla="*/ 41 w 203"/>
                <a:gd name="T1" fmla="*/ 214 h 214"/>
                <a:gd name="T2" fmla="*/ 203 w 203"/>
                <a:gd name="T3" fmla="*/ 122 h 214"/>
                <a:gd name="T4" fmla="*/ 160 w 203"/>
                <a:gd name="T5" fmla="*/ 0 h 214"/>
                <a:gd name="T6" fmla="*/ 0 w 203"/>
                <a:gd name="T7" fmla="*/ 94 h 214"/>
                <a:gd name="T8" fmla="*/ 41 w 203"/>
                <a:gd name="T9" fmla="*/ 214 h 214"/>
              </a:gdLst>
              <a:ahLst/>
              <a:cxnLst>
                <a:cxn ang="0">
                  <a:pos x="T0" y="T1"/>
                </a:cxn>
                <a:cxn ang="0">
                  <a:pos x="T2" y="T3"/>
                </a:cxn>
                <a:cxn ang="0">
                  <a:pos x="T4" y="T5"/>
                </a:cxn>
                <a:cxn ang="0">
                  <a:pos x="T6" y="T7"/>
                </a:cxn>
                <a:cxn ang="0">
                  <a:pos x="T8" y="T9"/>
                </a:cxn>
              </a:cxnLst>
              <a:rect l="0" t="0" r="r" b="b"/>
              <a:pathLst>
                <a:path w="203" h="214">
                  <a:moveTo>
                    <a:pt x="41" y="214"/>
                  </a:moveTo>
                  <a:lnTo>
                    <a:pt x="203" y="122"/>
                  </a:lnTo>
                  <a:lnTo>
                    <a:pt x="160" y="0"/>
                  </a:lnTo>
                  <a:lnTo>
                    <a:pt x="0" y="94"/>
                  </a:lnTo>
                  <a:lnTo>
                    <a:pt x="41" y="214"/>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7" name="Freeform 1769">
              <a:extLst>
                <a:ext uri="{FF2B5EF4-FFF2-40B4-BE49-F238E27FC236}">
                  <a16:creationId xmlns:a16="http://schemas.microsoft.com/office/drawing/2014/main" id="{47DC6B90-4BAC-474B-BDAB-AA52C25BA16A}"/>
                </a:ext>
              </a:extLst>
            </p:cNvPr>
            <p:cNvSpPr>
              <a:spLocks/>
            </p:cNvSpPr>
            <p:nvPr/>
          </p:nvSpPr>
          <p:spPr bwMode="auto">
            <a:xfrm>
              <a:off x="4596" y="953"/>
              <a:ext cx="164" cy="97"/>
            </a:xfrm>
            <a:custGeom>
              <a:avLst/>
              <a:gdLst>
                <a:gd name="T0" fmla="*/ 1 w 116"/>
                <a:gd name="T1" fmla="*/ 67 h 68"/>
                <a:gd name="T2" fmla="*/ 1 w 116"/>
                <a:gd name="T3" fmla="*/ 65 h 68"/>
                <a:gd name="T4" fmla="*/ 1 w 116"/>
                <a:gd name="T5" fmla="*/ 65 h 68"/>
                <a:gd name="T6" fmla="*/ 114 w 116"/>
                <a:gd name="T7" fmla="*/ 0 h 68"/>
                <a:gd name="T8" fmla="*/ 115 w 116"/>
                <a:gd name="T9" fmla="*/ 0 h 68"/>
                <a:gd name="T10" fmla="*/ 115 w 116"/>
                <a:gd name="T11" fmla="*/ 0 h 68"/>
                <a:gd name="T12" fmla="*/ 115 w 116"/>
                <a:gd name="T13" fmla="*/ 2 h 68"/>
                <a:gd name="T14" fmla="*/ 115 w 116"/>
                <a:gd name="T15" fmla="*/ 2 h 68"/>
                <a:gd name="T16" fmla="*/ 2 w 116"/>
                <a:gd name="T17" fmla="*/ 67 h 68"/>
                <a:gd name="T18" fmla="*/ 2 w 116"/>
                <a:gd name="T19" fmla="*/ 68 h 68"/>
                <a:gd name="T20" fmla="*/ 2 w 116"/>
                <a:gd name="T21" fmla="*/ 68 h 68"/>
                <a:gd name="T22" fmla="*/ 1 w 116"/>
                <a:gd name="T23"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68">
                  <a:moveTo>
                    <a:pt x="1" y="67"/>
                  </a:moveTo>
                  <a:cubicBezTo>
                    <a:pt x="0" y="66"/>
                    <a:pt x="1" y="66"/>
                    <a:pt x="1" y="65"/>
                  </a:cubicBezTo>
                  <a:cubicBezTo>
                    <a:pt x="1" y="65"/>
                    <a:pt x="1" y="65"/>
                    <a:pt x="1" y="65"/>
                  </a:cubicBezTo>
                  <a:cubicBezTo>
                    <a:pt x="114" y="0"/>
                    <a:pt x="114" y="0"/>
                    <a:pt x="114" y="0"/>
                  </a:cubicBezTo>
                  <a:cubicBezTo>
                    <a:pt x="114" y="0"/>
                    <a:pt x="115" y="0"/>
                    <a:pt x="115" y="0"/>
                  </a:cubicBezTo>
                  <a:cubicBezTo>
                    <a:pt x="115" y="0"/>
                    <a:pt x="115" y="0"/>
                    <a:pt x="115" y="0"/>
                  </a:cubicBezTo>
                  <a:cubicBezTo>
                    <a:pt x="116" y="1"/>
                    <a:pt x="115" y="2"/>
                    <a:pt x="115" y="2"/>
                  </a:cubicBezTo>
                  <a:cubicBezTo>
                    <a:pt x="115" y="2"/>
                    <a:pt x="115" y="2"/>
                    <a:pt x="115" y="2"/>
                  </a:cubicBezTo>
                  <a:cubicBezTo>
                    <a:pt x="2" y="67"/>
                    <a:pt x="2" y="67"/>
                    <a:pt x="2" y="67"/>
                  </a:cubicBezTo>
                  <a:cubicBezTo>
                    <a:pt x="2" y="68"/>
                    <a:pt x="2" y="68"/>
                    <a:pt x="2" y="68"/>
                  </a:cubicBezTo>
                  <a:cubicBezTo>
                    <a:pt x="2" y="68"/>
                    <a:pt x="2" y="68"/>
                    <a:pt x="2" y="68"/>
                  </a:cubicBezTo>
                  <a:cubicBezTo>
                    <a:pt x="1" y="68"/>
                    <a:pt x="1" y="67"/>
                    <a:pt x="1" y="67"/>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8" name="Freeform 1770">
              <a:extLst>
                <a:ext uri="{FF2B5EF4-FFF2-40B4-BE49-F238E27FC236}">
                  <a16:creationId xmlns:a16="http://schemas.microsoft.com/office/drawing/2014/main" id="{8F0827A1-E24B-4854-8BA1-3292013A3237}"/>
                </a:ext>
              </a:extLst>
            </p:cNvPr>
            <p:cNvSpPr>
              <a:spLocks/>
            </p:cNvSpPr>
            <p:nvPr/>
          </p:nvSpPr>
          <p:spPr bwMode="auto">
            <a:xfrm>
              <a:off x="4546" y="925"/>
              <a:ext cx="51" cy="122"/>
            </a:xfrm>
            <a:custGeom>
              <a:avLst/>
              <a:gdLst>
                <a:gd name="T0" fmla="*/ 10 w 51"/>
                <a:gd name="T1" fmla="*/ 2 h 122"/>
                <a:gd name="T2" fmla="*/ 0 w 51"/>
                <a:gd name="T3" fmla="*/ 0 h 122"/>
                <a:gd name="T4" fmla="*/ 41 w 51"/>
                <a:gd name="T5" fmla="*/ 122 h 122"/>
                <a:gd name="T6" fmla="*/ 51 w 51"/>
                <a:gd name="T7" fmla="*/ 122 h 122"/>
                <a:gd name="T8" fmla="*/ 10 w 51"/>
                <a:gd name="T9" fmla="*/ 2 h 122"/>
              </a:gdLst>
              <a:ahLst/>
              <a:cxnLst>
                <a:cxn ang="0">
                  <a:pos x="T0" y="T1"/>
                </a:cxn>
                <a:cxn ang="0">
                  <a:pos x="T2" y="T3"/>
                </a:cxn>
                <a:cxn ang="0">
                  <a:pos x="T4" y="T5"/>
                </a:cxn>
                <a:cxn ang="0">
                  <a:pos x="T6" y="T7"/>
                </a:cxn>
                <a:cxn ang="0">
                  <a:pos x="T8" y="T9"/>
                </a:cxn>
              </a:cxnLst>
              <a:rect l="0" t="0" r="r" b="b"/>
              <a:pathLst>
                <a:path w="51" h="122">
                  <a:moveTo>
                    <a:pt x="10" y="2"/>
                  </a:moveTo>
                  <a:lnTo>
                    <a:pt x="0" y="0"/>
                  </a:lnTo>
                  <a:lnTo>
                    <a:pt x="41" y="122"/>
                  </a:lnTo>
                  <a:lnTo>
                    <a:pt x="51" y="122"/>
                  </a:lnTo>
                  <a:lnTo>
                    <a:pt x="10" y="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59" name="Freeform 1771">
              <a:extLst>
                <a:ext uri="{FF2B5EF4-FFF2-40B4-BE49-F238E27FC236}">
                  <a16:creationId xmlns:a16="http://schemas.microsoft.com/office/drawing/2014/main" id="{43076C9B-8648-4184-ABC8-DDBAEA761181}"/>
                </a:ext>
              </a:extLst>
            </p:cNvPr>
            <p:cNvSpPr>
              <a:spLocks/>
            </p:cNvSpPr>
            <p:nvPr/>
          </p:nvSpPr>
          <p:spPr bwMode="auto">
            <a:xfrm>
              <a:off x="4546" y="833"/>
              <a:ext cx="170" cy="94"/>
            </a:xfrm>
            <a:custGeom>
              <a:avLst/>
              <a:gdLst>
                <a:gd name="T0" fmla="*/ 10 w 170"/>
                <a:gd name="T1" fmla="*/ 94 h 94"/>
                <a:gd name="T2" fmla="*/ 0 w 170"/>
                <a:gd name="T3" fmla="*/ 92 h 94"/>
                <a:gd name="T4" fmla="*/ 160 w 170"/>
                <a:gd name="T5" fmla="*/ 0 h 94"/>
                <a:gd name="T6" fmla="*/ 170 w 170"/>
                <a:gd name="T7" fmla="*/ 0 h 94"/>
                <a:gd name="T8" fmla="*/ 10 w 170"/>
                <a:gd name="T9" fmla="*/ 94 h 94"/>
              </a:gdLst>
              <a:ahLst/>
              <a:cxnLst>
                <a:cxn ang="0">
                  <a:pos x="T0" y="T1"/>
                </a:cxn>
                <a:cxn ang="0">
                  <a:pos x="T2" y="T3"/>
                </a:cxn>
                <a:cxn ang="0">
                  <a:pos x="T4" y="T5"/>
                </a:cxn>
                <a:cxn ang="0">
                  <a:pos x="T6" y="T7"/>
                </a:cxn>
                <a:cxn ang="0">
                  <a:pos x="T8" y="T9"/>
                </a:cxn>
              </a:cxnLst>
              <a:rect l="0" t="0" r="r" b="b"/>
              <a:pathLst>
                <a:path w="170" h="94">
                  <a:moveTo>
                    <a:pt x="10" y="94"/>
                  </a:moveTo>
                  <a:lnTo>
                    <a:pt x="0" y="92"/>
                  </a:lnTo>
                  <a:lnTo>
                    <a:pt x="160" y="0"/>
                  </a:lnTo>
                  <a:lnTo>
                    <a:pt x="170" y="0"/>
                  </a:lnTo>
                  <a:lnTo>
                    <a:pt x="10" y="94"/>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0" name="Freeform 1772">
              <a:extLst>
                <a:ext uri="{FF2B5EF4-FFF2-40B4-BE49-F238E27FC236}">
                  <a16:creationId xmlns:a16="http://schemas.microsoft.com/office/drawing/2014/main" id="{24887C0F-4C9D-4333-9014-40EED013C80C}"/>
                </a:ext>
              </a:extLst>
            </p:cNvPr>
            <p:cNvSpPr>
              <a:spLocks/>
            </p:cNvSpPr>
            <p:nvPr/>
          </p:nvSpPr>
          <p:spPr bwMode="auto">
            <a:xfrm>
              <a:off x="4824" y="1007"/>
              <a:ext cx="14" cy="9"/>
            </a:xfrm>
            <a:custGeom>
              <a:avLst/>
              <a:gdLst>
                <a:gd name="T0" fmla="*/ 2 w 10"/>
                <a:gd name="T1" fmla="*/ 5 h 6"/>
                <a:gd name="T2" fmla="*/ 2 w 10"/>
                <a:gd name="T3" fmla="*/ 1 h 6"/>
                <a:gd name="T4" fmla="*/ 9 w 10"/>
                <a:gd name="T5" fmla="*/ 1 h 6"/>
                <a:gd name="T6" fmla="*/ 9 w 10"/>
                <a:gd name="T7" fmla="*/ 5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1" y="4"/>
                    <a:pt x="0" y="2"/>
                    <a:pt x="2" y="1"/>
                  </a:cubicBezTo>
                  <a:cubicBezTo>
                    <a:pt x="4" y="0"/>
                    <a:pt x="7" y="0"/>
                    <a:pt x="9" y="1"/>
                  </a:cubicBezTo>
                  <a:cubicBezTo>
                    <a:pt x="10" y="2"/>
                    <a:pt x="10" y="4"/>
                    <a:pt x="9" y="5"/>
                  </a:cubicBezTo>
                  <a:cubicBezTo>
                    <a:pt x="7" y="6"/>
                    <a:pt x="4" y="6"/>
                    <a:pt x="2" y="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1" name="Freeform 1773">
              <a:extLst>
                <a:ext uri="{FF2B5EF4-FFF2-40B4-BE49-F238E27FC236}">
                  <a16:creationId xmlns:a16="http://schemas.microsoft.com/office/drawing/2014/main" id="{705B4EDF-B6A4-451E-987E-E2835CCCA7E7}"/>
                </a:ext>
              </a:extLst>
            </p:cNvPr>
            <p:cNvSpPr>
              <a:spLocks/>
            </p:cNvSpPr>
            <p:nvPr/>
          </p:nvSpPr>
          <p:spPr bwMode="auto">
            <a:xfrm>
              <a:off x="4631" y="1014"/>
              <a:ext cx="20" cy="15"/>
            </a:xfrm>
            <a:custGeom>
              <a:avLst/>
              <a:gdLst>
                <a:gd name="T0" fmla="*/ 0 w 20"/>
                <a:gd name="T1" fmla="*/ 10 h 15"/>
                <a:gd name="T2" fmla="*/ 3 w 20"/>
                <a:gd name="T3" fmla="*/ 12 h 15"/>
                <a:gd name="T4" fmla="*/ 3 w 20"/>
                <a:gd name="T5" fmla="*/ 15 h 15"/>
                <a:gd name="T6" fmla="*/ 20 w 20"/>
                <a:gd name="T7" fmla="*/ 5 h 15"/>
                <a:gd name="T8" fmla="*/ 20 w 20"/>
                <a:gd name="T9" fmla="*/ 2 h 15"/>
                <a:gd name="T10" fmla="*/ 16 w 20"/>
                <a:gd name="T11" fmla="*/ 0 h 15"/>
                <a:gd name="T12" fmla="*/ 0 w 20"/>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0" y="10"/>
                  </a:moveTo>
                  <a:lnTo>
                    <a:pt x="3" y="12"/>
                  </a:lnTo>
                  <a:lnTo>
                    <a:pt x="3" y="15"/>
                  </a:lnTo>
                  <a:lnTo>
                    <a:pt x="20" y="5"/>
                  </a:lnTo>
                  <a:lnTo>
                    <a:pt x="20" y="2"/>
                  </a:lnTo>
                  <a:lnTo>
                    <a:pt x="16"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2" name="Freeform 1774">
              <a:extLst>
                <a:ext uri="{FF2B5EF4-FFF2-40B4-BE49-F238E27FC236}">
                  <a16:creationId xmlns:a16="http://schemas.microsoft.com/office/drawing/2014/main" id="{0520BDEF-3747-4F06-A408-61F5E4E9DC4D}"/>
                </a:ext>
              </a:extLst>
            </p:cNvPr>
            <p:cNvSpPr>
              <a:spLocks/>
            </p:cNvSpPr>
            <p:nvPr/>
          </p:nvSpPr>
          <p:spPr bwMode="auto">
            <a:xfrm>
              <a:off x="4712" y="969"/>
              <a:ext cx="20" cy="14"/>
            </a:xfrm>
            <a:custGeom>
              <a:avLst/>
              <a:gdLst>
                <a:gd name="T0" fmla="*/ 0 w 20"/>
                <a:gd name="T1" fmla="*/ 10 h 14"/>
                <a:gd name="T2" fmla="*/ 3 w 20"/>
                <a:gd name="T3" fmla="*/ 11 h 14"/>
                <a:gd name="T4" fmla="*/ 3 w 20"/>
                <a:gd name="T5" fmla="*/ 14 h 14"/>
                <a:gd name="T6" fmla="*/ 20 w 20"/>
                <a:gd name="T7" fmla="*/ 4 h 14"/>
                <a:gd name="T8" fmla="*/ 20 w 20"/>
                <a:gd name="T9" fmla="*/ 1 h 14"/>
                <a:gd name="T10" fmla="*/ 16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lnTo>
                    <a:pt x="3" y="11"/>
                  </a:lnTo>
                  <a:lnTo>
                    <a:pt x="3" y="14"/>
                  </a:lnTo>
                  <a:lnTo>
                    <a:pt x="20" y="4"/>
                  </a:lnTo>
                  <a:lnTo>
                    <a:pt x="20" y="1"/>
                  </a:lnTo>
                  <a:lnTo>
                    <a:pt x="16" y="0"/>
                  </a:lnTo>
                  <a:lnTo>
                    <a:pt x="0" y="10"/>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3" name="Freeform 1775">
              <a:extLst>
                <a:ext uri="{FF2B5EF4-FFF2-40B4-BE49-F238E27FC236}">
                  <a16:creationId xmlns:a16="http://schemas.microsoft.com/office/drawing/2014/main" id="{DDA2BF61-8AB8-4BC9-AD45-3CAF2E7EF39D}"/>
                </a:ext>
              </a:extLst>
            </p:cNvPr>
            <p:cNvSpPr>
              <a:spLocks/>
            </p:cNvSpPr>
            <p:nvPr/>
          </p:nvSpPr>
          <p:spPr bwMode="auto">
            <a:xfrm>
              <a:off x="4634" y="884"/>
              <a:ext cx="10" cy="7"/>
            </a:xfrm>
            <a:custGeom>
              <a:avLst/>
              <a:gdLst>
                <a:gd name="T0" fmla="*/ 1 w 7"/>
                <a:gd name="T1" fmla="*/ 4 h 5"/>
                <a:gd name="T2" fmla="*/ 4 w 7"/>
                <a:gd name="T3" fmla="*/ 4 h 5"/>
                <a:gd name="T4" fmla="*/ 7 w 7"/>
                <a:gd name="T5" fmla="*/ 1 h 5"/>
                <a:gd name="T6" fmla="*/ 3 w 7"/>
                <a:gd name="T7" fmla="*/ 1 h 5"/>
                <a:gd name="T8" fmla="*/ 1 w 7"/>
                <a:gd name="T9" fmla="*/ 4 h 5"/>
              </a:gdLst>
              <a:ahLst/>
              <a:cxnLst>
                <a:cxn ang="0">
                  <a:pos x="T0" y="T1"/>
                </a:cxn>
                <a:cxn ang="0">
                  <a:pos x="T2" y="T3"/>
                </a:cxn>
                <a:cxn ang="0">
                  <a:pos x="T4" y="T5"/>
                </a:cxn>
                <a:cxn ang="0">
                  <a:pos x="T6" y="T7"/>
                </a:cxn>
                <a:cxn ang="0">
                  <a:pos x="T8" y="T9"/>
                </a:cxn>
              </a:cxnLst>
              <a:rect l="0" t="0" r="r" b="b"/>
              <a:pathLst>
                <a:path w="7" h="5">
                  <a:moveTo>
                    <a:pt x="1" y="4"/>
                  </a:moveTo>
                  <a:cubicBezTo>
                    <a:pt x="1" y="5"/>
                    <a:pt x="3" y="5"/>
                    <a:pt x="4" y="4"/>
                  </a:cubicBezTo>
                  <a:cubicBezTo>
                    <a:pt x="6" y="3"/>
                    <a:pt x="7" y="2"/>
                    <a:pt x="7" y="1"/>
                  </a:cubicBezTo>
                  <a:cubicBezTo>
                    <a:pt x="7" y="0"/>
                    <a:pt x="5" y="0"/>
                    <a:pt x="3" y="1"/>
                  </a:cubicBezTo>
                  <a:cubicBezTo>
                    <a:pt x="2" y="2"/>
                    <a:pt x="0" y="3"/>
                    <a:pt x="1" y="4"/>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4" name="Freeform 1776">
              <a:extLst>
                <a:ext uri="{FF2B5EF4-FFF2-40B4-BE49-F238E27FC236}">
                  <a16:creationId xmlns:a16="http://schemas.microsoft.com/office/drawing/2014/main" id="{78CBF394-1CE9-44DE-ABA3-A3296A27390E}"/>
                </a:ext>
              </a:extLst>
            </p:cNvPr>
            <p:cNvSpPr>
              <a:spLocks/>
            </p:cNvSpPr>
            <p:nvPr/>
          </p:nvSpPr>
          <p:spPr bwMode="auto">
            <a:xfrm>
              <a:off x="4631" y="881"/>
              <a:ext cx="13" cy="10"/>
            </a:xfrm>
            <a:custGeom>
              <a:avLst/>
              <a:gdLst>
                <a:gd name="T0" fmla="*/ 0 w 9"/>
                <a:gd name="T1" fmla="*/ 6 h 7"/>
                <a:gd name="T2" fmla="*/ 5 w 9"/>
                <a:gd name="T3" fmla="*/ 5 h 7"/>
                <a:gd name="T4" fmla="*/ 9 w 9"/>
                <a:gd name="T5" fmla="*/ 1 h 7"/>
                <a:gd name="T6" fmla="*/ 4 w 9"/>
                <a:gd name="T7" fmla="*/ 2 h 7"/>
                <a:gd name="T8" fmla="*/ 0 w 9"/>
                <a:gd name="T9" fmla="*/ 6 h 7"/>
              </a:gdLst>
              <a:ahLst/>
              <a:cxnLst>
                <a:cxn ang="0">
                  <a:pos x="T0" y="T1"/>
                </a:cxn>
                <a:cxn ang="0">
                  <a:pos x="T2" y="T3"/>
                </a:cxn>
                <a:cxn ang="0">
                  <a:pos x="T4" y="T5"/>
                </a:cxn>
                <a:cxn ang="0">
                  <a:pos x="T6" y="T7"/>
                </a:cxn>
                <a:cxn ang="0">
                  <a:pos x="T8" y="T9"/>
                </a:cxn>
              </a:cxnLst>
              <a:rect l="0" t="0" r="r" b="b"/>
              <a:pathLst>
                <a:path w="9" h="7">
                  <a:moveTo>
                    <a:pt x="0" y="6"/>
                  </a:moveTo>
                  <a:cubicBezTo>
                    <a:pt x="0" y="7"/>
                    <a:pt x="2" y="7"/>
                    <a:pt x="5" y="5"/>
                  </a:cubicBezTo>
                  <a:cubicBezTo>
                    <a:pt x="7" y="4"/>
                    <a:pt x="9" y="2"/>
                    <a:pt x="9" y="1"/>
                  </a:cubicBezTo>
                  <a:cubicBezTo>
                    <a:pt x="9" y="0"/>
                    <a:pt x="6" y="1"/>
                    <a:pt x="4" y="2"/>
                  </a:cubicBezTo>
                  <a:cubicBezTo>
                    <a:pt x="1" y="3"/>
                    <a:pt x="0" y="5"/>
                    <a:pt x="0" y="6"/>
                  </a:cubicBezTo>
                  <a:close/>
                </a:path>
              </a:pathLst>
            </a:custGeom>
            <a:solidFill>
              <a:srgbClr val="32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5" name="Freeform 1777">
              <a:extLst>
                <a:ext uri="{FF2B5EF4-FFF2-40B4-BE49-F238E27FC236}">
                  <a16:creationId xmlns:a16="http://schemas.microsoft.com/office/drawing/2014/main" id="{B1521D02-7FB1-4F92-AF6B-AE3F4E75E9C9}"/>
                </a:ext>
              </a:extLst>
            </p:cNvPr>
            <p:cNvSpPr>
              <a:spLocks/>
            </p:cNvSpPr>
            <p:nvPr/>
          </p:nvSpPr>
          <p:spPr bwMode="auto">
            <a:xfrm>
              <a:off x="4640" y="883"/>
              <a:ext cx="4" cy="4"/>
            </a:xfrm>
            <a:custGeom>
              <a:avLst/>
              <a:gdLst>
                <a:gd name="T0" fmla="*/ 4 w 4"/>
                <a:gd name="T1" fmla="*/ 4 h 4"/>
                <a:gd name="T2" fmla="*/ 1 w 4"/>
                <a:gd name="T3" fmla="*/ 4 h 4"/>
                <a:gd name="T4" fmla="*/ 0 w 4"/>
                <a:gd name="T5" fmla="*/ 0 h 4"/>
                <a:gd name="T6" fmla="*/ 3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1" y="4"/>
                  </a:lnTo>
                  <a:lnTo>
                    <a:pt x="0" y="0"/>
                  </a:lnTo>
                  <a:lnTo>
                    <a:pt x="3" y="0"/>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6" name="Freeform 1778">
              <a:extLst>
                <a:ext uri="{FF2B5EF4-FFF2-40B4-BE49-F238E27FC236}">
                  <a16:creationId xmlns:a16="http://schemas.microsoft.com/office/drawing/2014/main" id="{9D0CEEC6-8333-4031-857A-5C2AA7122D08}"/>
                </a:ext>
              </a:extLst>
            </p:cNvPr>
            <p:cNvSpPr>
              <a:spLocks/>
            </p:cNvSpPr>
            <p:nvPr/>
          </p:nvSpPr>
          <p:spPr bwMode="auto">
            <a:xfrm>
              <a:off x="4704" y="846"/>
              <a:ext cx="4" cy="8"/>
            </a:xfrm>
            <a:custGeom>
              <a:avLst/>
              <a:gdLst>
                <a:gd name="T0" fmla="*/ 2 w 4"/>
                <a:gd name="T1" fmla="*/ 8 h 8"/>
                <a:gd name="T2" fmla="*/ 4 w 4"/>
                <a:gd name="T3" fmla="*/ 7 h 8"/>
                <a:gd name="T4" fmla="*/ 1 w 4"/>
                <a:gd name="T5" fmla="*/ 0 h 8"/>
                <a:gd name="T6" fmla="*/ 0 w 4"/>
                <a:gd name="T7" fmla="*/ 1 h 8"/>
                <a:gd name="T8" fmla="*/ 2 w 4"/>
                <a:gd name="T9" fmla="*/ 8 h 8"/>
              </a:gdLst>
              <a:ahLst/>
              <a:cxnLst>
                <a:cxn ang="0">
                  <a:pos x="T0" y="T1"/>
                </a:cxn>
                <a:cxn ang="0">
                  <a:pos x="T2" y="T3"/>
                </a:cxn>
                <a:cxn ang="0">
                  <a:pos x="T4" y="T5"/>
                </a:cxn>
                <a:cxn ang="0">
                  <a:pos x="T6" y="T7"/>
                </a:cxn>
                <a:cxn ang="0">
                  <a:pos x="T8" y="T9"/>
                </a:cxn>
              </a:cxnLst>
              <a:rect l="0" t="0" r="r" b="b"/>
              <a:pathLst>
                <a:path w="4" h="8">
                  <a:moveTo>
                    <a:pt x="2" y="8"/>
                  </a:moveTo>
                  <a:lnTo>
                    <a:pt x="4" y="7"/>
                  </a:lnTo>
                  <a:lnTo>
                    <a:pt x="1" y="0"/>
                  </a:lnTo>
                  <a:lnTo>
                    <a:pt x="0" y="1"/>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7" name="Freeform 1779">
              <a:extLst>
                <a:ext uri="{FF2B5EF4-FFF2-40B4-BE49-F238E27FC236}">
                  <a16:creationId xmlns:a16="http://schemas.microsoft.com/office/drawing/2014/main" id="{F11781F4-3810-45D9-BE6C-2BCFCD6CA32C}"/>
                </a:ext>
              </a:extLst>
            </p:cNvPr>
            <p:cNvSpPr>
              <a:spLocks/>
            </p:cNvSpPr>
            <p:nvPr/>
          </p:nvSpPr>
          <p:spPr bwMode="auto">
            <a:xfrm>
              <a:off x="4699" y="849"/>
              <a:ext cx="5" cy="8"/>
            </a:xfrm>
            <a:custGeom>
              <a:avLst/>
              <a:gdLst>
                <a:gd name="T0" fmla="*/ 3 w 5"/>
                <a:gd name="T1" fmla="*/ 8 h 8"/>
                <a:gd name="T2" fmla="*/ 5 w 5"/>
                <a:gd name="T3" fmla="*/ 7 h 8"/>
                <a:gd name="T4" fmla="*/ 3 w 5"/>
                <a:gd name="T5" fmla="*/ 0 h 8"/>
                <a:gd name="T6" fmla="*/ 0 w 5"/>
                <a:gd name="T7" fmla="*/ 1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lnTo>
                    <a:pt x="5" y="7"/>
                  </a:lnTo>
                  <a:lnTo>
                    <a:pt x="3" y="0"/>
                  </a:lnTo>
                  <a:lnTo>
                    <a:pt x="0" y="1"/>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8" name="Freeform 1780">
              <a:extLst>
                <a:ext uri="{FF2B5EF4-FFF2-40B4-BE49-F238E27FC236}">
                  <a16:creationId xmlns:a16="http://schemas.microsoft.com/office/drawing/2014/main" id="{2DC792AF-822C-4D95-A55A-D644FA94F9EC}"/>
                </a:ext>
              </a:extLst>
            </p:cNvPr>
            <p:cNvSpPr>
              <a:spLocks/>
            </p:cNvSpPr>
            <p:nvPr/>
          </p:nvSpPr>
          <p:spPr bwMode="auto">
            <a:xfrm>
              <a:off x="4697" y="850"/>
              <a:ext cx="4" cy="9"/>
            </a:xfrm>
            <a:custGeom>
              <a:avLst/>
              <a:gdLst>
                <a:gd name="T0" fmla="*/ 1 w 4"/>
                <a:gd name="T1" fmla="*/ 9 h 9"/>
                <a:gd name="T2" fmla="*/ 4 w 4"/>
                <a:gd name="T3" fmla="*/ 7 h 9"/>
                <a:gd name="T4" fmla="*/ 1 w 4"/>
                <a:gd name="T5" fmla="*/ 0 h 9"/>
                <a:gd name="T6" fmla="*/ 0 w 4"/>
                <a:gd name="T7" fmla="*/ 1 h 9"/>
                <a:gd name="T8" fmla="*/ 1 w 4"/>
                <a:gd name="T9" fmla="*/ 9 h 9"/>
              </a:gdLst>
              <a:ahLst/>
              <a:cxnLst>
                <a:cxn ang="0">
                  <a:pos x="T0" y="T1"/>
                </a:cxn>
                <a:cxn ang="0">
                  <a:pos x="T2" y="T3"/>
                </a:cxn>
                <a:cxn ang="0">
                  <a:pos x="T4" y="T5"/>
                </a:cxn>
                <a:cxn ang="0">
                  <a:pos x="T6" y="T7"/>
                </a:cxn>
                <a:cxn ang="0">
                  <a:pos x="T8" y="T9"/>
                </a:cxn>
              </a:cxnLst>
              <a:rect l="0" t="0" r="r" b="b"/>
              <a:pathLst>
                <a:path w="4" h="9">
                  <a:moveTo>
                    <a:pt x="1" y="9"/>
                  </a:moveTo>
                  <a:lnTo>
                    <a:pt x="4" y="7"/>
                  </a:lnTo>
                  <a:lnTo>
                    <a:pt x="1" y="0"/>
                  </a:lnTo>
                  <a:lnTo>
                    <a:pt x="0" y="1"/>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69" name="Freeform 1781">
              <a:extLst>
                <a:ext uri="{FF2B5EF4-FFF2-40B4-BE49-F238E27FC236}">
                  <a16:creationId xmlns:a16="http://schemas.microsoft.com/office/drawing/2014/main" id="{922419A0-84FB-463F-9DE9-FE87D94E4EF2}"/>
                </a:ext>
              </a:extLst>
            </p:cNvPr>
            <p:cNvSpPr>
              <a:spLocks/>
            </p:cNvSpPr>
            <p:nvPr/>
          </p:nvSpPr>
          <p:spPr bwMode="auto">
            <a:xfrm>
              <a:off x="4697" y="850"/>
              <a:ext cx="4" cy="9"/>
            </a:xfrm>
            <a:custGeom>
              <a:avLst/>
              <a:gdLst>
                <a:gd name="T0" fmla="*/ 1 w 4"/>
                <a:gd name="T1" fmla="*/ 9 h 9"/>
                <a:gd name="T2" fmla="*/ 4 w 4"/>
                <a:gd name="T3" fmla="*/ 7 h 9"/>
                <a:gd name="T4" fmla="*/ 1 w 4"/>
                <a:gd name="T5" fmla="*/ 0 h 9"/>
                <a:gd name="T6" fmla="*/ 0 w 4"/>
                <a:gd name="T7" fmla="*/ 1 h 9"/>
                <a:gd name="T8" fmla="*/ 1 w 4"/>
                <a:gd name="T9" fmla="*/ 9 h 9"/>
              </a:gdLst>
              <a:ahLst/>
              <a:cxnLst>
                <a:cxn ang="0">
                  <a:pos x="T0" y="T1"/>
                </a:cxn>
                <a:cxn ang="0">
                  <a:pos x="T2" y="T3"/>
                </a:cxn>
                <a:cxn ang="0">
                  <a:pos x="T4" y="T5"/>
                </a:cxn>
                <a:cxn ang="0">
                  <a:pos x="T6" y="T7"/>
                </a:cxn>
                <a:cxn ang="0">
                  <a:pos x="T8" y="T9"/>
                </a:cxn>
              </a:cxnLst>
              <a:rect l="0" t="0" r="r" b="b"/>
              <a:pathLst>
                <a:path w="4" h="9">
                  <a:moveTo>
                    <a:pt x="1" y="9"/>
                  </a:moveTo>
                  <a:lnTo>
                    <a:pt x="4" y="7"/>
                  </a:lnTo>
                  <a:lnTo>
                    <a:pt x="1" y="0"/>
                  </a:lnTo>
                  <a:lnTo>
                    <a:pt x="0" y="1"/>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0" name="Freeform 1782">
              <a:extLst>
                <a:ext uri="{FF2B5EF4-FFF2-40B4-BE49-F238E27FC236}">
                  <a16:creationId xmlns:a16="http://schemas.microsoft.com/office/drawing/2014/main" id="{6F56E8A8-D8F5-4FCA-8EDA-387503589E87}"/>
                </a:ext>
              </a:extLst>
            </p:cNvPr>
            <p:cNvSpPr>
              <a:spLocks/>
            </p:cNvSpPr>
            <p:nvPr/>
          </p:nvSpPr>
          <p:spPr bwMode="auto">
            <a:xfrm>
              <a:off x="4577" y="918"/>
              <a:ext cx="6" cy="9"/>
            </a:xfrm>
            <a:custGeom>
              <a:avLst/>
              <a:gdLst>
                <a:gd name="T0" fmla="*/ 3 w 6"/>
                <a:gd name="T1" fmla="*/ 9 h 9"/>
                <a:gd name="T2" fmla="*/ 6 w 6"/>
                <a:gd name="T3" fmla="*/ 7 h 9"/>
                <a:gd name="T4" fmla="*/ 3 w 6"/>
                <a:gd name="T5" fmla="*/ 0 h 9"/>
                <a:gd name="T6" fmla="*/ 0 w 6"/>
                <a:gd name="T7" fmla="*/ 1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lnTo>
                    <a:pt x="6" y="7"/>
                  </a:lnTo>
                  <a:lnTo>
                    <a:pt x="3" y="0"/>
                  </a:lnTo>
                  <a:lnTo>
                    <a:pt x="0" y="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1" name="Freeform 1783">
              <a:extLst>
                <a:ext uri="{FF2B5EF4-FFF2-40B4-BE49-F238E27FC236}">
                  <a16:creationId xmlns:a16="http://schemas.microsoft.com/office/drawing/2014/main" id="{F0775CA7-9EB2-4EEF-9DCC-85A5BBB74A25}"/>
                </a:ext>
              </a:extLst>
            </p:cNvPr>
            <p:cNvSpPr>
              <a:spLocks/>
            </p:cNvSpPr>
            <p:nvPr/>
          </p:nvSpPr>
          <p:spPr bwMode="auto">
            <a:xfrm>
              <a:off x="4575" y="921"/>
              <a:ext cx="4" cy="8"/>
            </a:xfrm>
            <a:custGeom>
              <a:avLst/>
              <a:gdLst>
                <a:gd name="T0" fmla="*/ 2 w 4"/>
                <a:gd name="T1" fmla="*/ 8 h 8"/>
                <a:gd name="T2" fmla="*/ 4 w 4"/>
                <a:gd name="T3" fmla="*/ 7 h 8"/>
                <a:gd name="T4" fmla="*/ 1 w 4"/>
                <a:gd name="T5" fmla="*/ 0 h 8"/>
                <a:gd name="T6" fmla="*/ 0 w 4"/>
                <a:gd name="T7" fmla="*/ 1 h 8"/>
                <a:gd name="T8" fmla="*/ 2 w 4"/>
                <a:gd name="T9" fmla="*/ 8 h 8"/>
              </a:gdLst>
              <a:ahLst/>
              <a:cxnLst>
                <a:cxn ang="0">
                  <a:pos x="T0" y="T1"/>
                </a:cxn>
                <a:cxn ang="0">
                  <a:pos x="T2" y="T3"/>
                </a:cxn>
                <a:cxn ang="0">
                  <a:pos x="T4" y="T5"/>
                </a:cxn>
                <a:cxn ang="0">
                  <a:pos x="T6" y="T7"/>
                </a:cxn>
                <a:cxn ang="0">
                  <a:pos x="T8" y="T9"/>
                </a:cxn>
              </a:cxnLst>
              <a:rect l="0" t="0" r="r" b="b"/>
              <a:pathLst>
                <a:path w="4" h="8">
                  <a:moveTo>
                    <a:pt x="2" y="8"/>
                  </a:moveTo>
                  <a:lnTo>
                    <a:pt x="4" y="7"/>
                  </a:lnTo>
                  <a:lnTo>
                    <a:pt x="1" y="0"/>
                  </a:lnTo>
                  <a:lnTo>
                    <a:pt x="0" y="1"/>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2" name="Freeform 1784">
              <a:extLst>
                <a:ext uri="{FF2B5EF4-FFF2-40B4-BE49-F238E27FC236}">
                  <a16:creationId xmlns:a16="http://schemas.microsoft.com/office/drawing/2014/main" id="{AF9CDBDF-9F14-4594-A4D3-8254EA8DC2B0}"/>
                </a:ext>
              </a:extLst>
            </p:cNvPr>
            <p:cNvSpPr>
              <a:spLocks/>
            </p:cNvSpPr>
            <p:nvPr/>
          </p:nvSpPr>
          <p:spPr bwMode="auto">
            <a:xfrm>
              <a:off x="4570" y="922"/>
              <a:ext cx="6" cy="9"/>
            </a:xfrm>
            <a:custGeom>
              <a:avLst/>
              <a:gdLst>
                <a:gd name="T0" fmla="*/ 3 w 6"/>
                <a:gd name="T1" fmla="*/ 9 h 9"/>
                <a:gd name="T2" fmla="*/ 6 w 6"/>
                <a:gd name="T3" fmla="*/ 7 h 9"/>
                <a:gd name="T4" fmla="*/ 3 w 6"/>
                <a:gd name="T5" fmla="*/ 0 h 9"/>
                <a:gd name="T6" fmla="*/ 0 w 6"/>
                <a:gd name="T7" fmla="*/ 2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lnTo>
                    <a:pt x="6" y="7"/>
                  </a:lnTo>
                  <a:lnTo>
                    <a:pt x="3" y="0"/>
                  </a:lnTo>
                  <a:lnTo>
                    <a:pt x="0" y="2"/>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3" name="Freeform 1785">
              <a:extLst>
                <a:ext uri="{FF2B5EF4-FFF2-40B4-BE49-F238E27FC236}">
                  <a16:creationId xmlns:a16="http://schemas.microsoft.com/office/drawing/2014/main" id="{998270C6-D607-4B4F-BC64-E140064375DD}"/>
                </a:ext>
              </a:extLst>
            </p:cNvPr>
            <p:cNvSpPr>
              <a:spLocks/>
            </p:cNvSpPr>
            <p:nvPr/>
          </p:nvSpPr>
          <p:spPr bwMode="auto">
            <a:xfrm>
              <a:off x="4570" y="854"/>
              <a:ext cx="176" cy="179"/>
            </a:xfrm>
            <a:custGeom>
              <a:avLst/>
              <a:gdLst>
                <a:gd name="T0" fmla="*/ 34 w 176"/>
                <a:gd name="T1" fmla="*/ 179 h 179"/>
                <a:gd name="T2" fmla="*/ 176 w 176"/>
                <a:gd name="T3" fmla="*/ 97 h 179"/>
                <a:gd name="T4" fmla="*/ 144 w 176"/>
                <a:gd name="T5" fmla="*/ 0 h 179"/>
                <a:gd name="T6" fmla="*/ 0 w 176"/>
                <a:gd name="T7" fmla="*/ 84 h 179"/>
                <a:gd name="T8" fmla="*/ 34 w 176"/>
                <a:gd name="T9" fmla="*/ 179 h 179"/>
              </a:gdLst>
              <a:ahLst/>
              <a:cxnLst>
                <a:cxn ang="0">
                  <a:pos x="T0" y="T1"/>
                </a:cxn>
                <a:cxn ang="0">
                  <a:pos x="T2" y="T3"/>
                </a:cxn>
                <a:cxn ang="0">
                  <a:pos x="T4" y="T5"/>
                </a:cxn>
                <a:cxn ang="0">
                  <a:pos x="T6" y="T7"/>
                </a:cxn>
                <a:cxn ang="0">
                  <a:pos x="T8" y="T9"/>
                </a:cxn>
              </a:cxnLst>
              <a:rect l="0" t="0" r="r" b="b"/>
              <a:pathLst>
                <a:path w="176" h="179">
                  <a:moveTo>
                    <a:pt x="34" y="179"/>
                  </a:moveTo>
                  <a:lnTo>
                    <a:pt x="176" y="97"/>
                  </a:lnTo>
                  <a:lnTo>
                    <a:pt x="144" y="0"/>
                  </a:lnTo>
                  <a:lnTo>
                    <a:pt x="0" y="84"/>
                  </a:lnTo>
                  <a:lnTo>
                    <a:pt x="34" y="17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4" name="Freeform 1786">
              <a:extLst>
                <a:ext uri="{FF2B5EF4-FFF2-40B4-BE49-F238E27FC236}">
                  <a16:creationId xmlns:a16="http://schemas.microsoft.com/office/drawing/2014/main" id="{B0BFC68C-68AC-4822-94BC-255796FCF51E}"/>
                </a:ext>
              </a:extLst>
            </p:cNvPr>
            <p:cNvSpPr>
              <a:spLocks noEditPoints="1"/>
            </p:cNvSpPr>
            <p:nvPr/>
          </p:nvSpPr>
          <p:spPr bwMode="auto">
            <a:xfrm>
              <a:off x="4568" y="851"/>
              <a:ext cx="182" cy="186"/>
            </a:xfrm>
            <a:custGeom>
              <a:avLst/>
              <a:gdLst>
                <a:gd name="T0" fmla="*/ 25 w 129"/>
                <a:gd name="T1" fmla="*/ 131 h 131"/>
                <a:gd name="T2" fmla="*/ 23 w 129"/>
                <a:gd name="T3" fmla="*/ 129 h 131"/>
                <a:gd name="T4" fmla="*/ 23 w 129"/>
                <a:gd name="T5" fmla="*/ 129 h 131"/>
                <a:gd name="T6" fmla="*/ 0 w 129"/>
                <a:gd name="T7" fmla="*/ 61 h 131"/>
                <a:gd name="T8" fmla="*/ 1 w 129"/>
                <a:gd name="T9" fmla="*/ 58 h 131"/>
                <a:gd name="T10" fmla="*/ 1 w 129"/>
                <a:gd name="T11" fmla="*/ 58 h 131"/>
                <a:gd name="T12" fmla="*/ 102 w 129"/>
                <a:gd name="T13" fmla="*/ 0 h 131"/>
                <a:gd name="T14" fmla="*/ 104 w 129"/>
                <a:gd name="T15" fmla="*/ 0 h 131"/>
                <a:gd name="T16" fmla="*/ 104 w 129"/>
                <a:gd name="T17" fmla="*/ 0 h 131"/>
                <a:gd name="T18" fmla="*/ 105 w 129"/>
                <a:gd name="T19" fmla="*/ 2 h 131"/>
                <a:gd name="T20" fmla="*/ 105 w 129"/>
                <a:gd name="T21" fmla="*/ 2 h 131"/>
                <a:gd name="T22" fmla="*/ 129 w 129"/>
                <a:gd name="T23" fmla="*/ 69 h 131"/>
                <a:gd name="T24" fmla="*/ 128 w 129"/>
                <a:gd name="T25" fmla="*/ 72 h 131"/>
                <a:gd name="T26" fmla="*/ 128 w 129"/>
                <a:gd name="T27" fmla="*/ 72 h 131"/>
                <a:gd name="T28" fmla="*/ 27 w 129"/>
                <a:gd name="T29" fmla="*/ 130 h 131"/>
                <a:gd name="T30" fmla="*/ 26 w 129"/>
                <a:gd name="T31" fmla="*/ 131 h 131"/>
                <a:gd name="T32" fmla="*/ 26 w 129"/>
                <a:gd name="T33" fmla="*/ 131 h 131"/>
                <a:gd name="T34" fmla="*/ 25 w 129"/>
                <a:gd name="T35" fmla="*/ 131 h 131"/>
                <a:gd name="T36" fmla="*/ 26 w 129"/>
                <a:gd name="T37" fmla="*/ 128 h 131"/>
                <a:gd name="T38" fmla="*/ 28 w 129"/>
                <a:gd name="T39" fmla="*/ 128 h 131"/>
                <a:gd name="T40" fmla="*/ 26 w 129"/>
                <a:gd name="T41" fmla="*/ 128 h 131"/>
                <a:gd name="T42" fmla="*/ 5 w 129"/>
                <a:gd name="T43" fmla="*/ 62 h 131"/>
                <a:gd name="T44" fmla="*/ 27 w 129"/>
                <a:gd name="T45" fmla="*/ 125 h 131"/>
                <a:gd name="T46" fmla="*/ 123 w 129"/>
                <a:gd name="T47" fmla="*/ 69 h 131"/>
                <a:gd name="T48" fmla="*/ 102 w 129"/>
                <a:gd name="T49" fmla="*/ 6 h 131"/>
                <a:gd name="T50" fmla="*/ 5 w 129"/>
                <a:gd name="T51" fmla="*/ 6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31">
                  <a:moveTo>
                    <a:pt x="25" y="131"/>
                  </a:moveTo>
                  <a:cubicBezTo>
                    <a:pt x="24" y="130"/>
                    <a:pt x="23" y="130"/>
                    <a:pt x="23" y="129"/>
                  </a:cubicBezTo>
                  <a:cubicBezTo>
                    <a:pt x="23" y="129"/>
                    <a:pt x="23" y="129"/>
                    <a:pt x="23" y="129"/>
                  </a:cubicBezTo>
                  <a:cubicBezTo>
                    <a:pt x="0" y="61"/>
                    <a:pt x="0" y="61"/>
                    <a:pt x="0" y="61"/>
                  </a:cubicBezTo>
                  <a:cubicBezTo>
                    <a:pt x="0" y="60"/>
                    <a:pt x="0" y="59"/>
                    <a:pt x="1" y="58"/>
                  </a:cubicBezTo>
                  <a:cubicBezTo>
                    <a:pt x="1" y="58"/>
                    <a:pt x="1" y="58"/>
                    <a:pt x="1" y="58"/>
                  </a:cubicBezTo>
                  <a:cubicBezTo>
                    <a:pt x="102" y="0"/>
                    <a:pt x="102" y="0"/>
                    <a:pt x="102" y="0"/>
                  </a:cubicBezTo>
                  <a:cubicBezTo>
                    <a:pt x="102" y="0"/>
                    <a:pt x="103" y="0"/>
                    <a:pt x="104" y="0"/>
                  </a:cubicBezTo>
                  <a:cubicBezTo>
                    <a:pt x="104" y="0"/>
                    <a:pt x="104" y="0"/>
                    <a:pt x="104" y="0"/>
                  </a:cubicBezTo>
                  <a:cubicBezTo>
                    <a:pt x="104" y="0"/>
                    <a:pt x="105" y="1"/>
                    <a:pt x="105" y="2"/>
                  </a:cubicBezTo>
                  <a:cubicBezTo>
                    <a:pt x="105" y="2"/>
                    <a:pt x="105" y="2"/>
                    <a:pt x="105" y="2"/>
                  </a:cubicBezTo>
                  <a:cubicBezTo>
                    <a:pt x="129" y="69"/>
                    <a:pt x="129" y="69"/>
                    <a:pt x="129" y="69"/>
                  </a:cubicBezTo>
                  <a:cubicBezTo>
                    <a:pt x="129" y="70"/>
                    <a:pt x="129" y="72"/>
                    <a:pt x="128" y="72"/>
                  </a:cubicBezTo>
                  <a:cubicBezTo>
                    <a:pt x="128" y="72"/>
                    <a:pt x="128" y="72"/>
                    <a:pt x="128" y="72"/>
                  </a:cubicBezTo>
                  <a:cubicBezTo>
                    <a:pt x="27" y="130"/>
                    <a:pt x="27" y="130"/>
                    <a:pt x="27" y="130"/>
                  </a:cubicBezTo>
                  <a:cubicBezTo>
                    <a:pt x="26" y="131"/>
                    <a:pt x="26" y="131"/>
                    <a:pt x="26" y="131"/>
                  </a:cubicBezTo>
                  <a:cubicBezTo>
                    <a:pt x="26" y="131"/>
                    <a:pt x="26" y="131"/>
                    <a:pt x="26" y="131"/>
                  </a:cubicBezTo>
                  <a:cubicBezTo>
                    <a:pt x="25" y="131"/>
                    <a:pt x="25" y="131"/>
                    <a:pt x="25" y="131"/>
                  </a:cubicBezTo>
                  <a:close/>
                  <a:moveTo>
                    <a:pt x="26" y="128"/>
                  </a:moveTo>
                  <a:cubicBezTo>
                    <a:pt x="28" y="128"/>
                    <a:pt x="28" y="128"/>
                    <a:pt x="28" y="128"/>
                  </a:cubicBezTo>
                  <a:cubicBezTo>
                    <a:pt x="26" y="128"/>
                    <a:pt x="26" y="128"/>
                    <a:pt x="26" y="128"/>
                  </a:cubicBezTo>
                  <a:close/>
                  <a:moveTo>
                    <a:pt x="5" y="62"/>
                  </a:moveTo>
                  <a:cubicBezTo>
                    <a:pt x="27" y="125"/>
                    <a:pt x="27" y="125"/>
                    <a:pt x="27" y="125"/>
                  </a:cubicBezTo>
                  <a:cubicBezTo>
                    <a:pt x="123" y="69"/>
                    <a:pt x="123" y="69"/>
                    <a:pt x="123" y="69"/>
                  </a:cubicBezTo>
                  <a:cubicBezTo>
                    <a:pt x="102" y="6"/>
                    <a:pt x="102" y="6"/>
                    <a:pt x="102" y="6"/>
                  </a:cubicBezTo>
                  <a:cubicBezTo>
                    <a:pt x="5" y="62"/>
                    <a:pt x="5" y="62"/>
                    <a:pt x="5" y="6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5" name="Freeform 1787">
              <a:extLst>
                <a:ext uri="{FF2B5EF4-FFF2-40B4-BE49-F238E27FC236}">
                  <a16:creationId xmlns:a16="http://schemas.microsoft.com/office/drawing/2014/main" id="{38B8ED16-D61B-49C6-8E14-89718DDB9A9E}"/>
                </a:ext>
              </a:extLst>
            </p:cNvPr>
            <p:cNvSpPr>
              <a:spLocks/>
            </p:cNvSpPr>
            <p:nvPr/>
          </p:nvSpPr>
          <p:spPr bwMode="auto">
            <a:xfrm>
              <a:off x="4597" y="1047"/>
              <a:ext cx="101" cy="78"/>
            </a:xfrm>
            <a:custGeom>
              <a:avLst/>
              <a:gdLst>
                <a:gd name="T0" fmla="*/ 68 w 71"/>
                <a:gd name="T1" fmla="*/ 54 h 55"/>
                <a:gd name="T2" fmla="*/ 68 w 71"/>
                <a:gd name="T3" fmla="*/ 54 h 55"/>
                <a:gd name="T4" fmla="*/ 71 w 71"/>
                <a:gd name="T5" fmla="*/ 55 h 55"/>
                <a:gd name="T6" fmla="*/ 71 w 71"/>
                <a:gd name="T7" fmla="*/ 41 h 55"/>
                <a:gd name="T8" fmla="*/ 0 w 71"/>
                <a:gd name="T9" fmla="*/ 0 h 55"/>
                <a:gd name="T10" fmla="*/ 0 w 71"/>
                <a:gd name="T11" fmla="*/ 13 h 55"/>
                <a:gd name="T12" fmla="*/ 2 w 71"/>
                <a:gd name="T13" fmla="*/ 16 h 55"/>
                <a:gd name="T14" fmla="*/ 68 w 71"/>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5">
                  <a:moveTo>
                    <a:pt x="68" y="54"/>
                  </a:moveTo>
                  <a:cubicBezTo>
                    <a:pt x="68" y="54"/>
                    <a:pt x="68" y="54"/>
                    <a:pt x="68" y="54"/>
                  </a:cubicBezTo>
                  <a:cubicBezTo>
                    <a:pt x="69" y="55"/>
                    <a:pt x="69" y="55"/>
                    <a:pt x="71" y="55"/>
                  </a:cubicBezTo>
                  <a:cubicBezTo>
                    <a:pt x="71" y="41"/>
                    <a:pt x="71" y="41"/>
                    <a:pt x="71" y="41"/>
                  </a:cubicBezTo>
                  <a:cubicBezTo>
                    <a:pt x="0" y="0"/>
                    <a:pt x="0" y="0"/>
                    <a:pt x="0" y="0"/>
                  </a:cubicBezTo>
                  <a:cubicBezTo>
                    <a:pt x="0" y="13"/>
                    <a:pt x="0" y="13"/>
                    <a:pt x="0" y="13"/>
                  </a:cubicBezTo>
                  <a:cubicBezTo>
                    <a:pt x="0" y="14"/>
                    <a:pt x="1" y="15"/>
                    <a:pt x="2" y="16"/>
                  </a:cubicBezTo>
                  <a:lnTo>
                    <a:pt x="68" y="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6" name="Freeform 1788">
              <a:extLst>
                <a:ext uri="{FF2B5EF4-FFF2-40B4-BE49-F238E27FC236}">
                  <a16:creationId xmlns:a16="http://schemas.microsoft.com/office/drawing/2014/main" id="{911BE59C-2C26-459C-959A-81DF0AEBB248}"/>
                </a:ext>
              </a:extLst>
            </p:cNvPr>
            <p:cNvSpPr>
              <a:spLocks/>
            </p:cNvSpPr>
            <p:nvPr/>
          </p:nvSpPr>
          <p:spPr bwMode="auto">
            <a:xfrm>
              <a:off x="4739" y="1041"/>
              <a:ext cx="41" cy="23"/>
            </a:xfrm>
            <a:custGeom>
              <a:avLst/>
              <a:gdLst>
                <a:gd name="T0" fmla="*/ 0 w 41"/>
                <a:gd name="T1" fmla="*/ 16 h 23"/>
                <a:gd name="T2" fmla="*/ 27 w 41"/>
                <a:gd name="T3" fmla="*/ 0 h 23"/>
                <a:gd name="T4" fmla="*/ 41 w 41"/>
                <a:gd name="T5" fmla="*/ 7 h 23"/>
                <a:gd name="T6" fmla="*/ 14 w 41"/>
                <a:gd name="T7" fmla="*/ 23 h 23"/>
                <a:gd name="T8" fmla="*/ 0 w 41"/>
                <a:gd name="T9" fmla="*/ 16 h 23"/>
              </a:gdLst>
              <a:ahLst/>
              <a:cxnLst>
                <a:cxn ang="0">
                  <a:pos x="T0" y="T1"/>
                </a:cxn>
                <a:cxn ang="0">
                  <a:pos x="T2" y="T3"/>
                </a:cxn>
                <a:cxn ang="0">
                  <a:pos x="T4" y="T5"/>
                </a:cxn>
                <a:cxn ang="0">
                  <a:pos x="T6" y="T7"/>
                </a:cxn>
                <a:cxn ang="0">
                  <a:pos x="T8" y="T9"/>
                </a:cxn>
              </a:cxnLst>
              <a:rect l="0" t="0" r="r" b="b"/>
              <a:pathLst>
                <a:path w="41" h="23">
                  <a:moveTo>
                    <a:pt x="0" y="16"/>
                  </a:moveTo>
                  <a:lnTo>
                    <a:pt x="27" y="0"/>
                  </a:lnTo>
                  <a:lnTo>
                    <a:pt x="41" y="7"/>
                  </a:lnTo>
                  <a:lnTo>
                    <a:pt x="14" y="2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7" name="Freeform 1789">
              <a:extLst>
                <a:ext uri="{FF2B5EF4-FFF2-40B4-BE49-F238E27FC236}">
                  <a16:creationId xmlns:a16="http://schemas.microsoft.com/office/drawing/2014/main" id="{D6044E26-D59A-47D6-BD08-8AA7745772B8}"/>
                </a:ext>
              </a:extLst>
            </p:cNvPr>
            <p:cNvSpPr>
              <a:spLocks noEditPoints="1"/>
            </p:cNvSpPr>
            <p:nvPr/>
          </p:nvSpPr>
          <p:spPr bwMode="auto">
            <a:xfrm>
              <a:off x="4738" y="1040"/>
              <a:ext cx="44" cy="27"/>
            </a:xfrm>
            <a:custGeom>
              <a:avLst/>
              <a:gdLst>
                <a:gd name="T0" fmla="*/ 10 w 31"/>
                <a:gd name="T1" fmla="*/ 19 h 19"/>
                <a:gd name="T2" fmla="*/ 1 w 31"/>
                <a:gd name="T3" fmla="*/ 13 h 19"/>
                <a:gd name="T4" fmla="*/ 1 w 31"/>
                <a:gd name="T5" fmla="*/ 12 h 19"/>
                <a:gd name="T6" fmla="*/ 2 w 31"/>
                <a:gd name="T7" fmla="*/ 13 h 19"/>
                <a:gd name="T8" fmla="*/ 1 w 31"/>
                <a:gd name="T9" fmla="*/ 12 h 19"/>
                <a:gd name="T10" fmla="*/ 1 w 31"/>
                <a:gd name="T11" fmla="*/ 13 h 19"/>
                <a:gd name="T12" fmla="*/ 0 w 31"/>
                <a:gd name="T13" fmla="*/ 12 h 19"/>
                <a:gd name="T14" fmla="*/ 0 w 31"/>
                <a:gd name="T15" fmla="*/ 12 h 19"/>
                <a:gd name="T16" fmla="*/ 1 w 31"/>
                <a:gd name="T17" fmla="*/ 10 h 19"/>
                <a:gd name="T18" fmla="*/ 1 w 31"/>
                <a:gd name="T19" fmla="*/ 10 h 19"/>
                <a:gd name="T20" fmla="*/ 19 w 31"/>
                <a:gd name="T21" fmla="*/ 0 h 19"/>
                <a:gd name="T22" fmla="*/ 21 w 31"/>
                <a:gd name="T23" fmla="*/ 0 h 19"/>
                <a:gd name="T24" fmla="*/ 30 w 31"/>
                <a:gd name="T25" fmla="*/ 5 h 19"/>
                <a:gd name="T26" fmla="*/ 31 w 31"/>
                <a:gd name="T27" fmla="*/ 6 h 19"/>
                <a:gd name="T28" fmla="*/ 31 w 31"/>
                <a:gd name="T29" fmla="*/ 6 h 19"/>
                <a:gd name="T30" fmla="*/ 30 w 31"/>
                <a:gd name="T31" fmla="*/ 8 h 19"/>
                <a:gd name="T32" fmla="*/ 30 w 31"/>
                <a:gd name="T33" fmla="*/ 8 h 19"/>
                <a:gd name="T34" fmla="*/ 12 w 31"/>
                <a:gd name="T35" fmla="*/ 19 h 19"/>
                <a:gd name="T36" fmla="*/ 10 w 31"/>
                <a:gd name="T37" fmla="*/ 19 h 19"/>
                <a:gd name="T38" fmla="*/ 11 w 31"/>
                <a:gd name="T39" fmla="*/ 15 h 19"/>
                <a:gd name="T40" fmla="*/ 26 w 31"/>
                <a:gd name="T41" fmla="*/ 6 h 19"/>
                <a:gd name="T42" fmla="*/ 20 w 31"/>
                <a:gd name="T43" fmla="*/ 3 h 19"/>
                <a:gd name="T44" fmla="*/ 5 w 31"/>
                <a:gd name="T45" fmla="*/ 12 h 19"/>
                <a:gd name="T46" fmla="*/ 11 w 31"/>
                <a:gd name="T4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19">
                  <a:moveTo>
                    <a:pt x="10" y="19"/>
                  </a:moveTo>
                  <a:cubicBezTo>
                    <a:pt x="1" y="13"/>
                    <a:pt x="1" y="13"/>
                    <a:pt x="1" y="13"/>
                  </a:cubicBezTo>
                  <a:cubicBezTo>
                    <a:pt x="1" y="12"/>
                    <a:pt x="1" y="12"/>
                    <a:pt x="1" y="12"/>
                  </a:cubicBezTo>
                  <a:cubicBezTo>
                    <a:pt x="2" y="13"/>
                    <a:pt x="2" y="13"/>
                    <a:pt x="2" y="13"/>
                  </a:cubicBezTo>
                  <a:cubicBezTo>
                    <a:pt x="1" y="12"/>
                    <a:pt x="1" y="12"/>
                    <a:pt x="1" y="12"/>
                  </a:cubicBezTo>
                  <a:cubicBezTo>
                    <a:pt x="1" y="13"/>
                    <a:pt x="1" y="13"/>
                    <a:pt x="1" y="13"/>
                  </a:cubicBezTo>
                  <a:cubicBezTo>
                    <a:pt x="0" y="13"/>
                    <a:pt x="0" y="13"/>
                    <a:pt x="0" y="12"/>
                  </a:cubicBezTo>
                  <a:cubicBezTo>
                    <a:pt x="0" y="12"/>
                    <a:pt x="0" y="12"/>
                    <a:pt x="0" y="12"/>
                  </a:cubicBezTo>
                  <a:cubicBezTo>
                    <a:pt x="0" y="11"/>
                    <a:pt x="0" y="11"/>
                    <a:pt x="1" y="10"/>
                  </a:cubicBezTo>
                  <a:cubicBezTo>
                    <a:pt x="1" y="10"/>
                    <a:pt x="1" y="10"/>
                    <a:pt x="1" y="10"/>
                  </a:cubicBezTo>
                  <a:cubicBezTo>
                    <a:pt x="19" y="0"/>
                    <a:pt x="19" y="0"/>
                    <a:pt x="19" y="0"/>
                  </a:cubicBezTo>
                  <a:cubicBezTo>
                    <a:pt x="21" y="0"/>
                    <a:pt x="21" y="0"/>
                    <a:pt x="21" y="0"/>
                  </a:cubicBezTo>
                  <a:cubicBezTo>
                    <a:pt x="30" y="5"/>
                    <a:pt x="30" y="5"/>
                    <a:pt x="30" y="5"/>
                  </a:cubicBezTo>
                  <a:cubicBezTo>
                    <a:pt x="31" y="5"/>
                    <a:pt x="31" y="6"/>
                    <a:pt x="31" y="6"/>
                  </a:cubicBezTo>
                  <a:cubicBezTo>
                    <a:pt x="31" y="6"/>
                    <a:pt x="31" y="6"/>
                    <a:pt x="31" y="6"/>
                  </a:cubicBezTo>
                  <a:cubicBezTo>
                    <a:pt x="31" y="7"/>
                    <a:pt x="31" y="8"/>
                    <a:pt x="30" y="8"/>
                  </a:cubicBezTo>
                  <a:cubicBezTo>
                    <a:pt x="30" y="8"/>
                    <a:pt x="30" y="8"/>
                    <a:pt x="30" y="8"/>
                  </a:cubicBezTo>
                  <a:cubicBezTo>
                    <a:pt x="12" y="19"/>
                    <a:pt x="12" y="19"/>
                    <a:pt x="12" y="19"/>
                  </a:cubicBezTo>
                  <a:cubicBezTo>
                    <a:pt x="10" y="19"/>
                    <a:pt x="10" y="19"/>
                    <a:pt x="10" y="19"/>
                  </a:cubicBezTo>
                  <a:close/>
                  <a:moveTo>
                    <a:pt x="11" y="15"/>
                  </a:moveTo>
                  <a:cubicBezTo>
                    <a:pt x="26" y="6"/>
                    <a:pt x="26" y="6"/>
                    <a:pt x="26" y="6"/>
                  </a:cubicBezTo>
                  <a:cubicBezTo>
                    <a:pt x="20" y="3"/>
                    <a:pt x="20" y="3"/>
                    <a:pt x="20" y="3"/>
                  </a:cubicBezTo>
                  <a:cubicBezTo>
                    <a:pt x="5" y="12"/>
                    <a:pt x="5" y="12"/>
                    <a:pt x="5" y="12"/>
                  </a:cubicBezTo>
                  <a:cubicBezTo>
                    <a:pt x="11" y="15"/>
                    <a:pt x="11" y="15"/>
                    <a:pt x="11" y="15"/>
                  </a:cubicBez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8" name="Freeform 1790">
              <a:extLst>
                <a:ext uri="{FF2B5EF4-FFF2-40B4-BE49-F238E27FC236}">
                  <a16:creationId xmlns:a16="http://schemas.microsoft.com/office/drawing/2014/main" id="{5C3BA6F8-C17E-4B66-8D31-08673AD8387C}"/>
                </a:ext>
              </a:extLst>
            </p:cNvPr>
            <p:cNvSpPr>
              <a:spLocks/>
            </p:cNvSpPr>
            <p:nvPr/>
          </p:nvSpPr>
          <p:spPr bwMode="auto">
            <a:xfrm>
              <a:off x="4698" y="1012"/>
              <a:ext cx="160" cy="113"/>
            </a:xfrm>
            <a:custGeom>
              <a:avLst/>
              <a:gdLst>
                <a:gd name="T0" fmla="*/ 111 w 113"/>
                <a:gd name="T1" fmla="*/ 16 h 80"/>
                <a:gd name="T2" fmla="*/ 113 w 113"/>
                <a:gd name="T3" fmla="*/ 13 h 80"/>
                <a:gd name="T4" fmla="*/ 113 w 113"/>
                <a:gd name="T5" fmla="*/ 0 h 80"/>
                <a:gd name="T6" fmla="*/ 0 w 113"/>
                <a:gd name="T7" fmla="*/ 66 h 80"/>
                <a:gd name="T8" fmla="*/ 0 w 113"/>
                <a:gd name="T9" fmla="*/ 80 h 80"/>
                <a:gd name="T10" fmla="*/ 2 w 113"/>
                <a:gd name="T11" fmla="*/ 79 h 80"/>
                <a:gd name="T12" fmla="*/ 50 w 113"/>
                <a:gd name="T13" fmla="*/ 52 h 80"/>
                <a:gd name="T14" fmla="*/ 50 w 113"/>
                <a:gd name="T15" fmla="*/ 50 h 80"/>
                <a:gd name="T16" fmla="*/ 49 w 113"/>
                <a:gd name="T17" fmla="*/ 50 h 80"/>
                <a:gd name="T18" fmla="*/ 49 w 113"/>
                <a:gd name="T19" fmla="*/ 49 h 80"/>
                <a:gd name="T20" fmla="*/ 66 w 113"/>
                <a:gd name="T21" fmla="*/ 39 h 80"/>
                <a:gd name="T22" fmla="*/ 68 w 113"/>
                <a:gd name="T23" fmla="*/ 39 h 80"/>
                <a:gd name="T24" fmla="*/ 69 w 113"/>
                <a:gd name="T25" fmla="*/ 39 h 80"/>
                <a:gd name="T26" fmla="*/ 71 w 113"/>
                <a:gd name="T27" fmla="*/ 39 h 80"/>
                <a:gd name="T28" fmla="*/ 111 w 113"/>
                <a:gd name="T29"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80">
                  <a:moveTo>
                    <a:pt x="111" y="16"/>
                  </a:moveTo>
                  <a:cubicBezTo>
                    <a:pt x="113" y="15"/>
                    <a:pt x="113" y="15"/>
                    <a:pt x="113" y="13"/>
                  </a:cubicBezTo>
                  <a:cubicBezTo>
                    <a:pt x="113" y="0"/>
                    <a:pt x="113" y="0"/>
                    <a:pt x="113" y="0"/>
                  </a:cubicBezTo>
                  <a:cubicBezTo>
                    <a:pt x="0" y="66"/>
                    <a:pt x="0" y="66"/>
                    <a:pt x="0" y="66"/>
                  </a:cubicBezTo>
                  <a:cubicBezTo>
                    <a:pt x="0" y="80"/>
                    <a:pt x="0" y="80"/>
                    <a:pt x="0" y="80"/>
                  </a:cubicBezTo>
                  <a:cubicBezTo>
                    <a:pt x="0" y="80"/>
                    <a:pt x="1" y="80"/>
                    <a:pt x="2" y="79"/>
                  </a:cubicBezTo>
                  <a:cubicBezTo>
                    <a:pt x="50" y="52"/>
                    <a:pt x="50" y="52"/>
                    <a:pt x="50" y="52"/>
                  </a:cubicBezTo>
                  <a:cubicBezTo>
                    <a:pt x="51" y="51"/>
                    <a:pt x="51" y="51"/>
                    <a:pt x="50" y="50"/>
                  </a:cubicBezTo>
                  <a:cubicBezTo>
                    <a:pt x="49" y="50"/>
                    <a:pt x="49" y="50"/>
                    <a:pt x="49" y="50"/>
                  </a:cubicBezTo>
                  <a:cubicBezTo>
                    <a:pt x="49" y="50"/>
                    <a:pt x="49" y="49"/>
                    <a:pt x="49" y="49"/>
                  </a:cubicBezTo>
                  <a:cubicBezTo>
                    <a:pt x="66" y="39"/>
                    <a:pt x="66" y="39"/>
                    <a:pt x="66" y="39"/>
                  </a:cubicBezTo>
                  <a:cubicBezTo>
                    <a:pt x="67" y="39"/>
                    <a:pt x="68" y="39"/>
                    <a:pt x="68" y="39"/>
                  </a:cubicBezTo>
                  <a:cubicBezTo>
                    <a:pt x="69" y="39"/>
                    <a:pt x="69" y="39"/>
                    <a:pt x="69" y="39"/>
                  </a:cubicBezTo>
                  <a:cubicBezTo>
                    <a:pt x="69" y="40"/>
                    <a:pt x="70" y="40"/>
                    <a:pt x="71" y="39"/>
                  </a:cubicBezTo>
                  <a:lnTo>
                    <a:pt x="111" y="16"/>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79" name="Freeform 1791">
              <a:extLst>
                <a:ext uri="{FF2B5EF4-FFF2-40B4-BE49-F238E27FC236}">
                  <a16:creationId xmlns:a16="http://schemas.microsoft.com/office/drawing/2014/main" id="{3AD6FA32-3D61-452F-AE53-CC7031673F74}"/>
                </a:ext>
              </a:extLst>
            </p:cNvPr>
            <p:cNvSpPr>
              <a:spLocks/>
            </p:cNvSpPr>
            <p:nvPr/>
          </p:nvSpPr>
          <p:spPr bwMode="auto">
            <a:xfrm>
              <a:off x="4766" y="1064"/>
              <a:ext cx="24" cy="14"/>
            </a:xfrm>
            <a:custGeom>
              <a:avLst/>
              <a:gdLst>
                <a:gd name="T0" fmla="*/ 0 w 24"/>
                <a:gd name="T1" fmla="*/ 14 h 14"/>
                <a:gd name="T2" fmla="*/ 24 w 24"/>
                <a:gd name="T3" fmla="*/ 0 h 14"/>
                <a:gd name="T4" fmla="*/ 0 w 24"/>
                <a:gd name="T5" fmla="*/ 14 h 14"/>
              </a:gdLst>
              <a:ahLst/>
              <a:cxnLst>
                <a:cxn ang="0">
                  <a:pos x="T0" y="T1"/>
                </a:cxn>
                <a:cxn ang="0">
                  <a:pos x="T2" y="T3"/>
                </a:cxn>
                <a:cxn ang="0">
                  <a:pos x="T4" y="T5"/>
                </a:cxn>
              </a:cxnLst>
              <a:rect l="0" t="0" r="r" b="b"/>
              <a:pathLst>
                <a:path w="24" h="14">
                  <a:moveTo>
                    <a:pt x="0" y="14"/>
                  </a:moveTo>
                  <a:lnTo>
                    <a:pt x="24"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0" name="Line 1792">
              <a:extLst>
                <a:ext uri="{FF2B5EF4-FFF2-40B4-BE49-F238E27FC236}">
                  <a16:creationId xmlns:a16="http://schemas.microsoft.com/office/drawing/2014/main" id="{595B9873-2C13-4BF2-A15A-695C5B2985AD}"/>
                </a:ext>
              </a:extLst>
            </p:cNvPr>
            <p:cNvSpPr>
              <a:spLocks noChangeShapeType="1"/>
            </p:cNvSpPr>
            <p:nvPr/>
          </p:nvSpPr>
          <p:spPr bwMode="auto">
            <a:xfrm flipV="1">
              <a:off x="4766" y="1064"/>
              <a:ext cx="24" cy="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1" name="Freeform 1793">
              <a:extLst>
                <a:ext uri="{FF2B5EF4-FFF2-40B4-BE49-F238E27FC236}">
                  <a16:creationId xmlns:a16="http://schemas.microsoft.com/office/drawing/2014/main" id="{FBC08F64-91C8-4E6A-9CFC-D89099C30BEF}"/>
                </a:ext>
              </a:extLst>
            </p:cNvPr>
            <p:cNvSpPr>
              <a:spLocks/>
            </p:cNvSpPr>
            <p:nvPr/>
          </p:nvSpPr>
          <p:spPr bwMode="auto">
            <a:xfrm>
              <a:off x="4765" y="1063"/>
              <a:ext cx="26" cy="17"/>
            </a:xfrm>
            <a:custGeom>
              <a:avLst/>
              <a:gdLst>
                <a:gd name="T0" fmla="*/ 0 w 19"/>
                <a:gd name="T1" fmla="*/ 12 h 12"/>
                <a:gd name="T2" fmla="*/ 1 w 19"/>
                <a:gd name="T3" fmla="*/ 10 h 12"/>
                <a:gd name="T4" fmla="*/ 1 w 19"/>
                <a:gd name="T5" fmla="*/ 10 h 12"/>
                <a:gd name="T6" fmla="*/ 17 w 19"/>
                <a:gd name="T7" fmla="*/ 0 h 12"/>
                <a:gd name="T8" fmla="*/ 19 w 19"/>
                <a:gd name="T9" fmla="*/ 1 h 12"/>
                <a:gd name="T10" fmla="*/ 19 w 19"/>
                <a:gd name="T11" fmla="*/ 1 h 12"/>
                <a:gd name="T12" fmla="*/ 19 w 19"/>
                <a:gd name="T13" fmla="*/ 2 h 12"/>
                <a:gd name="T14" fmla="*/ 19 w 19"/>
                <a:gd name="T15" fmla="*/ 2 h 12"/>
                <a:gd name="T16" fmla="*/ 2 w 19"/>
                <a:gd name="T17" fmla="*/ 12 h 12"/>
                <a:gd name="T18" fmla="*/ 1 w 19"/>
                <a:gd name="T19" fmla="*/ 12 h 12"/>
                <a:gd name="T20" fmla="*/ 1 w 19"/>
                <a:gd name="T21" fmla="*/ 12 h 12"/>
                <a:gd name="T22" fmla="*/ 0 w 19"/>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2">
                  <a:moveTo>
                    <a:pt x="0" y="12"/>
                  </a:moveTo>
                  <a:cubicBezTo>
                    <a:pt x="0" y="11"/>
                    <a:pt x="0" y="10"/>
                    <a:pt x="1" y="10"/>
                  </a:cubicBezTo>
                  <a:cubicBezTo>
                    <a:pt x="1" y="10"/>
                    <a:pt x="1" y="10"/>
                    <a:pt x="1" y="10"/>
                  </a:cubicBezTo>
                  <a:cubicBezTo>
                    <a:pt x="17" y="0"/>
                    <a:pt x="17" y="0"/>
                    <a:pt x="17" y="0"/>
                  </a:cubicBezTo>
                  <a:cubicBezTo>
                    <a:pt x="18" y="0"/>
                    <a:pt x="19" y="0"/>
                    <a:pt x="19" y="1"/>
                  </a:cubicBezTo>
                  <a:cubicBezTo>
                    <a:pt x="19" y="1"/>
                    <a:pt x="19" y="1"/>
                    <a:pt x="19" y="1"/>
                  </a:cubicBezTo>
                  <a:cubicBezTo>
                    <a:pt x="19" y="1"/>
                    <a:pt x="19" y="2"/>
                    <a:pt x="19" y="2"/>
                  </a:cubicBezTo>
                  <a:cubicBezTo>
                    <a:pt x="19" y="2"/>
                    <a:pt x="19" y="2"/>
                    <a:pt x="19" y="2"/>
                  </a:cubicBezTo>
                  <a:cubicBezTo>
                    <a:pt x="2" y="12"/>
                    <a:pt x="2" y="12"/>
                    <a:pt x="2" y="12"/>
                  </a:cubicBezTo>
                  <a:cubicBezTo>
                    <a:pt x="2" y="12"/>
                    <a:pt x="2" y="12"/>
                    <a:pt x="1" y="12"/>
                  </a:cubicBezTo>
                  <a:cubicBezTo>
                    <a:pt x="1" y="12"/>
                    <a:pt x="1" y="12"/>
                    <a:pt x="1" y="12"/>
                  </a:cubicBezTo>
                  <a:cubicBezTo>
                    <a:pt x="1" y="12"/>
                    <a:pt x="1" y="12"/>
                    <a:pt x="0" y="12"/>
                  </a:cubicBezTo>
                  <a:close/>
                </a:path>
              </a:pathLst>
            </a:custGeom>
            <a:solidFill>
              <a:srgbClr val="8486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2" name="Freeform 1794">
              <a:extLst>
                <a:ext uri="{FF2B5EF4-FFF2-40B4-BE49-F238E27FC236}">
                  <a16:creationId xmlns:a16="http://schemas.microsoft.com/office/drawing/2014/main" id="{347302C8-B580-4341-A2C7-635AE176DC09}"/>
                </a:ext>
              </a:extLst>
            </p:cNvPr>
            <p:cNvSpPr>
              <a:spLocks/>
            </p:cNvSpPr>
            <p:nvPr/>
          </p:nvSpPr>
          <p:spPr bwMode="auto">
            <a:xfrm>
              <a:off x="4828" y="1010"/>
              <a:ext cx="7" cy="4"/>
            </a:xfrm>
            <a:custGeom>
              <a:avLst/>
              <a:gdLst>
                <a:gd name="T0" fmla="*/ 1 w 5"/>
                <a:gd name="T1" fmla="*/ 2 h 3"/>
                <a:gd name="T2" fmla="*/ 4 w 5"/>
                <a:gd name="T3" fmla="*/ 2 h 3"/>
                <a:gd name="T4" fmla="*/ 4 w 5"/>
                <a:gd name="T5" fmla="*/ 0 h 3"/>
                <a:gd name="T6" fmla="*/ 1 w 5"/>
                <a:gd name="T7" fmla="*/ 0 h 3"/>
                <a:gd name="T8" fmla="*/ 1 w 5"/>
                <a:gd name="T9" fmla="*/ 2 h 3"/>
              </a:gdLst>
              <a:ahLst/>
              <a:cxnLst>
                <a:cxn ang="0">
                  <a:pos x="T0" y="T1"/>
                </a:cxn>
                <a:cxn ang="0">
                  <a:pos x="T2" y="T3"/>
                </a:cxn>
                <a:cxn ang="0">
                  <a:pos x="T4" y="T5"/>
                </a:cxn>
                <a:cxn ang="0">
                  <a:pos x="T6" y="T7"/>
                </a:cxn>
                <a:cxn ang="0">
                  <a:pos x="T8" y="T9"/>
                </a:cxn>
              </a:cxnLst>
              <a:rect l="0" t="0" r="r" b="b"/>
              <a:pathLst>
                <a:path w="5" h="3">
                  <a:moveTo>
                    <a:pt x="1" y="2"/>
                  </a:moveTo>
                  <a:cubicBezTo>
                    <a:pt x="2" y="3"/>
                    <a:pt x="3" y="3"/>
                    <a:pt x="4" y="2"/>
                  </a:cubicBezTo>
                  <a:cubicBezTo>
                    <a:pt x="5" y="2"/>
                    <a:pt x="5" y="1"/>
                    <a:pt x="4" y="0"/>
                  </a:cubicBezTo>
                  <a:cubicBezTo>
                    <a:pt x="3" y="0"/>
                    <a:pt x="2" y="0"/>
                    <a:pt x="1" y="0"/>
                  </a:cubicBezTo>
                  <a:cubicBezTo>
                    <a:pt x="0" y="1"/>
                    <a:pt x="0" y="2"/>
                    <a:pt x="1" y="2"/>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3" name="Freeform 1795">
              <a:extLst>
                <a:ext uri="{FF2B5EF4-FFF2-40B4-BE49-F238E27FC236}">
                  <a16:creationId xmlns:a16="http://schemas.microsoft.com/office/drawing/2014/main" id="{17B9B44D-4530-4C0A-BEDF-3D30E6DC14DB}"/>
                </a:ext>
              </a:extLst>
            </p:cNvPr>
            <p:cNvSpPr>
              <a:spLocks/>
            </p:cNvSpPr>
            <p:nvPr/>
          </p:nvSpPr>
          <p:spPr bwMode="auto">
            <a:xfrm>
              <a:off x="4848" y="1024"/>
              <a:ext cx="4" cy="6"/>
            </a:xfrm>
            <a:custGeom>
              <a:avLst/>
              <a:gdLst>
                <a:gd name="T0" fmla="*/ 3 w 3"/>
                <a:gd name="T1" fmla="*/ 2 h 4"/>
                <a:gd name="T2" fmla="*/ 2 w 3"/>
                <a:gd name="T3" fmla="*/ 4 h 4"/>
                <a:gd name="T4" fmla="*/ 0 w 3"/>
                <a:gd name="T5" fmla="*/ 3 h 4"/>
                <a:gd name="T6" fmla="*/ 2 w 3"/>
                <a:gd name="T7" fmla="*/ 1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2"/>
                    <a:pt x="2" y="3"/>
                    <a:pt x="2" y="4"/>
                  </a:cubicBezTo>
                  <a:cubicBezTo>
                    <a:pt x="1" y="4"/>
                    <a:pt x="0" y="4"/>
                    <a:pt x="0" y="3"/>
                  </a:cubicBezTo>
                  <a:cubicBezTo>
                    <a:pt x="0" y="2"/>
                    <a:pt x="1" y="1"/>
                    <a:pt x="2" y="1"/>
                  </a:cubicBezTo>
                  <a:cubicBezTo>
                    <a:pt x="2" y="0"/>
                    <a:pt x="3" y="1"/>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4" name="Freeform 1796">
              <a:extLst>
                <a:ext uri="{FF2B5EF4-FFF2-40B4-BE49-F238E27FC236}">
                  <a16:creationId xmlns:a16="http://schemas.microsoft.com/office/drawing/2014/main" id="{735F4337-0E09-4C94-AE28-295EF3C48023}"/>
                </a:ext>
              </a:extLst>
            </p:cNvPr>
            <p:cNvSpPr>
              <a:spLocks/>
            </p:cNvSpPr>
            <p:nvPr/>
          </p:nvSpPr>
          <p:spPr bwMode="auto">
            <a:xfrm>
              <a:off x="4840" y="1030"/>
              <a:ext cx="4" cy="4"/>
            </a:xfrm>
            <a:custGeom>
              <a:avLst/>
              <a:gdLst>
                <a:gd name="T0" fmla="*/ 3 w 3"/>
                <a:gd name="T1" fmla="*/ 1 h 3"/>
                <a:gd name="T2" fmla="*/ 2 w 3"/>
                <a:gd name="T3" fmla="*/ 3 h 3"/>
                <a:gd name="T4" fmla="*/ 0 w 3"/>
                <a:gd name="T5" fmla="*/ 2 h 3"/>
                <a:gd name="T6" fmla="*/ 2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3" y="3"/>
                    <a:pt x="2" y="3"/>
                  </a:cubicBezTo>
                  <a:cubicBezTo>
                    <a:pt x="1" y="3"/>
                    <a:pt x="0" y="3"/>
                    <a:pt x="0" y="2"/>
                  </a:cubicBezTo>
                  <a:cubicBezTo>
                    <a:pt x="0" y="1"/>
                    <a:pt x="1" y="0"/>
                    <a:pt x="2" y="0"/>
                  </a:cubicBezTo>
                  <a:cubicBezTo>
                    <a:pt x="3" y="0"/>
                    <a:pt x="3"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5" name="Freeform 1797">
              <a:extLst>
                <a:ext uri="{FF2B5EF4-FFF2-40B4-BE49-F238E27FC236}">
                  <a16:creationId xmlns:a16="http://schemas.microsoft.com/office/drawing/2014/main" id="{8321183E-0533-47B7-A1E8-6BDDF72E8DC9}"/>
                </a:ext>
              </a:extLst>
            </p:cNvPr>
            <p:cNvSpPr>
              <a:spLocks/>
            </p:cNvSpPr>
            <p:nvPr/>
          </p:nvSpPr>
          <p:spPr bwMode="auto">
            <a:xfrm>
              <a:off x="4596" y="1012"/>
              <a:ext cx="262" cy="94"/>
            </a:xfrm>
            <a:custGeom>
              <a:avLst/>
              <a:gdLst>
                <a:gd name="T0" fmla="*/ 1 w 185"/>
                <a:gd name="T1" fmla="*/ 26 h 67"/>
                <a:gd name="T2" fmla="*/ 1 w 185"/>
                <a:gd name="T3" fmla="*/ 25 h 67"/>
                <a:gd name="T4" fmla="*/ 1 w 185"/>
                <a:gd name="T5" fmla="*/ 25 h 67"/>
                <a:gd name="T6" fmla="*/ 2 w 185"/>
                <a:gd name="T7" fmla="*/ 24 h 67"/>
                <a:gd name="T8" fmla="*/ 2 w 185"/>
                <a:gd name="T9" fmla="*/ 24 h 67"/>
                <a:gd name="T10" fmla="*/ 72 w 185"/>
                <a:gd name="T11" fmla="*/ 64 h 67"/>
                <a:gd name="T12" fmla="*/ 184 w 185"/>
                <a:gd name="T13" fmla="*/ 0 h 67"/>
                <a:gd name="T14" fmla="*/ 185 w 185"/>
                <a:gd name="T15" fmla="*/ 0 h 67"/>
                <a:gd name="T16" fmla="*/ 185 w 185"/>
                <a:gd name="T17" fmla="*/ 2 h 67"/>
                <a:gd name="T18" fmla="*/ 72 w 185"/>
                <a:gd name="T19" fmla="*/ 67 h 67"/>
                <a:gd name="T20" fmla="*/ 1 w 185"/>
                <a:gd name="T21" fmla="*/ 2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67">
                  <a:moveTo>
                    <a:pt x="1" y="26"/>
                  </a:moveTo>
                  <a:cubicBezTo>
                    <a:pt x="0" y="26"/>
                    <a:pt x="0" y="25"/>
                    <a:pt x="1" y="25"/>
                  </a:cubicBezTo>
                  <a:cubicBezTo>
                    <a:pt x="1" y="25"/>
                    <a:pt x="1" y="25"/>
                    <a:pt x="1" y="25"/>
                  </a:cubicBezTo>
                  <a:cubicBezTo>
                    <a:pt x="1" y="24"/>
                    <a:pt x="2" y="24"/>
                    <a:pt x="2" y="24"/>
                  </a:cubicBezTo>
                  <a:cubicBezTo>
                    <a:pt x="2" y="24"/>
                    <a:pt x="2" y="24"/>
                    <a:pt x="2" y="24"/>
                  </a:cubicBezTo>
                  <a:cubicBezTo>
                    <a:pt x="72" y="64"/>
                    <a:pt x="72" y="64"/>
                    <a:pt x="72" y="64"/>
                  </a:cubicBezTo>
                  <a:cubicBezTo>
                    <a:pt x="184" y="0"/>
                    <a:pt x="184" y="0"/>
                    <a:pt x="184" y="0"/>
                  </a:cubicBezTo>
                  <a:cubicBezTo>
                    <a:pt x="185" y="0"/>
                    <a:pt x="185" y="0"/>
                    <a:pt x="185" y="0"/>
                  </a:cubicBezTo>
                  <a:cubicBezTo>
                    <a:pt x="185" y="2"/>
                    <a:pt x="185" y="2"/>
                    <a:pt x="185" y="2"/>
                  </a:cubicBezTo>
                  <a:cubicBezTo>
                    <a:pt x="72" y="67"/>
                    <a:pt x="72" y="67"/>
                    <a:pt x="72" y="67"/>
                  </a:cubicBezTo>
                  <a:cubicBezTo>
                    <a:pt x="1" y="26"/>
                    <a:pt x="1" y="26"/>
                    <a:pt x="1" y="26"/>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6" name="Freeform 1798">
              <a:extLst>
                <a:ext uri="{FF2B5EF4-FFF2-40B4-BE49-F238E27FC236}">
                  <a16:creationId xmlns:a16="http://schemas.microsoft.com/office/drawing/2014/main" id="{064D2818-490C-429E-B0E1-65F5B14576F1}"/>
                </a:ext>
              </a:extLst>
            </p:cNvPr>
            <p:cNvSpPr>
              <a:spLocks/>
            </p:cNvSpPr>
            <p:nvPr/>
          </p:nvSpPr>
          <p:spPr bwMode="auto">
            <a:xfrm>
              <a:off x="4553" y="833"/>
              <a:ext cx="165" cy="217"/>
            </a:xfrm>
            <a:custGeom>
              <a:avLst/>
              <a:gdLst>
                <a:gd name="T0" fmla="*/ 31 w 116"/>
                <a:gd name="T1" fmla="*/ 152 h 153"/>
                <a:gd name="T2" fmla="*/ 0 w 116"/>
                <a:gd name="T3" fmla="*/ 65 h 153"/>
                <a:gd name="T4" fmla="*/ 113 w 116"/>
                <a:gd name="T5" fmla="*/ 0 h 153"/>
                <a:gd name="T6" fmla="*/ 115 w 116"/>
                <a:gd name="T7" fmla="*/ 0 h 153"/>
                <a:gd name="T8" fmla="*/ 116 w 116"/>
                <a:gd name="T9" fmla="*/ 2 h 153"/>
                <a:gd name="T10" fmla="*/ 3 w 116"/>
                <a:gd name="T11" fmla="*/ 66 h 153"/>
                <a:gd name="T12" fmla="*/ 33 w 116"/>
                <a:gd name="T13" fmla="*/ 151 h 153"/>
                <a:gd name="T14" fmla="*/ 32 w 116"/>
                <a:gd name="T15" fmla="*/ 153 h 153"/>
                <a:gd name="T16" fmla="*/ 32 w 116"/>
                <a:gd name="T17" fmla="*/ 153 h 153"/>
                <a:gd name="T18" fmla="*/ 32 w 116"/>
                <a:gd name="T19" fmla="*/ 153 h 153"/>
                <a:gd name="T20" fmla="*/ 32 w 116"/>
                <a:gd name="T21" fmla="*/ 153 h 153"/>
                <a:gd name="T22" fmla="*/ 31 w 116"/>
                <a:gd name="T23" fmla="*/ 1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53">
                  <a:moveTo>
                    <a:pt x="31" y="152"/>
                  </a:moveTo>
                  <a:cubicBezTo>
                    <a:pt x="0" y="65"/>
                    <a:pt x="0" y="65"/>
                    <a:pt x="0" y="65"/>
                  </a:cubicBezTo>
                  <a:cubicBezTo>
                    <a:pt x="113" y="0"/>
                    <a:pt x="113" y="0"/>
                    <a:pt x="113" y="0"/>
                  </a:cubicBezTo>
                  <a:cubicBezTo>
                    <a:pt x="115" y="0"/>
                    <a:pt x="115" y="0"/>
                    <a:pt x="115" y="0"/>
                  </a:cubicBezTo>
                  <a:cubicBezTo>
                    <a:pt x="116" y="2"/>
                    <a:pt x="116" y="2"/>
                    <a:pt x="116" y="2"/>
                  </a:cubicBezTo>
                  <a:cubicBezTo>
                    <a:pt x="3" y="66"/>
                    <a:pt x="3" y="66"/>
                    <a:pt x="3" y="66"/>
                  </a:cubicBezTo>
                  <a:cubicBezTo>
                    <a:pt x="33" y="151"/>
                    <a:pt x="33" y="151"/>
                    <a:pt x="33" y="151"/>
                  </a:cubicBezTo>
                  <a:cubicBezTo>
                    <a:pt x="33" y="152"/>
                    <a:pt x="33" y="152"/>
                    <a:pt x="32" y="153"/>
                  </a:cubicBezTo>
                  <a:cubicBezTo>
                    <a:pt x="32" y="153"/>
                    <a:pt x="32" y="153"/>
                    <a:pt x="32" y="153"/>
                  </a:cubicBezTo>
                  <a:cubicBezTo>
                    <a:pt x="32" y="153"/>
                    <a:pt x="32" y="153"/>
                    <a:pt x="32" y="153"/>
                  </a:cubicBezTo>
                  <a:cubicBezTo>
                    <a:pt x="32" y="153"/>
                    <a:pt x="32" y="153"/>
                    <a:pt x="32" y="153"/>
                  </a:cubicBezTo>
                  <a:cubicBezTo>
                    <a:pt x="31" y="153"/>
                    <a:pt x="31" y="152"/>
                    <a:pt x="31" y="152"/>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7" name="Freeform 1799">
              <a:extLst>
                <a:ext uri="{FF2B5EF4-FFF2-40B4-BE49-F238E27FC236}">
                  <a16:creationId xmlns:a16="http://schemas.microsoft.com/office/drawing/2014/main" id="{11C762BB-96CF-49F7-86FF-BAB785C89290}"/>
                </a:ext>
              </a:extLst>
            </p:cNvPr>
            <p:cNvSpPr>
              <a:spLocks/>
            </p:cNvSpPr>
            <p:nvPr/>
          </p:nvSpPr>
          <p:spPr bwMode="auto">
            <a:xfrm>
              <a:off x="4695" y="1104"/>
              <a:ext cx="4" cy="21"/>
            </a:xfrm>
            <a:custGeom>
              <a:avLst/>
              <a:gdLst>
                <a:gd name="T0" fmla="*/ 0 w 3"/>
                <a:gd name="T1" fmla="*/ 1 h 15"/>
                <a:gd name="T2" fmla="*/ 2 w 3"/>
                <a:gd name="T3" fmla="*/ 0 h 15"/>
                <a:gd name="T4" fmla="*/ 2 w 3"/>
                <a:gd name="T5" fmla="*/ 0 h 15"/>
                <a:gd name="T6" fmla="*/ 3 w 3"/>
                <a:gd name="T7" fmla="*/ 1 h 15"/>
                <a:gd name="T8" fmla="*/ 3 w 3"/>
                <a:gd name="T9" fmla="*/ 1 h 15"/>
                <a:gd name="T10" fmla="*/ 3 w 3"/>
                <a:gd name="T11" fmla="*/ 15 h 15"/>
                <a:gd name="T12" fmla="*/ 2 w 3"/>
                <a:gd name="T13" fmla="*/ 15 h 15"/>
                <a:gd name="T14" fmla="*/ 0 w 3"/>
                <a:gd name="T15" fmla="*/ 15 h 15"/>
                <a:gd name="T16" fmla="*/ 0 w 3"/>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0" y="1"/>
                  </a:moveTo>
                  <a:cubicBezTo>
                    <a:pt x="0" y="0"/>
                    <a:pt x="1" y="0"/>
                    <a:pt x="2" y="0"/>
                  </a:cubicBezTo>
                  <a:cubicBezTo>
                    <a:pt x="2" y="0"/>
                    <a:pt x="2" y="0"/>
                    <a:pt x="2" y="0"/>
                  </a:cubicBezTo>
                  <a:cubicBezTo>
                    <a:pt x="2" y="0"/>
                    <a:pt x="3" y="0"/>
                    <a:pt x="3" y="1"/>
                  </a:cubicBezTo>
                  <a:cubicBezTo>
                    <a:pt x="3" y="1"/>
                    <a:pt x="3" y="1"/>
                    <a:pt x="3" y="1"/>
                  </a:cubicBezTo>
                  <a:cubicBezTo>
                    <a:pt x="3" y="15"/>
                    <a:pt x="3" y="15"/>
                    <a:pt x="3" y="15"/>
                  </a:cubicBezTo>
                  <a:cubicBezTo>
                    <a:pt x="3" y="15"/>
                    <a:pt x="2" y="15"/>
                    <a:pt x="2" y="15"/>
                  </a:cubicBezTo>
                  <a:cubicBezTo>
                    <a:pt x="1" y="15"/>
                    <a:pt x="0" y="15"/>
                    <a:pt x="0" y="15"/>
                  </a:cubicBezTo>
                  <a:lnTo>
                    <a:pt x="0" y="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88" name="Freeform 1800">
              <a:extLst>
                <a:ext uri="{FF2B5EF4-FFF2-40B4-BE49-F238E27FC236}">
                  <a16:creationId xmlns:a16="http://schemas.microsoft.com/office/drawing/2014/main" id="{6B740F05-2F51-4AD7-91C6-804A40D1E120}"/>
                </a:ext>
              </a:extLst>
            </p:cNvPr>
            <p:cNvSpPr>
              <a:spLocks/>
            </p:cNvSpPr>
            <p:nvPr/>
          </p:nvSpPr>
          <p:spPr bwMode="auto">
            <a:xfrm>
              <a:off x="4546" y="924"/>
              <a:ext cx="12" cy="4"/>
            </a:xfrm>
            <a:custGeom>
              <a:avLst/>
              <a:gdLst>
                <a:gd name="T0" fmla="*/ 7 w 8"/>
                <a:gd name="T1" fmla="*/ 3 h 3"/>
                <a:gd name="T2" fmla="*/ 0 w 8"/>
                <a:gd name="T3" fmla="*/ 2 h 3"/>
                <a:gd name="T4" fmla="*/ 0 w 8"/>
                <a:gd name="T5" fmla="*/ 1 h 3"/>
                <a:gd name="T6" fmla="*/ 2 w 8"/>
                <a:gd name="T7" fmla="*/ 0 h 3"/>
                <a:gd name="T8" fmla="*/ 7 w 8"/>
                <a:gd name="T9" fmla="*/ 0 h 3"/>
                <a:gd name="T10" fmla="*/ 8 w 8"/>
                <a:gd name="T11" fmla="*/ 2 h 3"/>
                <a:gd name="T12" fmla="*/ 8 w 8"/>
                <a:gd name="T13" fmla="*/ 2 h 3"/>
                <a:gd name="T14" fmla="*/ 7 w 8"/>
                <a:gd name="T15" fmla="*/ 3 h 3"/>
                <a:gd name="T16" fmla="*/ 7 w 8"/>
                <a:gd name="T17" fmla="*/ 3 h 3"/>
                <a:gd name="T18" fmla="*/ 7 w 8"/>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
                  <a:moveTo>
                    <a:pt x="7" y="3"/>
                  </a:moveTo>
                  <a:cubicBezTo>
                    <a:pt x="0" y="2"/>
                    <a:pt x="0" y="2"/>
                    <a:pt x="0" y="2"/>
                  </a:cubicBezTo>
                  <a:cubicBezTo>
                    <a:pt x="0" y="1"/>
                    <a:pt x="0" y="1"/>
                    <a:pt x="0" y="1"/>
                  </a:cubicBezTo>
                  <a:cubicBezTo>
                    <a:pt x="2" y="0"/>
                    <a:pt x="2" y="0"/>
                    <a:pt x="2" y="0"/>
                  </a:cubicBezTo>
                  <a:cubicBezTo>
                    <a:pt x="7" y="0"/>
                    <a:pt x="7" y="0"/>
                    <a:pt x="7" y="0"/>
                  </a:cubicBezTo>
                  <a:cubicBezTo>
                    <a:pt x="8" y="1"/>
                    <a:pt x="8" y="1"/>
                    <a:pt x="8" y="2"/>
                  </a:cubicBezTo>
                  <a:cubicBezTo>
                    <a:pt x="8" y="2"/>
                    <a:pt x="8" y="2"/>
                    <a:pt x="8" y="2"/>
                  </a:cubicBezTo>
                  <a:cubicBezTo>
                    <a:pt x="8" y="2"/>
                    <a:pt x="8" y="3"/>
                    <a:pt x="7" y="3"/>
                  </a:cubicBezTo>
                  <a:cubicBezTo>
                    <a:pt x="7" y="3"/>
                    <a:pt x="7" y="3"/>
                    <a:pt x="7" y="3"/>
                  </a:cubicBezTo>
                  <a:cubicBezTo>
                    <a:pt x="7" y="3"/>
                    <a:pt x="7" y="3"/>
                    <a:pt x="7" y="3"/>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28489" name="Picture 1801">
            <a:extLst>
              <a:ext uri="{FF2B5EF4-FFF2-40B4-BE49-F238E27FC236}">
                <a16:creationId xmlns:a16="http://schemas.microsoft.com/office/drawing/2014/main" id="{5451D236-526C-4B74-87F5-3E33DE2C5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838200"/>
            <a:ext cx="6953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490" name="Picture 1802">
            <a:extLst>
              <a:ext uri="{FF2B5EF4-FFF2-40B4-BE49-F238E27FC236}">
                <a16:creationId xmlns:a16="http://schemas.microsoft.com/office/drawing/2014/main" id="{64CB2932-E1B5-4D94-B6A1-90E6916F5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938" y="1981200"/>
            <a:ext cx="1544637"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491" name="Picture 1803">
            <a:extLst>
              <a:ext uri="{FF2B5EF4-FFF2-40B4-BE49-F238E27FC236}">
                <a16:creationId xmlns:a16="http://schemas.microsoft.com/office/drawing/2014/main" id="{B9496C46-379C-48F8-A9AB-6793E831F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5" y="2300288"/>
            <a:ext cx="7102475" cy="265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492" name="Picture 1804">
            <a:extLst>
              <a:ext uri="{FF2B5EF4-FFF2-40B4-BE49-F238E27FC236}">
                <a16:creationId xmlns:a16="http://schemas.microsoft.com/office/drawing/2014/main" id="{6D169945-493D-44DD-990F-9D3959CCA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762000"/>
            <a:ext cx="68580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494" name="Picture 1806">
            <a:extLst>
              <a:ext uri="{FF2B5EF4-FFF2-40B4-BE49-F238E27FC236}">
                <a16:creationId xmlns:a16="http://schemas.microsoft.com/office/drawing/2014/main" id="{0AB7D898-A637-4578-8D78-3CB80ED9D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2035175"/>
            <a:ext cx="1462088"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495" name="Picture 1807">
            <a:extLst>
              <a:ext uri="{FF2B5EF4-FFF2-40B4-BE49-F238E27FC236}">
                <a16:creationId xmlns:a16="http://schemas.microsoft.com/office/drawing/2014/main" id="{6576C4EF-B39E-48E7-8E61-E9021BB3CC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4200" y="2686050"/>
            <a:ext cx="53848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496" name="Picture 1808">
            <a:extLst>
              <a:ext uri="{FF2B5EF4-FFF2-40B4-BE49-F238E27FC236}">
                <a16:creationId xmlns:a16="http://schemas.microsoft.com/office/drawing/2014/main" id="{0D272506-6EB8-4C26-AD2B-0AF5807576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743200"/>
            <a:ext cx="68199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iterate type="lt">
                                    <p:tmPct val="5000"/>
                                  </p:iterate>
                                  <p:childTnLst>
                                    <p:set>
                                      <p:cBhvr>
                                        <p:cTn id="10" dur="1" fill="hold">
                                          <p:stCondLst>
                                            <p:cond delay="0"/>
                                          </p:stCondLst>
                                        </p:cTn>
                                        <p:tgtEl>
                                          <p:spTgt spid="628489"/>
                                        </p:tgtEl>
                                        <p:attrNameLst>
                                          <p:attrName>style.visibility</p:attrName>
                                        </p:attrNameLst>
                                      </p:cBhvr>
                                      <p:to>
                                        <p:strVal val="visible"/>
                                      </p:to>
                                    </p:set>
                                    <p:anim calcmode="lin" valueType="num">
                                      <p:cBhvr>
                                        <p:cTn id="11" dur="2000" fill="hold"/>
                                        <p:tgtEl>
                                          <p:spTgt spid="628489"/>
                                        </p:tgtEl>
                                        <p:attrNameLst>
                                          <p:attrName>ppt_w</p:attrName>
                                        </p:attrNameLst>
                                      </p:cBhvr>
                                      <p:tavLst>
                                        <p:tav tm="0">
                                          <p:val>
                                            <p:fltVal val="0"/>
                                          </p:val>
                                        </p:tav>
                                        <p:tav tm="100000">
                                          <p:val>
                                            <p:strVal val="#ppt_w"/>
                                          </p:val>
                                        </p:tav>
                                      </p:tavLst>
                                    </p:anim>
                                    <p:anim calcmode="lin" valueType="num">
                                      <p:cBhvr>
                                        <p:cTn id="12" dur="2000" fill="hold"/>
                                        <p:tgtEl>
                                          <p:spTgt spid="628489"/>
                                        </p:tgtEl>
                                        <p:attrNameLst>
                                          <p:attrName>ppt_h</p:attrName>
                                        </p:attrNameLst>
                                      </p:cBhvr>
                                      <p:tavLst>
                                        <p:tav tm="0">
                                          <p:val>
                                            <p:fltVal val="0"/>
                                          </p:val>
                                        </p:tav>
                                        <p:tav tm="100000">
                                          <p:val>
                                            <p:strVal val="#ppt_h"/>
                                          </p:val>
                                        </p:tav>
                                      </p:tavLst>
                                    </p:anim>
                                    <p:anim calcmode="lin" valueType="num">
                                      <p:cBhvr>
                                        <p:cTn id="13" dur="2000" fill="hold"/>
                                        <p:tgtEl>
                                          <p:spTgt spid="628489"/>
                                        </p:tgtEl>
                                        <p:attrNameLst>
                                          <p:attrName>style.rotation</p:attrName>
                                        </p:attrNameLst>
                                      </p:cBhvr>
                                      <p:tavLst>
                                        <p:tav tm="0">
                                          <p:val>
                                            <p:fltVal val="90"/>
                                          </p:val>
                                        </p:tav>
                                        <p:tav tm="100000">
                                          <p:val>
                                            <p:fltVal val="0"/>
                                          </p:val>
                                        </p:tav>
                                      </p:tavLst>
                                    </p:anim>
                                    <p:animEffect transition="in" filter="fade">
                                      <p:cBhvr>
                                        <p:cTn id="14" dur="2000"/>
                                        <p:tgtEl>
                                          <p:spTgt spid="62848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84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628491"/>
                                        </p:tgtEl>
                                        <p:attrNameLst>
                                          <p:attrName>style.visibility</p:attrName>
                                        </p:attrNameLst>
                                      </p:cBhvr>
                                      <p:to>
                                        <p:strVal val="visible"/>
                                      </p:to>
                                    </p:set>
                                    <p:animEffect transition="in" filter="wipe(up)">
                                      <p:cBhvr>
                                        <p:cTn id="23" dur="2000"/>
                                        <p:tgtEl>
                                          <p:spTgt spid="62849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1" presetClass="entr" presetSubtype="0" fill="hold" nodeType="clickEffect">
                                  <p:stCondLst>
                                    <p:cond delay="0"/>
                                  </p:stCondLst>
                                  <p:iterate type="lt">
                                    <p:tmPct val="5000"/>
                                  </p:iterate>
                                  <p:childTnLst>
                                    <p:set>
                                      <p:cBhvr>
                                        <p:cTn id="27" dur="1" fill="hold">
                                          <p:stCondLst>
                                            <p:cond delay="0"/>
                                          </p:stCondLst>
                                        </p:cTn>
                                        <p:tgtEl>
                                          <p:spTgt spid="628492"/>
                                        </p:tgtEl>
                                        <p:attrNameLst>
                                          <p:attrName>style.visibility</p:attrName>
                                        </p:attrNameLst>
                                      </p:cBhvr>
                                      <p:to>
                                        <p:strVal val="visible"/>
                                      </p:to>
                                    </p:set>
                                    <p:anim calcmode="lin" valueType="num">
                                      <p:cBhvr>
                                        <p:cTn id="28" dur="2000" fill="hold"/>
                                        <p:tgtEl>
                                          <p:spTgt spid="628492"/>
                                        </p:tgtEl>
                                        <p:attrNameLst>
                                          <p:attrName>ppt_w</p:attrName>
                                        </p:attrNameLst>
                                      </p:cBhvr>
                                      <p:tavLst>
                                        <p:tav tm="0">
                                          <p:val>
                                            <p:fltVal val="0"/>
                                          </p:val>
                                        </p:tav>
                                        <p:tav tm="100000">
                                          <p:val>
                                            <p:strVal val="#ppt_w"/>
                                          </p:val>
                                        </p:tav>
                                      </p:tavLst>
                                    </p:anim>
                                    <p:anim calcmode="lin" valueType="num">
                                      <p:cBhvr>
                                        <p:cTn id="29" dur="2000" fill="hold"/>
                                        <p:tgtEl>
                                          <p:spTgt spid="628492"/>
                                        </p:tgtEl>
                                        <p:attrNameLst>
                                          <p:attrName>ppt_h</p:attrName>
                                        </p:attrNameLst>
                                      </p:cBhvr>
                                      <p:tavLst>
                                        <p:tav tm="0">
                                          <p:val>
                                            <p:fltVal val="0"/>
                                          </p:val>
                                        </p:tav>
                                        <p:tav tm="100000">
                                          <p:val>
                                            <p:strVal val="#ppt_h"/>
                                          </p:val>
                                        </p:tav>
                                      </p:tavLst>
                                    </p:anim>
                                    <p:anim calcmode="lin" valueType="num">
                                      <p:cBhvr>
                                        <p:cTn id="30" dur="2000" fill="hold"/>
                                        <p:tgtEl>
                                          <p:spTgt spid="628492"/>
                                        </p:tgtEl>
                                        <p:attrNameLst>
                                          <p:attrName>style.rotation</p:attrName>
                                        </p:attrNameLst>
                                      </p:cBhvr>
                                      <p:tavLst>
                                        <p:tav tm="0">
                                          <p:val>
                                            <p:fltVal val="90"/>
                                          </p:val>
                                        </p:tav>
                                        <p:tav tm="100000">
                                          <p:val>
                                            <p:fltVal val="0"/>
                                          </p:val>
                                        </p:tav>
                                      </p:tavLst>
                                    </p:anim>
                                    <p:animEffect transition="in" filter="fade">
                                      <p:cBhvr>
                                        <p:cTn id="31" dur="2000"/>
                                        <p:tgtEl>
                                          <p:spTgt spid="62849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284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628495"/>
                                        </p:tgtEl>
                                        <p:attrNameLst>
                                          <p:attrName>style.visibility</p:attrName>
                                        </p:attrNameLst>
                                      </p:cBhvr>
                                      <p:to>
                                        <p:strVal val="visible"/>
                                      </p:to>
                                    </p:set>
                                    <p:animEffect transition="in" filter="wipe(up)">
                                      <p:cBhvr>
                                        <p:cTn id="40" dur="2000"/>
                                        <p:tgtEl>
                                          <p:spTgt spid="62849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628496"/>
                                        </p:tgtEl>
                                        <p:attrNameLst>
                                          <p:attrName>style.visibility</p:attrName>
                                        </p:attrNameLst>
                                      </p:cBhvr>
                                      <p:to>
                                        <p:strVal val="visible"/>
                                      </p:to>
                                    </p:set>
                                    <p:animEffect transition="in" filter="wipe(up)">
                                      <p:cBhvr>
                                        <p:cTn id="45" dur="2000"/>
                                        <p:tgtEl>
                                          <p:spTgt spid="628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8F9912D5-7B6D-4772-9E8C-98465CAF2B4F}"/>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A76BF37F-5D78-49CA-A91B-04089FC5D859}"/>
              </a:ext>
            </a:extLst>
          </p:cNvPr>
          <p:cNvSpPr>
            <a:spLocks noGrp="1"/>
          </p:cNvSpPr>
          <p:nvPr>
            <p:ph type="sldNum" sz="quarter" idx="11"/>
          </p:nvPr>
        </p:nvSpPr>
        <p:spPr/>
        <p:txBody>
          <a:bodyPr/>
          <a:lstStyle/>
          <a:p>
            <a:fld id="{1598EAB9-4D9B-44D7-96E5-C8D5DA1D2FA1}" type="slidenum">
              <a:rPr lang="en-US" altLang="zh-CN"/>
              <a:pPr/>
              <a:t>22</a:t>
            </a:fld>
            <a:endParaRPr lang="en-US" altLang="zh-CN"/>
          </a:p>
        </p:txBody>
      </p:sp>
      <p:sp>
        <p:nvSpPr>
          <p:cNvPr id="491522" name="Text Box 2">
            <a:extLst>
              <a:ext uri="{FF2B5EF4-FFF2-40B4-BE49-F238E27FC236}">
                <a16:creationId xmlns:a16="http://schemas.microsoft.com/office/drawing/2014/main" id="{2A649C34-6870-41E9-8E28-80DB8FB38F3F}"/>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3.8</a:t>
            </a:r>
            <a:r>
              <a:rPr lang="en-US" altLang="en-US">
                <a:solidFill>
                  <a:schemeClr val="accent2"/>
                </a:solidFill>
              </a:rPr>
              <a:t>    </a:t>
            </a:r>
            <a:r>
              <a:rPr lang="en-US" altLang="en-US" i="1"/>
              <a:t>Collision of the first bit in CSMA/CD</a:t>
            </a:r>
          </a:p>
        </p:txBody>
      </p:sp>
      <p:sp>
        <p:nvSpPr>
          <p:cNvPr id="491523" name="Rectangle 3">
            <a:extLst>
              <a:ext uri="{FF2B5EF4-FFF2-40B4-BE49-F238E27FC236}">
                <a16:creationId xmlns:a16="http://schemas.microsoft.com/office/drawing/2014/main" id="{2326D806-D202-4FAF-8750-CC87B40323A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1524" name="Rectangle 4">
            <a:extLst>
              <a:ext uri="{FF2B5EF4-FFF2-40B4-BE49-F238E27FC236}">
                <a16:creationId xmlns:a16="http://schemas.microsoft.com/office/drawing/2014/main" id="{A0DC9843-5083-42A9-9AAE-D46856776F3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1525" name="Rectangle 5">
            <a:extLst>
              <a:ext uri="{FF2B5EF4-FFF2-40B4-BE49-F238E27FC236}">
                <a16:creationId xmlns:a16="http://schemas.microsoft.com/office/drawing/2014/main" id="{F4D9ED1C-A45A-429E-93A9-C298E306877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1526" name="Rectangle 6">
            <a:extLst>
              <a:ext uri="{FF2B5EF4-FFF2-40B4-BE49-F238E27FC236}">
                <a16:creationId xmlns:a16="http://schemas.microsoft.com/office/drawing/2014/main" id="{6B9B6E97-8C51-4CBD-BDCA-3FF17C0C1FF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1527" name="Rectangle 7">
            <a:extLst>
              <a:ext uri="{FF2B5EF4-FFF2-40B4-BE49-F238E27FC236}">
                <a16:creationId xmlns:a16="http://schemas.microsoft.com/office/drawing/2014/main" id="{013C7FB5-4D95-4100-93FA-C3A59782A7D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1528" name="Rectangle 8">
            <a:extLst>
              <a:ext uri="{FF2B5EF4-FFF2-40B4-BE49-F238E27FC236}">
                <a16:creationId xmlns:a16="http://schemas.microsoft.com/office/drawing/2014/main" id="{010048EE-5561-4E24-BE30-A941D136FF9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1529" name="Rectangle 9">
            <a:extLst>
              <a:ext uri="{FF2B5EF4-FFF2-40B4-BE49-F238E27FC236}">
                <a16:creationId xmlns:a16="http://schemas.microsoft.com/office/drawing/2014/main" id="{144F89D3-CD00-41A4-A012-00A293BBF04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1531" name="Picture 11">
            <a:extLst>
              <a:ext uri="{FF2B5EF4-FFF2-40B4-BE49-F238E27FC236}">
                <a16:creationId xmlns:a16="http://schemas.microsoft.com/office/drawing/2014/main" id="{26DC9F39-1406-431E-A87B-13812126F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712913"/>
            <a:ext cx="7477125"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700D554D-C3D1-4593-A63B-3C5382B88F7C}"/>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462BD595-5D1F-4E3C-A21E-D3572CF0FF6D}"/>
              </a:ext>
            </a:extLst>
          </p:cNvPr>
          <p:cNvSpPr>
            <a:spLocks noGrp="1"/>
          </p:cNvSpPr>
          <p:nvPr>
            <p:ph type="sldNum" sz="quarter" idx="11"/>
          </p:nvPr>
        </p:nvSpPr>
        <p:spPr/>
        <p:txBody>
          <a:bodyPr/>
          <a:lstStyle/>
          <a:p>
            <a:fld id="{94A14746-7F8D-43A0-97AA-2FF6E3093929}" type="slidenum">
              <a:rPr lang="en-US" altLang="zh-CN"/>
              <a:pPr/>
              <a:t>23</a:t>
            </a:fld>
            <a:endParaRPr lang="en-US" altLang="zh-CN"/>
          </a:p>
        </p:txBody>
      </p:sp>
      <p:sp>
        <p:nvSpPr>
          <p:cNvPr id="667650" name="Text Box 2">
            <a:extLst>
              <a:ext uri="{FF2B5EF4-FFF2-40B4-BE49-F238E27FC236}">
                <a16:creationId xmlns:a16="http://schemas.microsoft.com/office/drawing/2014/main" id="{7720155D-1743-49D5-915F-14D31D2D08AF}"/>
              </a:ext>
            </a:extLst>
          </p:cNvPr>
          <p:cNvSpPr txBox="1">
            <a:spLocks noChangeArrowheads="1"/>
          </p:cNvSpPr>
          <p:nvPr/>
        </p:nvSpPr>
        <p:spPr bwMode="auto">
          <a:xfrm>
            <a:off x="76200" y="696913"/>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en-US" altLang="zh-CN" sz="2400">
                <a:latin typeface="Arial Unicode MS" pitchFamily="34" charset="-128"/>
                <a:ea typeface="宋体" panose="02010600030101010101" pitchFamily="2" charset="-122"/>
              </a:rPr>
              <a:t>In the standard Ethernet, if the maximum propagation time is 25.6 μs, what is the minimum size of the frame?</a:t>
            </a:r>
          </a:p>
          <a:p>
            <a:pPr algn="just">
              <a:lnSpc>
                <a:spcPct val="130000"/>
              </a:lnSpc>
            </a:pPr>
            <a:endParaRPr lang="en-US" altLang="zh-CN" sz="2400">
              <a:latin typeface="Arial Unicode MS" pitchFamily="34" charset="-128"/>
              <a:ea typeface="宋体" panose="02010600030101010101" pitchFamily="2" charset="-122"/>
            </a:endParaRPr>
          </a:p>
          <a:p>
            <a:pPr algn="just">
              <a:lnSpc>
                <a:spcPct val="130000"/>
              </a:lnSpc>
            </a:pPr>
            <a:r>
              <a:rPr lang="en-US" altLang="zh-CN" sz="2400" i="1">
                <a:latin typeface="Arial Unicode MS" pitchFamily="34" charset="-128"/>
                <a:ea typeface="宋体" panose="02010600030101010101" pitchFamily="2" charset="-122"/>
              </a:rPr>
              <a:t>Solution</a:t>
            </a:r>
          </a:p>
          <a:p>
            <a:pPr algn="just">
              <a:lnSpc>
                <a:spcPct val="130000"/>
              </a:lnSpc>
            </a:pPr>
            <a:r>
              <a:rPr lang="en-US" altLang="zh-CN" sz="2400">
                <a:latin typeface="Arial Unicode MS" pitchFamily="34" charset="-128"/>
                <a:ea typeface="宋体" panose="02010600030101010101" pitchFamily="2" charset="-122"/>
              </a:rPr>
              <a:t>The frame transmission time is T</a:t>
            </a:r>
            <a:r>
              <a:rPr lang="en-US" altLang="zh-CN" sz="2400" baseline="-25000">
                <a:latin typeface="Arial Unicode MS" pitchFamily="34" charset="-128"/>
                <a:ea typeface="宋体" panose="02010600030101010101" pitchFamily="2" charset="-122"/>
              </a:rPr>
              <a:t>fr</a:t>
            </a:r>
            <a:r>
              <a:rPr lang="en-US" altLang="zh-CN" sz="2400">
                <a:latin typeface="Arial Unicode MS" pitchFamily="34" charset="-128"/>
                <a:ea typeface="宋体" panose="02010600030101010101" pitchFamily="2" charset="-122"/>
              </a:rPr>
              <a:t> = 2 × T</a:t>
            </a:r>
            <a:r>
              <a:rPr lang="en-US" altLang="zh-CN" sz="2400" baseline="-25000">
                <a:latin typeface="Arial Unicode MS" pitchFamily="34" charset="-128"/>
                <a:ea typeface="宋体" panose="02010600030101010101" pitchFamily="2" charset="-122"/>
              </a:rPr>
              <a:t>p</a:t>
            </a:r>
            <a:r>
              <a:rPr lang="en-US" altLang="zh-CN" sz="2400">
                <a:latin typeface="Arial Unicode MS" pitchFamily="34" charset="-128"/>
                <a:ea typeface="宋体" panose="02010600030101010101" pitchFamily="2" charset="-122"/>
              </a:rPr>
              <a:t> = 51.2 μs. This means, in the worst case, a station needs to transmit for a period of 51.2 μs to detect the collision. The minimum size of the frame is 10 Mbps × 51.2 μs = 512 bits or 64 bytes. This is actually the minimum size of the frame for Standard Ethernet, as we discussed before.</a:t>
            </a:r>
          </a:p>
        </p:txBody>
      </p:sp>
      <p:grpSp>
        <p:nvGrpSpPr>
          <p:cNvPr id="667651" name="Group 3">
            <a:extLst>
              <a:ext uri="{FF2B5EF4-FFF2-40B4-BE49-F238E27FC236}">
                <a16:creationId xmlns:a16="http://schemas.microsoft.com/office/drawing/2014/main" id="{6F86BB88-3E67-4C55-B2CE-F4912DED0859}"/>
              </a:ext>
            </a:extLst>
          </p:cNvPr>
          <p:cNvGrpSpPr>
            <a:grpSpLocks/>
          </p:cNvGrpSpPr>
          <p:nvPr/>
        </p:nvGrpSpPr>
        <p:grpSpPr bwMode="auto">
          <a:xfrm>
            <a:off x="0" y="0"/>
            <a:ext cx="9144000" cy="609600"/>
            <a:chOff x="0" y="2448"/>
            <a:chExt cx="5760" cy="384"/>
          </a:xfrm>
        </p:grpSpPr>
        <p:sp>
          <p:nvSpPr>
            <p:cNvPr id="667652" name="Rectangle 4">
              <a:extLst>
                <a:ext uri="{FF2B5EF4-FFF2-40B4-BE49-F238E27FC236}">
                  <a16:creationId xmlns:a16="http://schemas.microsoft.com/office/drawing/2014/main" id="{D0B4507D-6779-4935-8207-41355E5D5177}"/>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653" name="Text Box 5">
              <a:extLst>
                <a:ext uri="{FF2B5EF4-FFF2-40B4-BE49-F238E27FC236}">
                  <a16:creationId xmlns:a16="http://schemas.microsoft.com/office/drawing/2014/main" id="{60EF8BF3-81B4-4539-BA35-7EDCA590E200}"/>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bg1"/>
                  </a:solidFill>
                  <a:effectLst>
                    <a:outerShdw blurRad="38100" dist="38100" dir="2700000" algn="tl">
                      <a:srgbClr val="000000"/>
                    </a:outerShdw>
                  </a:effectLst>
                  <a:ea typeface="宋体" panose="02010600030101010101" pitchFamily="2" charset="-122"/>
                </a:rPr>
                <a:t>Example</a:t>
              </a:r>
              <a:r>
                <a:rPr lang="en-US" altLang="zh-CN" sz="3200">
                  <a:solidFill>
                    <a:schemeClr val="bg1"/>
                  </a:solidFill>
                  <a:ea typeface="宋体" panose="02010600030101010101" pitchFamily="2" charset="-122"/>
                </a:rPr>
                <a:t> 3.3</a:t>
              </a:r>
              <a:endParaRPr lang="en-US" altLang="zh-CN" sz="3200" i="1">
                <a:solidFill>
                  <a:schemeClr val="bg1"/>
                </a:solidFill>
                <a:ea typeface="宋体" panose="02010600030101010101" pitchFamily="2"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020E47BD-0A5A-4592-9F76-D5F946B4285E}"/>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9A9F2590-8750-43D5-94B0-1B713231224C}"/>
              </a:ext>
            </a:extLst>
          </p:cNvPr>
          <p:cNvSpPr>
            <a:spLocks noGrp="1"/>
          </p:cNvSpPr>
          <p:nvPr>
            <p:ph type="sldNum" sz="quarter" idx="11"/>
          </p:nvPr>
        </p:nvSpPr>
        <p:spPr/>
        <p:txBody>
          <a:bodyPr/>
          <a:lstStyle/>
          <a:p>
            <a:fld id="{992E1198-C53B-4225-B72C-87B290F44CD9}" type="slidenum">
              <a:rPr lang="en-US" altLang="zh-CN"/>
              <a:pPr/>
              <a:t>24</a:t>
            </a:fld>
            <a:endParaRPr lang="en-US" altLang="zh-CN"/>
          </a:p>
        </p:txBody>
      </p:sp>
      <p:sp>
        <p:nvSpPr>
          <p:cNvPr id="492546" name="Text Box 2">
            <a:extLst>
              <a:ext uri="{FF2B5EF4-FFF2-40B4-BE49-F238E27FC236}">
                <a16:creationId xmlns:a16="http://schemas.microsoft.com/office/drawing/2014/main" id="{11399FA1-7256-4B8C-8939-CB7554D1F10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3.9</a:t>
            </a:r>
            <a:r>
              <a:rPr lang="en-US" altLang="en-US">
                <a:solidFill>
                  <a:schemeClr val="accent2"/>
                </a:solidFill>
              </a:rPr>
              <a:t>    </a:t>
            </a:r>
            <a:r>
              <a:rPr lang="en-US" altLang="en-US" i="1"/>
              <a:t>CSMA/CD flow diagram</a:t>
            </a:r>
          </a:p>
        </p:txBody>
      </p:sp>
      <p:sp>
        <p:nvSpPr>
          <p:cNvPr id="492547" name="Rectangle 3">
            <a:extLst>
              <a:ext uri="{FF2B5EF4-FFF2-40B4-BE49-F238E27FC236}">
                <a16:creationId xmlns:a16="http://schemas.microsoft.com/office/drawing/2014/main" id="{E790E067-BAD9-4B12-8C92-87548D10A37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2548" name="Rectangle 4">
            <a:extLst>
              <a:ext uri="{FF2B5EF4-FFF2-40B4-BE49-F238E27FC236}">
                <a16:creationId xmlns:a16="http://schemas.microsoft.com/office/drawing/2014/main" id="{B1D11246-E184-43D5-9693-F6CFEFBF40B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2549" name="Rectangle 5">
            <a:extLst>
              <a:ext uri="{FF2B5EF4-FFF2-40B4-BE49-F238E27FC236}">
                <a16:creationId xmlns:a16="http://schemas.microsoft.com/office/drawing/2014/main" id="{B2028C27-F1CA-4FB5-BD2D-1789E2E22D8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2550" name="Rectangle 6">
            <a:extLst>
              <a:ext uri="{FF2B5EF4-FFF2-40B4-BE49-F238E27FC236}">
                <a16:creationId xmlns:a16="http://schemas.microsoft.com/office/drawing/2014/main" id="{BA56920B-E85E-4609-8F55-D81C5FF009F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2551" name="Rectangle 7">
            <a:extLst>
              <a:ext uri="{FF2B5EF4-FFF2-40B4-BE49-F238E27FC236}">
                <a16:creationId xmlns:a16="http://schemas.microsoft.com/office/drawing/2014/main" id="{C3FF6277-0D34-46D9-B349-6D235297729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2552" name="Rectangle 8">
            <a:extLst>
              <a:ext uri="{FF2B5EF4-FFF2-40B4-BE49-F238E27FC236}">
                <a16:creationId xmlns:a16="http://schemas.microsoft.com/office/drawing/2014/main" id="{6BE32A8A-E3C0-4BEA-B37A-01B7AD3851E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2553" name="Rectangle 9">
            <a:extLst>
              <a:ext uri="{FF2B5EF4-FFF2-40B4-BE49-F238E27FC236}">
                <a16:creationId xmlns:a16="http://schemas.microsoft.com/office/drawing/2014/main" id="{8441E4EA-83C1-424B-B9D1-B10A4013F1B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2555" name="Picture 11">
            <a:extLst>
              <a:ext uri="{FF2B5EF4-FFF2-40B4-BE49-F238E27FC236}">
                <a16:creationId xmlns:a16="http://schemas.microsoft.com/office/drawing/2014/main" id="{146A48CF-A5FC-4354-9AE8-06FB71EF2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36625"/>
            <a:ext cx="7440613"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FEA86021-0760-4F80-AC68-6D76CA9AF7E5}"/>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0868515C-E046-4666-9CE6-C4DB2E65132D}"/>
              </a:ext>
            </a:extLst>
          </p:cNvPr>
          <p:cNvSpPr>
            <a:spLocks noGrp="1"/>
          </p:cNvSpPr>
          <p:nvPr>
            <p:ph type="sldNum" sz="quarter" idx="11"/>
          </p:nvPr>
        </p:nvSpPr>
        <p:spPr/>
        <p:txBody>
          <a:bodyPr/>
          <a:lstStyle/>
          <a:p>
            <a:fld id="{D1C7783D-663F-47E9-BC39-D247F98F086D}" type="slidenum">
              <a:rPr lang="en-US" altLang="zh-CN"/>
              <a:pPr/>
              <a:t>25</a:t>
            </a:fld>
            <a:endParaRPr lang="en-US" altLang="zh-CN"/>
          </a:p>
        </p:txBody>
      </p:sp>
      <p:grpSp>
        <p:nvGrpSpPr>
          <p:cNvPr id="724994" name="Group 2">
            <a:extLst>
              <a:ext uri="{FF2B5EF4-FFF2-40B4-BE49-F238E27FC236}">
                <a16:creationId xmlns:a16="http://schemas.microsoft.com/office/drawing/2014/main" id="{E9316251-0A0C-4756-BE7C-C6197DEE08EC}"/>
              </a:ext>
            </a:extLst>
          </p:cNvPr>
          <p:cNvGrpSpPr>
            <a:grpSpLocks/>
          </p:cNvGrpSpPr>
          <p:nvPr/>
        </p:nvGrpSpPr>
        <p:grpSpPr bwMode="auto">
          <a:xfrm>
            <a:off x="228600" y="228600"/>
            <a:ext cx="8458200" cy="5791200"/>
            <a:chOff x="144" y="144"/>
            <a:chExt cx="5328" cy="3648"/>
          </a:xfrm>
        </p:grpSpPr>
        <p:grpSp>
          <p:nvGrpSpPr>
            <p:cNvPr id="724995" name="Group 3">
              <a:extLst>
                <a:ext uri="{FF2B5EF4-FFF2-40B4-BE49-F238E27FC236}">
                  <a16:creationId xmlns:a16="http://schemas.microsoft.com/office/drawing/2014/main" id="{13361344-EA3B-4661-BBE1-79D7BC209840}"/>
                </a:ext>
              </a:extLst>
            </p:cNvPr>
            <p:cNvGrpSpPr>
              <a:grpSpLocks/>
            </p:cNvGrpSpPr>
            <p:nvPr/>
          </p:nvGrpSpPr>
          <p:grpSpPr bwMode="auto">
            <a:xfrm>
              <a:off x="144" y="144"/>
              <a:ext cx="432" cy="3648"/>
              <a:chOff x="48" y="48"/>
              <a:chExt cx="576" cy="3984"/>
            </a:xfrm>
          </p:grpSpPr>
          <p:sp>
            <p:nvSpPr>
              <p:cNvPr id="724996" name="Rectangle 4">
                <a:extLst>
                  <a:ext uri="{FF2B5EF4-FFF2-40B4-BE49-F238E27FC236}">
                    <a16:creationId xmlns:a16="http://schemas.microsoft.com/office/drawing/2014/main" id="{58898CAF-E396-4F63-9108-9F1F03C240B7}"/>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97" name="Rectangle 5">
                <a:extLst>
                  <a:ext uri="{FF2B5EF4-FFF2-40B4-BE49-F238E27FC236}">
                    <a16:creationId xmlns:a16="http://schemas.microsoft.com/office/drawing/2014/main" id="{C5529B98-DCD5-46B3-81AD-F934BA1F6A0E}"/>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98" name="Rectangle 6">
                <a:extLst>
                  <a:ext uri="{FF2B5EF4-FFF2-40B4-BE49-F238E27FC236}">
                    <a16:creationId xmlns:a16="http://schemas.microsoft.com/office/drawing/2014/main" id="{91F02034-9848-4DEB-901A-05EFE8AF81D6}"/>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4999" name="Group 7">
              <a:extLst>
                <a:ext uri="{FF2B5EF4-FFF2-40B4-BE49-F238E27FC236}">
                  <a16:creationId xmlns:a16="http://schemas.microsoft.com/office/drawing/2014/main" id="{AAC739DC-F100-4285-881E-3DB8E42F17F7}"/>
                </a:ext>
              </a:extLst>
            </p:cNvPr>
            <p:cNvGrpSpPr>
              <a:grpSpLocks/>
            </p:cNvGrpSpPr>
            <p:nvPr/>
          </p:nvGrpSpPr>
          <p:grpSpPr bwMode="auto">
            <a:xfrm>
              <a:off x="144" y="144"/>
              <a:ext cx="5328" cy="336"/>
              <a:chOff x="0" y="144"/>
              <a:chExt cx="5760" cy="432"/>
            </a:xfrm>
          </p:grpSpPr>
          <p:sp>
            <p:nvSpPr>
              <p:cNvPr id="725000" name="Rectangle 8">
                <a:extLst>
                  <a:ext uri="{FF2B5EF4-FFF2-40B4-BE49-F238E27FC236}">
                    <a16:creationId xmlns:a16="http://schemas.microsoft.com/office/drawing/2014/main" id="{75962D46-8859-4BBF-A565-7E229DB76EEE}"/>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01" name="Rectangle 9">
                <a:extLst>
                  <a:ext uri="{FF2B5EF4-FFF2-40B4-BE49-F238E27FC236}">
                    <a16:creationId xmlns:a16="http://schemas.microsoft.com/office/drawing/2014/main" id="{17CE3F00-9281-4388-81E8-F10BE2D50B49}"/>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02" name="Rectangle 10">
                <a:extLst>
                  <a:ext uri="{FF2B5EF4-FFF2-40B4-BE49-F238E27FC236}">
                    <a16:creationId xmlns:a16="http://schemas.microsoft.com/office/drawing/2014/main" id="{0F7E7A8D-CC1B-482F-9374-695611547658}"/>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5003" name="Group 11">
              <a:extLst>
                <a:ext uri="{FF2B5EF4-FFF2-40B4-BE49-F238E27FC236}">
                  <a16:creationId xmlns:a16="http://schemas.microsoft.com/office/drawing/2014/main" id="{C31E4122-9A8A-4F87-9C46-C475DBC9A277}"/>
                </a:ext>
              </a:extLst>
            </p:cNvPr>
            <p:cNvGrpSpPr>
              <a:grpSpLocks/>
            </p:cNvGrpSpPr>
            <p:nvPr/>
          </p:nvGrpSpPr>
          <p:grpSpPr bwMode="auto">
            <a:xfrm>
              <a:off x="144" y="144"/>
              <a:ext cx="432" cy="336"/>
              <a:chOff x="144" y="144"/>
              <a:chExt cx="432" cy="336"/>
            </a:xfrm>
          </p:grpSpPr>
          <p:grpSp>
            <p:nvGrpSpPr>
              <p:cNvPr id="725004" name="Group 12">
                <a:extLst>
                  <a:ext uri="{FF2B5EF4-FFF2-40B4-BE49-F238E27FC236}">
                    <a16:creationId xmlns:a16="http://schemas.microsoft.com/office/drawing/2014/main" id="{50519866-D97B-4ED1-989A-47AE7E9A7EB8}"/>
                  </a:ext>
                </a:extLst>
              </p:cNvPr>
              <p:cNvGrpSpPr>
                <a:grpSpLocks/>
              </p:cNvGrpSpPr>
              <p:nvPr/>
            </p:nvGrpSpPr>
            <p:grpSpPr bwMode="auto">
              <a:xfrm>
                <a:off x="144" y="256"/>
                <a:ext cx="432" cy="112"/>
                <a:chOff x="288" y="256"/>
                <a:chExt cx="432" cy="112"/>
              </a:xfrm>
            </p:grpSpPr>
            <p:sp>
              <p:nvSpPr>
                <p:cNvPr id="725005" name="Rectangle 13">
                  <a:extLst>
                    <a:ext uri="{FF2B5EF4-FFF2-40B4-BE49-F238E27FC236}">
                      <a16:creationId xmlns:a16="http://schemas.microsoft.com/office/drawing/2014/main" id="{0D03CD7A-6BD5-4DFE-AE16-89D637BD8CC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06" name="Rectangle 14">
                  <a:extLst>
                    <a:ext uri="{FF2B5EF4-FFF2-40B4-BE49-F238E27FC236}">
                      <a16:creationId xmlns:a16="http://schemas.microsoft.com/office/drawing/2014/main" id="{F26BEE6B-A632-48D1-A877-E9E71AF05601}"/>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07" name="Rectangle 15">
                  <a:extLst>
                    <a:ext uri="{FF2B5EF4-FFF2-40B4-BE49-F238E27FC236}">
                      <a16:creationId xmlns:a16="http://schemas.microsoft.com/office/drawing/2014/main" id="{2FB41B20-B9F7-4A90-9282-96805926F397}"/>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5008" name="Group 16">
                <a:extLst>
                  <a:ext uri="{FF2B5EF4-FFF2-40B4-BE49-F238E27FC236}">
                    <a16:creationId xmlns:a16="http://schemas.microsoft.com/office/drawing/2014/main" id="{DDD1286C-7FFD-4770-8AEA-431CD9CC0D51}"/>
                  </a:ext>
                </a:extLst>
              </p:cNvPr>
              <p:cNvGrpSpPr>
                <a:grpSpLocks/>
              </p:cNvGrpSpPr>
              <p:nvPr/>
            </p:nvGrpSpPr>
            <p:grpSpPr bwMode="auto">
              <a:xfrm>
                <a:off x="144" y="144"/>
                <a:ext cx="432" cy="336"/>
                <a:chOff x="144" y="144"/>
                <a:chExt cx="432" cy="336"/>
              </a:xfrm>
            </p:grpSpPr>
            <p:grpSp>
              <p:nvGrpSpPr>
                <p:cNvPr id="725009" name="Group 17">
                  <a:extLst>
                    <a:ext uri="{FF2B5EF4-FFF2-40B4-BE49-F238E27FC236}">
                      <a16:creationId xmlns:a16="http://schemas.microsoft.com/office/drawing/2014/main" id="{B8DB4E04-74B7-42B8-B429-4039113FE348}"/>
                    </a:ext>
                  </a:extLst>
                </p:cNvPr>
                <p:cNvGrpSpPr>
                  <a:grpSpLocks/>
                </p:cNvGrpSpPr>
                <p:nvPr/>
              </p:nvGrpSpPr>
              <p:grpSpPr bwMode="auto">
                <a:xfrm>
                  <a:off x="144" y="144"/>
                  <a:ext cx="432" cy="112"/>
                  <a:chOff x="288" y="256"/>
                  <a:chExt cx="432" cy="112"/>
                </a:xfrm>
              </p:grpSpPr>
              <p:sp>
                <p:nvSpPr>
                  <p:cNvPr id="725010" name="Rectangle 18">
                    <a:extLst>
                      <a:ext uri="{FF2B5EF4-FFF2-40B4-BE49-F238E27FC236}">
                        <a16:creationId xmlns:a16="http://schemas.microsoft.com/office/drawing/2014/main" id="{68E8A2FE-A867-4253-9919-3F9580A8B0F0}"/>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11" name="Rectangle 19">
                    <a:extLst>
                      <a:ext uri="{FF2B5EF4-FFF2-40B4-BE49-F238E27FC236}">
                        <a16:creationId xmlns:a16="http://schemas.microsoft.com/office/drawing/2014/main" id="{3BD617B8-B0F3-4B53-A176-588D4B5B6195}"/>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12" name="Rectangle 20">
                    <a:extLst>
                      <a:ext uri="{FF2B5EF4-FFF2-40B4-BE49-F238E27FC236}">
                        <a16:creationId xmlns:a16="http://schemas.microsoft.com/office/drawing/2014/main" id="{0135EDA7-3253-4B42-B6CE-65A8264D38A1}"/>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5013" name="Group 21">
                  <a:extLst>
                    <a:ext uri="{FF2B5EF4-FFF2-40B4-BE49-F238E27FC236}">
                      <a16:creationId xmlns:a16="http://schemas.microsoft.com/office/drawing/2014/main" id="{ED268488-85EC-47D8-B6A1-B5589F83B37F}"/>
                    </a:ext>
                  </a:extLst>
                </p:cNvPr>
                <p:cNvGrpSpPr>
                  <a:grpSpLocks/>
                </p:cNvGrpSpPr>
                <p:nvPr/>
              </p:nvGrpSpPr>
              <p:grpSpPr bwMode="auto">
                <a:xfrm>
                  <a:off x="144" y="368"/>
                  <a:ext cx="432" cy="112"/>
                  <a:chOff x="288" y="256"/>
                  <a:chExt cx="432" cy="112"/>
                </a:xfrm>
              </p:grpSpPr>
              <p:sp>
                <p:nvSpPr>
                  <p:cNvPr id="725014" name="Rectangle 22">
                    <a:extLst>
                      <a:ext uri="{FF2B5EF4-FFF2-40B4-BE49-F238E27FC236}">
                        <a16:creationId xmlns:a16="http://schemas.microsoft.com/office/drawing/2014/main" id="{4AAEA8A9-8BB1-4A0C-91D5-151B4FD9BE43}"/>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15" name="Rectangle 23">
                    <a:extLst>
                      <a:ext uri="{FF2B5EF4-FFF2-40B4-BE49-F238E27FC236}">
                        <a16:creationId xmlns:a16="http://schemas.microsoft.com/office/drawing/2014/main" id="{B8FC3A4F-2AB9-44F7-8ABD-830E65C3111B}"/>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16" name="Rectangle 24">
                    <a:extLst>
                      <a:ext uri="{FF2B5EF4-FFF2-40B4-BE49-F238E27FC236}">
                        <a16:creationId xmlns:a16="http://schemas.microsoft.com/office/drawing/2014/main" id="{A1B6FA7B-F429-432A-B47A-15666E273EAC}"/>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25017" name="Picture 25">
            <a:extLst>
              <a:ext uri="{FF2B5EF4-FFF2-40B4-BE49-F238E27FC236}">
                <a16:creationId xmlns:a16="http://schemas.microsoft.com/office/drawing/2014/main" id="{AE7CAEF4-6AA1-42D6-AA49-2556A9D93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330" y="3276600"/>
            <a:ext cx="7742238"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对话气泡: 圆角矩形 1">
            <a:extLst>
              <a:ext uri="{FF2B5EF4-FFF2-40B4-BE49-F238E27FC236}">
                <a16:creationId xmlns:a16="http://schemas.microsoft.com/office/drawing/2014/main" id="{67BD2CF7-8D80-4647-8B07-652C7BF1E8B4}"/>
              </a:ext>
            </a:extLst>
          </p:cNvPr>
          <p:cNvSpPr/>
          <p:nvPr/>
        </p:nvSpPr>
        <p:spPr bwMode="auto">
          <a:xfrm>
            <a:off x="2584450" y="1335088"/>
            <a:ext cx="5410200" cy="1600200"/>
          </a:xfrm>
          <a:prstGeom prst="wedgeRoundRect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rPr>
              <a:t> The number defines the data rate (10 Mbps)</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2000" dirty="0"/>
              <a:t>T</a:t>
            </a:r>
            <a:r>
              <a:rPr kumimoji="0" lang="en-US" altLang="zh-CN" sz="2000" b="1" i="0" u="none" strike="noStrike" cap="none" normalizeH="0" baseline="0" dirty="0">
                <a:ln>
                  <a:noFill/>
                </a:ln>
                <a:solidFill>
                  <a:schemeClr val="tx1"/>
                </a:solidFill>
                <a:effectLst/>
                <a:latin typeface="Times New Roman" panose="02020603050405020304" pitchFamily="18" charset="0"/>
              </a:rPr>
              <a:t>he term Base means baseband (digital) signal </a:t>
            </a:r>
            <a:endParaRPr lang="en-US" altLang="zh-CN" sz="2000" dirty="0"/>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rPr>
              <a:t>X approximately defines either the</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rPr>
              <a:t>maximum size of the cable in 100 meters</a:t>
            </a:r>
            <a:endParaRPr kumimoji="0" lang="zh-CN" altLang="en-US" sz="2000" b="1" i="0" u="none" strike="noStrike" cap="none" normalizeH="0" baseline="0" dirty="0">
              <a:ln>
                <a:noFill/>
              </a:ln>
              <a:solidFill>
                <a:schemeClr val="tx1"/>
              </a:solidFill>
              <a:effectLst/>
              <a:latin typeface="Times New Roman" panose="02020603050405020304" pitchFamily="18" charset="0"/>
            </a:endParaRPr>
          </a:p>
        </p:txBody>
      </p:sp>
      <p:sp>
        <p:nvSpPr>
          <p:cNvPr id="32" name="文本框 31">
            <a:extLst>
              <a:ext uri="{FF2B5EF4-FFF2-40B4-BE49-F238E27FC236}">
                <a16:creationId xmlns:a16="http://schemas.microsoft.com/office/drawing/2014/main" id="{85CA370E-FB0F-4276-88E5-F3031910EAA4}"/>
              </a:ext>
            </a:extLst>
          </p:cNvPr>
          <p:cNvSpPr txBox="1"/>
          <p:nvPr/>
        </p:nvSpPr>
        <p:spPr>
          <a:xfrm>
            <a:off x="914400" y="935990"/>
            <a:ext cx="4572000" cy="461665"/>
          </a:xfrm>
          <a:prstGeom prst="rect">
            <a:avLst/>
          </a:prstGeom>
          <a:noFill/>
        </p:spPr>
        <p:txBody>
          <a:bodyPr wrap="square">
            <a:spAutoFit/>
          </a:bodyPr>
          <a:lstStyle/>
          <a:p>
            <a:r>
              <a:rPr lang="en-US" altLang="zh-CN" sz="2400" dirty="0"/>
              <a:t>Implementation</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页脚占位符 1">
            <a:extLst>
              <a:ext uri="{FF2B5EF4-FFF2-40B4-BE49-F238E27FC236}">
                <a16:creationId xmlns:a16="http://schemas.microsoft.com/office/drawing/2014/main" id="{A15B2A03-FDF6-4033-B025-92E3E43127F7}"/>
              </a:ext>
            </a:extLst>
          </p:cNvPr>
          <p:cNvSpPr>
            <a:spLocks noGrp="1"/>
          </p:cNvSpPr>
          <p:nvPr>
            <p:ph type="ftr" sz="quarter" idx="10"/>
          </p:nvPr>
        </p:nvSpPr>
        <p:spPr/>
        <p:txBody>
          <a:bodyPr/>
          <a:lstStyle/>
          <a:p>
            <a:r>
              <a:rPr lang="en-US" altLang="zh-CN"/>
              <a:t>TCP/IP Protocol Suite</a:t>
            </a:r>
          </a:p>
        </p:txBody>
      </p:sp>
      <p:sp>
        <p:nvSpPr>
          <p:cNvPr id="15" name="灯片编号占位符 2">
            <a:extLst>
              <a:ext uri="{FF2B5EF4-FFF2-40B4-BE49-F238E27FC236}">
                <a16:creationId xmlns:a16="http://schemas.microsoft.com/office/drawing/2014/main" id="{9E8AADFC-E0F8-4CA5-977C-38E773AEADBD}"/>
              </a:ext>
            </a:extLst>
          </p:cNvPr>
          <p:cNvSpPr>
            <a:spLocks noGrp="1"/>
          </p:cNvSpPr>
          <p:nvPr>
            <p:ph type="sldNum" sz="quarter" idx="11"/>
          </p:nvPr>
        </p:nvSpPr>
        <p:spPr/>
        <p:txBody>
          <a:bodyPr/>
          <a:lstStyle/>
          <a:p>
            <a:fld id="{F0397CC9-3926-495D-B53F-66C1423963DC}" type="slidenum">
              <a:rPr lang="en-US" altLang="zh-CN"/>
              <a:pPr/>
              <a:t>26</a:t>
            </a:fld>
            <a:endParaRPr lang="en-US" altLang="zh-CN"/>
          </a:p>
        </p:txBody>
      </p:sp>
      <p:sp>
        <p:nvSpPr>
          <p:cNvPr id="536578" name="Text Box 2">
            <a:extLst>
              <a:ext uri="{FF2B5EF4-FFF2-40B4-BE49-F238E27FC236}">
                <a16:creationId xmlns:a16="http://schemas.microsoft.com/office/drawing/2014/main" id="{7E9CC982-CD9B-45FD-B237-81B381B6CB7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3.10</a:t>
            </a:r>
            <a:r>
              <a:rPr lang="en-US" altLang="en-US">
                <a:solidFill>
                  <a:schemeClr val="accent2"/>
                </a:solidFill>
              </a:rPr>
              <a:t>   </a:t>
            </a:r>
            <a:r>
              <a:rPr lang="en-US" altLang="en-US" i="1"/>
              <a:t>Standard Ethernet implementation</a:t>
            </a:r>
          </a:p>
        </p:txBody>
      </p:sp>
      <p:sp>
        <p:nvSpPr>
          <p:cNvPr id="536579" name="Rectangle 3">
            <a:extLst>
              <a:ext uri="{FF2B5EF4-FFF2-40B4-BE49-F238E27FC236}">
                <a16:creationId xmlns:a16="http://schemas.microsoft.com/office/drawing/2014/main" id="{143BD47F-5F2E-4426-A6D7-7B64C5F6B62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6580" name="Rectangle 4">
            <a:extLst>
              <a:ext uri="{FF2B5EF4-FFF2-40B4-BE49-F238E27FC236}">
                <a16:creationId xmlns:a16="http://schemas.microsoft.com/office/drawing/2014/main" id="{77DF69E5-472C-405E-9240-E533D42A1AD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6581" name="Rectangle 5">
            <a:extLst>
              <a:ext uri="{FF2B5EF4-FFF2-40B4-BE49-F238E27FC236}">
                <a16:creationId xmlns:a16="http://schemas.microsoft.com/office/drawing/2014/main" id="{4D90EF7B-4511-4C7F-A533-6F10509619D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6582" name="Rectangle 6">
            <a:extLst>
              <a:ext uri="{FF2B5EF4-FFF2-40B4-BE49-F238E27FC236}">
                <a16:creationId xmlns:a16="http://schemas.microsoft.com/office/drawing/2014/main" id="{398886B5-152D-43B0-8912-A1469E18605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6583" name="Rectangle 7">
            <a:extLst>
              <a:ext uri="{FF2B5EF4-FFF2-40B4-BE49-F238E27FC236}">
                <a16:creationId xmlns:a16="http://schemas.microsoft.com/office/drawing/2014/main" id="{C530EC64-5808-40B7-B39D-1921C996254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6584" name="Rectangle 8">
            <a:extLst>
              <a:ext uri="{FF2B5EF4-FFF2-40B4-BE49-F238E27FC236}">
                <a16:creationId xmlns:a16="http://schemas.microsoft.com/office/drawing/2014/main" id="{13CA5670-AB73-4F1A-A745-D7E0E6E49A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6585" name="Rectangle 9">
            <a:extLst>
              <a:ext uri="{FF2B5EF4-FFF2-40B4-BE49-F238E27FC236}">
                <a16:creationId xmlns:a16="http://schemas.microsoft.com/office/drawing/2014/main" id="{3FF5B876-6B41-4666-9CF8-0B610C19823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36587" name="Picture 11">
            <a:extLst>
              <a:ext uri="{FF2B5EF4-FFF2-40B4-BE49-F238E27FC236}">
                <a16:creationId xmlns:a16="http://schemas.microsoft.com/office/drawing/2014/main" id="{5CEB5A06-BA87-4F8B-861A-850FC4ADF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55700"/>
            <a:ext cx="2989263"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6588" name="Picture 12">
            <a:extLst>
              <a:ext uri="{FF2B5EF4-FFF2-40B4-BE49-F238E27FC236}">
                <a16:creationId xmlns:a16="http://schemas.microsoft.com/office/drawing/2014/main" id="{C2257F33-0595-48CB-97BD-BAE880CFB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538" y="1155700"/>
            <a:ext cx="2989262"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6589" name="Picture 13">
            <a:extLst>
              <a:ext uri="{FF2B5EF4-FFF2-40B4-BE49-F238E27FC236}">
                <a16:creationId xmlns:a16="http://schemas.microsoft.com/office/drawing/2014/main" id="{4FBAD57B-3A23-45B8-BA5C-32D65333F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663950"/>
            <a:ext cx="2989263"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6593" name="Picture 17">
            <a:extLst>
              <a:ext uri="{FF2B5EF4-FFF2-40B4-BE49-F238E27FC236}">
                <a16:creationId xmlns:a16="http://schemas.microsoft.com/office/drawing/2014/main" id="{8F6C19C5-27E5-4DC4-A6F0-3B2AA0AD7B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690938"/>
            <a:ext cx="2989263" cy="278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36587"/>
                                        </p:tgtEl>
                                        <p:attrNameLst>
                                          <p:attrName>style.visibility</p:attrName>
                                        </p:attrNameLst>
                                      </p:cBhvr>
                                      <p:to>
                                        <p:strVal val="visible"/>
                                      </p:to>
                                    </p:set>
                                    <p:animEffect transition="in" filter="diamond(in)">
                                      <p:cBhvr>
                                        <p:cTn id="7" dur="2000"/>
                                        <p:tgtEl>
                                          <p:spTgt spid="536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36588"/>
                                        </p:tgtEl>
                                        <p:attrNameLst>
                                          <p:attrName>style.visibility</p:attrName>
                                        </p:attrNameLst>
                                      </p:cBhvr>
                                      <p:to>
                                        <p:strVal val="visible"/>
                                      </p:to>
                                    </p:set>
                                    <p:animEffect transition="in" filter="diamond(in)">
                                      <p:cBhvr>
                                        <p:cTn id="12" dur="2000"/>
                                        <p:tgtEl>
                                          <p:spTgt spid="536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536589"/>
                                        </p:tgtEl>
                                        <p:attrNameLst>
                                          <p:attrName>style.visibility</p:attrName>
                                        </p:attrNameLst>
                                      </p:cBhvr>
                                      <p:to>
                                        <p:strVal val="visible"/>
                                      </p:to>
                                    </p:set>
                                    <p:animEffect transition="in" filter="diamond(in)">
                                      <p:cBhvr>
                                        <p:cTn id="17" dur="2000"/>
                                        <p:tgtEl>
                                          <p:spTgt spid="5365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536593"/>
                                        </p:tgtEl>
                                        <p:attrNameLst>
                                          <p:attrName>style.visibility</p:attrName>
                                        </p:attrNameLst>
                                      </p:cBhvr>
                                      <p:to>
                                        <p:strVal val="visible"/>
                                      </p:to>
                                    </p:set>
                                    <p:animEffect transition="in" filter="diamond(in)">
                                      <p:cBhvr>
                                        <p:cTn id="22" dur="2000"/>
                                        <p:tgtEl>
                                          <p:spTgt spid="536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D89292DB-C5E0-4559-BECA-2279487EF41E}"/>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FA2867A5-21DA-468B-86BB-867D7516B791}"/>
              </a:ext>
            </a:extLst>
          </p:cNvPr>
          <p:cNvSpPr>
            <a:spLocks noGrp="1"/>
          </p:cNvSpPr>
          <p:nvPr>
            <p:ph type="sldNum" sz="quarter" idx="11"/>
          </p:nvPr>
        </p:nvSpPr>
        <p:spPr/>
        <p:txBody>
          <a:bodyPr/>
          <a:lstStyle/>
          <a:p>
            <a:fld id="{AB630ACC-FABA-4246-A98E-C27275620AF8}" type="slidenum">
              <a:rPr lang="en-US" altLang="zh-CN"/>
              <a:pPr/>
              <a:t>27</a:t>
            </a:fld>
            <a:endParaRPr lang="en-US" altLang="zh-CN"/>
          </a:p>
        </p:txBody>
      </p:sp>
      <p:grpSp>
        <p:nvGrpSpPr>
          <p:cNvPr id="727042" name="Group 2">
            <a:extLst>
              <a:ext uri="{FF2B5EF4-FFF2-40B4-BE49-F238E27FC236}">
                <a16:creationId xmlns:a16="http://schemas.microsoft.com/office/drawing/2014/main" id="{5681586D-B538-45D7-A2DD-5758890F4E30}"/>
              </a:ext>
            </a:extLst>
          </p:cNvPr>
          <p:cNvGrpSpPr>
            <a:grpSpLocks/>
          </p:cNvGrpSpPr>
          <p:nvPr/>
        </p:nvGrpSpPr>
        <p:grpSpPr bwMode="auto">
          <a:xfrm>
            <a:off x="228600" y="228600"/>
            <a:ext cx="8458200" cy="5791200"/>
            <a:chOff x="144" y="144"/>
            <a:chExt cx="5328" cy="3648"/>
          </a:xfrm>
        </p:grpSpPr>
        <p:grpSp>
          <p:nvGrpSpPr>
            <p:cNvPr id="727043" name="Group 3">
              <a:extLst>
                <a:ext uri="{FF2B5EF4-FFF2-40B4-BE49-F238E27FC236}">
                  <a16:creationId xmlns:a16="http://schemas.microsoft.com/office/drawing/2014/main" id="{A1D5E322-F3B1-4399-AEB1-F7C5437D5A67}"/>
                </a:ext>
              </a:extLst>
            </p:cNvPr>
            <p:cNvGrpSpPr>
              <a:grpSpLocks/>
            </p:cNvGrpSpPr>
            <p:nvPr/>
          </p:nvGrpSpPr>
          <p:grpSpPr bwMode="auto">
            <a:xfrm>
              <a:off x="144" y="144"/>
              <a:ext cx="432" cy="3648"/>
              <a:chOff x="48" y="48"/>
              <a:chExt cx="576" cy="3984"/>
            </a:xfrm>
          </p:grpSpPr>
          <p:sp>
            <p:nvSpPr>
              <p:cNvPr id="727044" name="Rectangle 4">
                <a:extLst>
                  <a:ext uri="{FF2B5EF4-FFF2-40B4-BE49-F238E27FC236}">
                    <a16:creationId xmlns:a16="http://schemas.microsoft.com/office/drawing/2014/main" id="{9B3C1C3E-EF29-4D57-961A-8D07BDDA5BA2}"/>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5" name="Rectangle 5">
                <a:extLst>
                  <a:ext uri="{FF2B5EF4-FFF2-40B4-BE49-F238E27FC236}">
                    <a16:creationId xmlns:a16="http://schemas.microsoft.com/office/drawing/2014/main" id="{3B945952-AA6C-47A3-B744-BE6D0D586576}"/>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6" name="Rectangle 6">
                <a:extLst>
                  <a:ext uri="{FF2B5EF4-FFF2-40B4-BE49-F238E27FC236}">
                    <a16:creationId xmlns:a16="http://schemas.microsoft.com/office/drawing/2014/main" id="{25900419-188F-4CA5-B77F-1397ACEC661F}"/>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47" name="Group 7">
              <a:extLst>
                <a:ext uri="{FF2B5EF4-FFF2-40B4-BE49-F238E27FC236}">
                  <a16:creationId xmlns:a16="http://schemas.microsoft.com/office/drawing/2014/main" id="{1AA6E9BE-95DE-49D0-8DFC-61138C493740}"/>
                </a:ext>
              </a:extLst>
            </p:cNvPr>
            <p:cNvGrpSpPr>
              <a:grpSpLocks/>
            </p:cNvGrpSpPr>
            <p:nvPr/>
          </p:nvGrpSpPr>
          <p:grpSpPr bwMode="auto">
            <a:xfrm>
              <a:off x="144" y="144"/>
              <a:ext cx="5328" cy="336"/>
              <a:chOff x="0" y="144"/>
              <a:chExt cx="5760" cy="432"/>
            </a:xfrm>
          </p:grpSpPr>
          <p:sp>
            <p:nvSpPr>
              <p:cNvPr id="727048" name="Rectangle 8">
                <a:extLst>
                  <a:ext uri="{FF2B5EF4-FFF2-40B4-BE49-F238E27FC236}">
                    <a16:creationId xmlns:a16="http://schemas.microsoft.com/office/drawing/2014/main" id="{4AE3C9CA-F069-4B4E-8F77-E3B146E74374}"/>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9" name="Rectangle 9">
                <a:extLst>
                  <a:ext uri="{FF2B5EF4-FFF2-40B4-BE49-F238E27FC236}">
                    <a16:creationId xmlns:a16="http://schemas.microsoft.com/office/drawing/2014/main" id="{A79FEA76-FBA5-4455-A46A-BD3F094F1AB6}"/>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0" name="Rectangle 10">
                <a:extLst>
                  <a:ext uri="{FF2B5EF4-FFF2-40B4-BE49-F238E27FC236}">
                    <a16:creationId xmlns:a16="http://schemas.microsoft.com/office/drawing/2014/main" id="{172C32C2-F0F9-43CA-90DB-56A4EB9B11C2}"/>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1" name="Group 11">
              <a:extLst>
                <a:ext uri="{FF2B5EF4-FFF2-40B4-BE49-F238E27FC236}">
                  <a16:creationId xmlns:a16="http://schemas.microsoft.com/office/drawing/2014/main" id="{6CA4963D-A797-46AC-9A9D-22533DD520F1}"/>
                </a:ext>
              </a:extLst>
            </p:cNvPr>
            <p:cNvGrpSpPr>
              <a:grpSpLocks/>
            </p:cNvGrpSpPr>
            <p:nvPr/>
          </p:nvGrpSpPr>
          <p:grpSpPr bwMode="auto">
            <a:xfrm>
              <a:off x="144" y="144"/>
              <a:ext cx="432" cy="336"/>
              <a:chOff x="144" y="144"/>
              <a:chExt cx="432" cy="336"/>
            </a:xfrm>
          </p:grpSpPr>
          <p:grpSp>
            <p:nvGrpSpPr>
              <p:cNvPr id="727052" name="Group 12">
                <a:extLst>
                  <a:ext uri="{FF2B5EF4-FFF2-40B4-BE49-F238E27FC236}">
                    <a16:creationId xmlns:a16="http://schemas.microsoft.com/office/drawing/2014/main" id="{ABC831B4-5246-4408-A4E0-957FE295BCB7}"/>
                  </a:ext>
                </a:extLst>
              </p:cNvPr>
              <p:cNvGrpSpPr>
                <a:grpSpLocks/>
              </p:cNvGrpSpPr>
              <p:nvPr/>
            </p:nvGrpSpPr>
            <p:grpSpPr bwMode="auto">
              <a:xfrm>
                <a:off x="144" y="256"/>
                <a:ext cx="432" cy="112"/>
                <a:chOff x="288" y="256"/>
                <a:chExt cx="432" cy="112"/>
              </a:xfrm>
            </p:grpSpPr>
            <p:sp>
              <p:nvSpPr>
                <p:cNvPr id="727053" name="Rectangle 13">
                  <a:extLst>
                    <a:ext uri="{FF2B5EF4-FFF2-40B4-BE49-F238E27FC236}">
                      <a16:creationId xmlns:a16="http://schemas.microsoft.com/office/drawing/2014/main" id="{B9B995C0-AA80-410E-8B67-DA6C466518E9}"/>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4" name="Rectangle 14">
                  <a:extLst>
                    <a:ext uri="{FF2B5EF4-FFF2-40B4-BE49-F238E27FC236}">
                      <a16:creationId xmlns:a16="http://schemas.microsoft.com/office/drawing/2014/main" id="{5A7CCB95-8235-4FC9-8F8E-A01902E9189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5" name="Rectangle 15">
                  <a:extLst>
                    <a:ext uri="{FF2B5EF4-FFF2-40B4-BE49-F238E27FC236}">
                      <a16:creationId xmlns:a16="http://schemas.microsoft.com/office/drawing/2014/main" id="{A0248DBC-ADC6-4613-AB48-DFB6B5DA6D9C}"/>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6" name="Group 16">
                <a:extLst>
                  <a:ext uri="{FF2B5EF4-FFF2-40B4-BE49-F238E27FC236}">
                    <a16:creationId xmlns:a16="http://schemas.microsoft.com/office/drawing/2014/main" id="{924644BB-39BF-4105-B61E-98B50A1C56CA}"/>
                  </a:ext>
                </a:extLst>
              </p:cNvPr>
              <p:cNvGrpSpPr>
                <a:grpSpLocks/>
              </p:cNvGrpSpPr>
              <p:nvPr/>
            </p:nvGrpSpPr>
            <p:grpSpPr bwMode="auto">
              <a:xfrm>
                <a:off x="144" y="144"/>
                <a:ext cx="432" cy="336"/>
                <a:chOff x="144" y="144"/>
                <a:chExt cx="432" cy="336"/>
              </a:xfrm>
            </p:grpSpPr>
            <p:grpSp>
              <p:nvGrpSpPr>
                <p:cNvPr id="727057" name="Group 17">
                  <a:extLst>
                    <a:ext uri="{FF2B5EF4-FFF2-40B4-BE49-F238E27FC236}">
                      <a16:creationId xmlns:a16="http://schemas.microsoft.com/office/drawing/2014/main" id="{3D1E83F4-080B-4490-ACF4-B499DFCED557}"/>
                    </a:ext>
                  </a:extLst>
                </p:cNvPr>
                <p:cNvGrpSpPr>
                  <a:grpSpLocks/>
                </p:cNvGrpSpPr>
                <p:nvPr/>
              </p:nvGrpSpPr>
              <p:grpSpPr bwMode="auto">
                <a:xfrm>
                  <a:off x="144" y="144"/>
                  <a:ext cx="432" cy="112"/>
                  <a:chOff x="288" y="256"/>
                  <a:chExt cx="432" cy="112"/>
                </a:xfrm>
              </p:grpSpPr>
              <p:sp>
                <p:nvSpPr>
                  <p:cNvPr id="727058" name="Rectangle 18">
                    <a:extLst>
                      <a:ext uri="{FF2B5EF4-FFF2-40B4-BE49-F238E27FC236}">
                        <a16:creationId xmlns:a16="http://schemas.microsoft.com/office/drawing/2014/main" id="{A367B7A4-2721-490D-921D-6D6A59E0598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9" name="Rectangle 19">
                    <a:extLst>
                      <a:ext uri="{FF2B5EF4-FFF2-40B4-BE49-F238E27FC236}">
                        <a16:creationId xmlns:a16="http://schemas.microsoft.com/office/drawing/2014/main" id="{90552D93-ED99-411F-96B2-1C631DB91758}"/>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0" name="Rectangle 20">
                    <a:extLst>
                      <a:ext uri="{FF2B5EF4-FFF2-40B4-BE49-F238E27FC236}">
                        <a16:creationId xmlns:a16="http://schemas.microsoft.com/office/drawing/2014/main" id="{AB4D6B92-F89F-4A40-B7D7-CB780C402C05}"/>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61" name="Group 21">
                  <a:extLst>
                    <a:ext uri="{FF2B5EF4-FFF2-40B4-BE49-F238E27FC236}">
                      <a16:creationId xmlns:a16="http://schemas.microsoft.com/office/drawing/2014/main" id="{2E6839E7-EA89-4A6F-838E-BB0AB2A8EE10}"/>
                    </a:ext>
                  </a:extLst>
                </p:cNvPr>
                <p:cNvGrpSpPr>
                  <a:grpSpLocks/>
                </p:cNvGrpSpPr>
                <p:nvPr/>
              </p:nvGrpSpPr>
              <p:grpSpPr bwMode="auto">
                <a:xfrm>
                  <a:off x="144" y="368"/>
                  <a:ext cx="432" cy="112"/>
                  <a:chOff x="288" y="256"/>
                  <a:chExt cx="432" cy="112"/>
                </a:xfrm>
              </p:grpSpPr>
              <p:sp>
                <p:nvSpPr>
                  <p:cNvPr id="727062" name="Rectangle 22">
                    <a:extLst>
                      <a:ext uri="{FF2B5EF4-FFF2-40B4-BE49-F238E27FC236}">
                        <a16:creationId xmlns:a16="http://schemas.microsoft.com/office/drawing/2014/main" id="{4061ED24-E850-49EE-B3AB-106F232F2BB7}"/>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3" name="Rectangle 23">
                    <a:extLst>
                      <a:ext uri="{FF2B5EF4-FFF2-40B4-BE49-F238E27FC236}">
                        <a16:creationId xmlns:a16="http://schemas.microsoft.com/office/drawing/2014/main" id="{B35C0494-36BA-4F81-AA9A-EFB7C49BAB8E}"/>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4" name="Rectangle 24">
                    <a:extLst>
                      <a:ext uri="{FF2B5EF4-FFF2-40B4-BE49-F238E27FC236}">
                        <a16:creationId xmlns:a16="http://schemas.microsoft.com/office/drawing/2014/main" id="{583FDCB4-4C63-4BC6-834C-5A9C6A3743A9}"/>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9" name="文本框 28">
            <a:extLst>
              <a:ext uri="{FF2B5EF4-FFF2-40B4-BE49-F238E27FC236}">
                <a16:creationId xmlns:a16="http://schemas.microsoft.com/office/drawing/2014/main" id="{722E6801-7409-48CB-801D-D3CE77842BD9}"/>
              </a:ext>
            </a:extLst>
          </p:cNvPr>
          <p:cNvSpPr txBox="1"/>
          <p:nvPr/>
        </p:nvSpPr>
        <p:spPr>
          <a:xfrm>
            <a:off x="1142999" y="905510"/>
            <a:ext cx="7824787" cy="1446550"/>
          </a:xfrm>
          <a:prstGeom prst="rect">
            <a:avLst/>
          </a:prstGeom>
          <a:noFill/>
        </p:spPr>
        <p:txBody>
          <a:bodyPr wrap="square">
            <a:spAutoFit/>
          </a:bodyPr>
          <a:lstStyle/>
          <a:p>
            <a:r>
              <a:rPr lang="en-US" altLang="zh-CN" sz="2800" dirty="0"/>
              <a:t>Fast Ethernet </a:t>
            </a:r>
          </a:p>
          <a:p>
            <a:endParaRPr lang="en-US" altLang="zh-CN" sz="2000" dirty="0"/>
          </a:p>
          <a:p>
            <a:r>
              <a:rPr lang="en-US" altLang="zh-CN" sz="2000" dirty="0"/>
              <a:t>    It was designed to compete with LAN protocols such as FDDI or Fiber Channel. </a:t>
            </a:r>
            <a:endParaRPr lang="zh-CN" altLang="en-US" sz="2000" dirty="0"/>
          </a:p>
        </p:txBody>
      </p:sp>
      <p:pic>
        <p:nvPicPr>
          <p:cNvPr id="2" name="Picture 25">
            <a:extLst>
              <a:ext uri="{FF2B5EF4-FFF2-40B4-BE49-F238E27FC236}">
                <a16:creationId xmlns:a16="http://schemas.microsoft.com/office/drawing/2014/main" id="{1BC6CEF2-60F6-46BE-826C-598216BA7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3" y="2864466"/>
            <a:ext cx="7824787"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312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D89292DB-C5E0-4559-BECA-2279487EF41E}"/>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FA2867A5-21DA-468B-86BB-867D7516B791}"/>
              </a:ext>
            </a:extLst>
          </p:cNvPr>
          <p:cNvSpPr>
            <a:spLocks noGrp="1"/>
          </p:cNvSpPr>
          <p:nvPr>
            <p:ph type="sldNum" sz="quarter" idx="11"/>
          </p:nvPr>
        </p:nvSpPr>
        <p:spPr/>
        <p:txBody>
          <a:bodyPr/>
          <a:lstStyle/>
          <a:p>
            <a:fld id="{AB630ACC-FABA-4246-A98E-C27275620AF8}" type="slidenum">
              <a:rPr lang="en-US" altLang="zh-CN"/>
              <a:pPr/>
              <a:t>28</a:t>
            </a:fld>
            <a:endParaRPr lang="en-US" altLang="zh-CN"/>
          </a:p>
        </p:txBody>
      </p:sp>
      <p:grpSp>
        <p:nvGrpSpPr>
          <p:cNvPr id="727042" name="Group 2">
            <a:extLst>
              <a:ext uri="{FF2B5EF4-FFF2-40B4-BE49-F238E27FC236}">
                <a16:creationId xmlns:a16="http://schemas.microsoft.com/office/drawing/2014/main" id="{5681586D-B538-45D7-A2DD-5758890F4E30}"/>
              </a:ext>
            </a:extLst>
          </p:cNvPr>
          <p:cNvGrpSpPr>
            <a:grpSpLocks/>
          </p:cNvGrpSpPr>
          <p:nvPr/>
        </p:nvGrpSpPr>
        <p:grpSpPr bwMode="auto">
          <a:xfrm>
            <a:off x="228600" y="228600"/>
            <a:ext cx="8458200" cy="5791200"/>
            <a:chOff x="144" y="144"/>
            <a:chExt cx="5328" cy="3648"/>
          </a:xfrm>
        </p:grpSpPr>
        <p:grpSp>
          <p:nvGrpSpPr>
            <p:cNvPr id="727043" name="Group 3">
              <a:extLst>
                <a:ext uri="{FF2B5EF4-FFF2-40B4-BE49-F238E27FC236}">
                  <a16:creationId xmlns:a16="http://schemas.microsoft.com/office/drawing/2014/main" id="{A1D5E322-F3B1-4399-AEB1-F7C5437D5A67}"/>
                </a:ext>
              </a:extLst>
            </p:cNvPr>
            <p:cNvGrpSpPr>
              <a:grpSpLocks/>
            </p:cNvGrpSpPr>
            <p:nvPr/>
          </p:nvGrpSpPr>
          <p:grpSpPr bwMode="auto">
            <a:xfrm>
              <a:off x="144" y="144"/>
              <a:ext cx="432" cy="3648"/>
              <a:chOff x="48" y="48"/>
              <a:chExt cx="576" cy="3984"/>
            </a:xfrm>
          </p:grpSpPr>
          <p:sp>
            <p:nvSpPr>
              <p:cNvPr id="727044" name="Rectangle 4">
                <a:extLst>
                  <a:ext uri="{FF2B5EF4-FFF2-40B4-BE49-F238E27FC236}">
                    <a16:creationId xmlns:a16="http://schemas.microsoft.com/office/drawing/2014/main" id="{9B3C1C3E-EF29-4D57-961A-8D07BDDA5BA2}"/>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5" name="Rectangle 5">
                <a:extLst>
                  <a:ext uri="{FF2B5EF4-FFF2-40B4-BE49-F238E27FC236}">
                    <a16:creationId xmlns:a16="http://schemas.microsoft.com/office/drawing/2014/main" id="{3B945952-AA6C-47A3-B744-BE6D0D586576}"/>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6" name="Rectangle 6">
                <a:extLst>
                  <a:ext uri="{FF2B5EF4-FFF2-40B4-BE49-F238E27FC236}">
                    <a16:creationId xmlns:a16="http://schemas.microsoft.com/office/drawing/2014/main" id="{25900419-188F-4CA5-B77F-1397ACEC661F}"/>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47" name="Group 7">
              <a:extLst>
                <a:ext uri="{FF2B5EF4-FFF2-40B4-BE49-F238E27FC236}">
                  <a16:creationId xmlns:a16="http://schemas.microsoft.com/office/drawing/2014/main" id="{1AA6E9BE-95DE-49D0-8DFC-61138C493740}"/>
                </a:ext>
              </a:extLst>
            </p:cNvPr>
            <p:cNvGrpSpPr>
              <a:grpSpLocks/>
            </p:cNvGrpSpPr>
            <p:nvPr/>
          </p:nvGrpSpPr>
          <p:grpSpPr bwMode="auto">
            <a:xfrm>
              <a:off x="144" y="144"/>
              <a:ext cx="5328" cy="336"/>
              <a:chOff x="0" y="144"/>
              <a:chExt cx="5760" cy="432"/>
            </a:xfrm>
          </p:grpSpPr>
          <p:sp>
            <p:nvSpPr>
              <p:cNvPr id="727048" name="Rectangle 8">
                <a:extLst>
                  <a:ext uri="{FF2B5EF4-FFF2-40B4-BE49-F238E27FC236}">
                    <a16:creationId xmlns:a16="http://schemas.microsoft.com/office/drawing/2014/main" id="{4AE3C9CA-F069-4B4E-8F77-E3B146E74374}"/>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9" name="Rectangle 9">
                <a:extLst>
                  <a:ext uri="{FF2B5EF4-FFF2-40B4-BE49-F238E27FC236}">
                    <a16:creationId xmlns:a16="http://schemas.microsoft.com/office/drawing/2014/main" id="{A79FEA76-FBA5-4455-A46A-BD3F094F1AB6}"/>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0" name="Rectangle 10">
                <a:extLst>
                  <a:ext uri="{FF2B5EF4-FFF2-40B4-BE49-F238E27FC236}">
                    <a16:creationId xmlns:a16="http://schemas.microsoft.com/office/drawing/2014/main" id="{172C32C2-F0F9-43CA-90DB-56A4EB9B11C2}"/>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1" name="Group 11">
              <a:extLst>
                <a:ext uri="{FF2B5EF4-FFF2-40B4-BE49-F238E27FC236}">
                  <a16:creationId xmlns:a16="http://schemas.microsoft.com/office/drawing/2014/main" id="{6CA4963D-A797-46AC-9A9D-22533DD520F1}"/>
                </a:ext>
              </a:extLst>
            </p:cNvPr>
            <p:cNvGrpSpPr>
              <a:grpSpLocks/>
            </p:cNvGrpSpPr>
            <p:nvPr/>
          </p:nvGrpSpPr>
          <p:grpSpPr bwMode="auto">
            <a:xfrm>
              <a:off x="144" y="144"/>
              <a:ext cx="432" cy="336"/>
              <a:chOff x="144" y="144"/>
              <a:chExt cx="432" cy="336"/>
            </a:xfrm>
          </p:grpSpPr>
          <p:grpSp>
            <p:nvGrpSpPr>
              <p:cNvPr id="727052" name="Group 12">
                <a:extLst>
                  <a:ext uri="{FF2B5EF4-FFF2-40B4-BE49-F238E27FC236}">
                    <a16:creationId xmlns:a16="http://schemas.microsoft.com/office/drawing/2014/main" id="{ABC831B4-5246-4408-A4E0-957FE295BCB7}"/>
                  </a:ext>
                </a:extLst>
              </p:cNvPr>
              <p:cNvGrpSpPr>
                <a:grpSpLocks/>
              </p:cNvGrpSpPr>
              <p:nvPr/>
            </p:nvGrpSpPr>
            <p:grpSpPr bwMode="auto">
              <a:xfrm>
                <a:off x="144" y="256"/>
                <a:ext cx="432" cy="112"/>
                <a:chOff x="288" y="256"/>
                <a:chExt cx="432" cy="112"/>
              </a:xfrm>
            </p:grpSpPr>
            <p:sp>
              <p:nvSpPr>
                <p:cNvPr id="727053" name="Rectangle 13">
                  <a:extLst>
                    <a:ext uri="{FF2B5EF4-FFF2-40B4-BE49-F238E27FC236}">
                      <a16:creationId xmlns:a16="http://schemas.microsoft.com/office/drawing/2014/main" id="{B9B995C0-AA80-410E-8B67-DA6C466518E9}"/>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4" name="Rectangle 14">
                  <a:extLst>
                    <a:ext uri="{FF2B5EF4-FFF2-40B4-BE49-F238E27FC236}">
                      <a16:creationId xmlns:a16="http://schemas.microsoft.com/office/drawing/2014/main" id="{5A7CCB95-8235-4FC9-8F8E-A01902E9189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5" name="Rectangle 15">
                  <a:extLst>
                    <a:ext uri="{FF2B5EF4-FFF2-40B4-BE49-F238E27FC236}">
                      <a16:creationId xmlns:a16="http://schemas.microsoft.com/office/drawing/2014/main" id="{A0248DBC-ADC6-4613-AB48-DFB6B5DA6D9C}"/>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6" name="Group 16">
                <a:extLst>
                  <a:ext uri="{FF2B5EF4-FFF2-40B4-BE49-F238E27FC236}">
                    <a16:creationId xmlns:a16="http://schemas.microsoft.com/office/drawing/2014/main" id="{924644BB-39BF-4105-B61E-98B50A1C56CA}"/>
                  </a:ext>
                </a:extLst>
              </p:cNvPr>
              <p:cNvGrpSpPr>
                <a:grpSpLocks/>
              </p:cNvGrpSpPr>
              <p:nvPr/>
            </p:nvGrpSpPr>
            <p:grpSpPr bwMode="auto">
              <a:xfrm>
                <a:off x="144" y="144"/>
                <a:ext cx="432" cy="336"/>
                <a:chOff x="144" y="144"/>
                <a:chExt cx="432" cy="336"/>
              </a:xfrm>
            </p:grpSpPr>
            <p:grpSp>
              <p:nvGrpSpPr>
                <p:cNvPr id="727057" name="Group 17">
                  <a:extLst>
                    <a:ext uri="{FF2B5EF4-FFF2-40B4-BE49-F238E27FC236}">
                      <a16:creationId xmlns:a16="http://schemas.microsoft.com/office/drawing/2014/main" id="{3D1E83F4-080B-4490-ACF4-B499DFCED557}"/>
                    </a:ext>
                  </a:extLst>
                </p:cNvPr>
                <p:cNvGrpSpPr>
                  <a:grpSpLocks/>
                </p:cNvGrpSpPr>
                <p:nvPr/>
              </p:nvGrpSpPr>
              <p:grpSpPr bwMode="auto">
                <a:xfrm>
                  <a:off x="144" y="144"/>
                  <a:ext cx="432" cy="112"/>
                  <a:chOff x="288" y="256"/>
                  <a:chExt cx="432" cy="112"/>
                </a:xfrm>
              </p:grpSpPr>
              <p:sp>
                <p:nvSpPr>
                  <p:cNvPr id="727058" name="Rectangle 18">
                    <a:extLst>
                      <a:ext uri="{FF2B5EF4-FFF2-40B4-BE49-F238E27FC236}">
                        <a16:creationId xmlns:a16="http://schemas.microsoft.com/office/drawing/2014/main" id="{A367B7A4-2721-490D-921D-6D6A59E0598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9" name="Rectangle 19">
                    <a:extLst>
                      <a:ext uri="{FF2B5EF4-FFF2-40B4-BE49-F238E27FC236}">
                        <a16:creationId xmlns:a16="http://schemas.microsoft.com/office/drawing/2014/main" id="{90552D93-ED99-411F-96B2-1C631DB91758}"/>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0" name="Rectangle 20">
                    <a:extLst>
                      <a:ext uri="{FF2B5EF4-FFF2-40B4-BE49-F238E27FC236}">
                        <a16:creationId xmlns:a16="http://schemas.microsoft.com/office/drawing/2014/main" id="{AB4D6B92-F89F-4A40-B7D7-CB780C402C05}"/>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61" name="Group 21">
                  <a:extLst>
                    <a:ext uri="{FF2B5EF4-FFF2-40B4-BE49-F238E27FC236}">
                      <a16:creationId xmlns:a16="http://schemas.microsoft.com/office/drawing/2014/main" id="{2E6839E7-EA89-4A6F-838E-BB0AB2A8EE10}"/>
                    </a:ext>
                  </a:extLst>
                </p:cNvPr>
                <p:cNvGrpSpPr>
                  <a:grpSpLocks/>
                </p:cNvGrpSpPr>
                <p:nvPr/>
              </p:nvGrpSpPr>
              <p:grpSpPr bwMode="auto">
                <a:xfrm>
                  <a:off x="144" y="368"/>
                  <a:ext cx="432" cy="112"/>
                  <a:chOff x="288" y="256"/>
                  <a:chExt cx="432" cy="112"/>
                </a:xfrm>
              </p:grpSpPr>
              <p:sp>
                <p:nvSpPr>
                  <p:cNvPr id="727062" name="Rectangle 22">
                    <a:extLst>
                      <a:ext uri="{FF2B5EF4-FFF2-40B4-BE49-F238E27FC236}">
                        <a16:creationId xmlns:a16="http://schemas.microsoft.com/office/drawing/2014/main" id="{4061ED24-E850-49EE-B3AB-106F232F2BB7}"/>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3" name="Rectangle 23">
                    <a:extLst>
                      <a:ext uri="{FF2B5EF4-FFF2-40B4-BE49-F238E27FC236}">
                        <a16:creationId xmlns:a16="http://schemas.microsoft.com/office/drawing/2014/main" id="{B35C0494-36BA-4F81-AA9A-EFB7C49BAB8E}"/>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4" name="Rectangle 24">
                    <a:extLst>
                      <a:ext uri="{FF2B5EF4-FFF2-40B4-BE49-F238E27FC236}">
                        <a16:creationId xmlns:a16="http://schemas.microsoft.com/office/drawing/2014/main" id="{583FDCB4-4C63-4BC6-834C-5A9C6A3743A9}"/>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9" name="文本框 28">
            <a:extLst>
              <a:ext uri="{FF2B5EF4-FFF2-40B4-BE49-F238E27FC236}">
                <a16:creationId xmlns:a16="http://schemas.microsoft.com/office/drawing/2014/main" id="{722E6801-7409-48CB-801D-D3CE77842BD9}"/>
              </a:ext>
            </a:extLst>
          </p:cNvPr>
          <p:cNvSpPr txBox="1"/>
          <p:nvPr/>
        </p:nvSpPr>
        <p:spPr>
          <a:xfrm>
            <a:off x="1142999" y="905510"/>
            <a:ext cx="7824787" cy="2062103"/>
          </a:xfrm>
          <a:prstGeom prst="rect">
            <a:avLst/>
          </a:prstGeom>
          <a:noFill/>
        </p:spPr>
        <p:txBody>
          <a:bodyPr wrap="square">
            <a:spAutoFit/>
          </a:bodyPr>
          <a:lstStyle/>
          <a:p>
            <a:r>
              <a:rPr lang="en-US" altLang="zh-CN" sz="2800" dirty="0"/>
              <a:t>Fast Ethernet </a:t>
            </a:r>
          </a:p>
          <a:p>
            <a:endParaRPr lang="en-US" altLang="zh-CN" sz="2000" dirty="0"/>
          </a:p>
          <a:p>
            <a:r>
              <a:rPr lang="en-US" altLang="zh-CN" sz="2000" dirty="0"/>
              <a:t>    MAC Sublayer</a:t>
            </a:r>
          </a:p>
          <a:p>
            <a:r>
              <a:rPr lang="en-US" altLang="zh-CN" sz="2000" dirty="0"/>
              <a:t>    </a:t>
            </a:r>
            <a:r>
              <a:rPr lang="en-US" altLang="zh-CN" sz="2000" b="0" dirty="0"/>
              <a:t>A  decision was made to drop the bus topologies and keep only the star topology. For the star topology, there are two choices: </a:t>
            </a:r>
          </a:p>
          <a:p>
            <a:r>
              <a:rPr lang="en-US" altLang="zh-CN" sz="2000" b="0" dirty="0"/>
              <a:t>   Half duplex and full duplex. </a:t>
            </a:r>
            <a:endParaRPr lang="zh-CN" altLang="en-US" sz="2000" b="0" dirty="0"/>
          </a:p>
        </p:txBody>
      </p:sp>
      <p:pic>
        <p:nvPicPr>
          <p:cNvPr id="3" name="图片 2">
            <a:extLst>
              <a:ext uri="{FF2B5EF4-FFF2-40B4-BE49-F238E27FC236}">
                <a16:creationId xmlns:a16="http://schemas.microsoft.com/office/drawing/2014/main" id="{29096118-46FF-4E4E-9852-64A8B215CC14}"/>
              </a:ext>
            </a:extLst>
          </p:cNvPr>
          <p:cNvPicPr>
            <a:picLocks noChangeAspect="1"/>
          </p:cNvPicPr>
          <p:nvPr/>
        </p:nvPicPr>
        <p:blipFill>
          <a:blip r:embed="rId3"/>
          <a:stretch>
            <a:fillRect/>
          </a:stretch>
        </p:blipFill>
        <p:spPr>
          <a:xfrm>
            <a:off x="2971800" y="2967613"/>
            <a:ext cx="3882582" cy="2961035"/>
          </a:xfrm>
          <a:prstGeom prst="rect">
            <a:avLst/>
          </a:prstGeom>
        </p:spPr>
      </p:pic>
    </p:spTree>
    <p:extLst>
      <p:ext uri="{BB962C8B-B14F-4D97-AF65-F5344CB8AC3E}">
        <p14:creationId xmlns:p14="http://schemas.microsoft.com/office/powerpoint/2010/main" val="1389168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
            <a:extLst>
              <a:ext uri="{FF2B5EF4-FFF2-40B4-BE49-F238E27FC236}">
                <a16:creationId xmlns:a16="http://schemas.microsoft.com/office/drawing/2014/main" id="{AB12FEB8-68A3-40D5-828B-B8708AF4128A}"/>
              </a:ext>
            </a:extLst>
          </p:cNvPr>
          <p:cNvSpPr>
            <a:spLocks noGrp="1"/>
          </p:cNvSpPr>
          <p:nvPr>
            <p:ph type="ftr" sz="quarter" idx="10"/>
          </p:nvPr>
        </p:nvSpPr>
        <p:spPr/>
        <p:txBody>
          <a:bodyPr/>
          <a:lstStyle/>
          <a:p>
            <a:r>
              <a:rPr lang="en-US" altLang="zh-CN"/>
              <a:t>TCP/IP Protocol Suite</a:t>
            </a:r>
          </a:p>
        </p:txBody>
      </p:sp>
      <p:sp>
        <p:nvSpPr>
          <p:cNvPr id="14" name="灯片编号占位符 2">
            <a:extLst>
              <a:ext uri="{FF2B5EF4-FFF2-40B4-BE49-F238E27FC236}">
                <a16:creationId xmlns:a16="http://schemas.microsoft.com/office/drawing/2014/main" id="{1B3B3F06-57E9-45D8-B50E-D92DC5228112}"/>
              </a:ext>
            </a:extLst>
          </p:cNvPr>
          <p:cNvSpPr>
            <a:spLocks noGrp="1"/>
          </p:cNvSpPr>
          <p:nvPr>
            <p:ph type="sldNum" sz="quarter" idx="11"/>
          </p:nvPr>
        </p:nvSpPr>
        <p:spPr/>
        <p:txBody>
          <a:bodyPr/>
          <a:lstStyle/>
          <a:p>
            <a:fld id="{CCCF30A1-917B-49C4-AACF-E6C34BC8C4CF}" type="slidenum">
              <a:rPr lang="en-US" altLang="zh-CN"/>
              <a:pPr/>
              <a:t>29</a:t>
            </a:fld>
            <a:endParaRPr lang="en-US" altLang="zh-CN"/>
          </a:p>
        </p:txBody>
      </p:sp>
      <p:sp>
        <p:nvSpPr>
          <p:cNvPr id="494594" name="Text Box 2">
            <a:extLst>
              <a:ext uri="{FF2B5EF4-FFF2-40B4-BE49-F238E27FC236}">
                <a16:creationId xmlns:a16="http://schemas.microsoft.com/office/drawing/2014/main" id="{D67DE627-8585-4D14-B2FD-9E318964CFA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3.11</a:t>
            </a:r>
            <a:r>
              <a:rPr lang="en-US" altLang="en-US">
                <a:solidFill>
                  <a:schemeClr val="accent2"/>
                </a:solidFill>
              </a:rPr>
              <a:t>    </a:t>
            </a:r>
            <a:r>
              <a:rPr lang="en-US" altLang="en-US" i="1"/>
              <a:t>Fast Ethernet implementation</a:t>
            </a:r>
          </a:p>
        </p:txBody>
      </p:sp>
      <p:sp>
        <p:nvSpPr>
          <p:cNvPr id="494595" name="Rectangle 3">
            <a:extLst>
              <a:ext uri="{FF2B5EF4-FFF2-40B4-BE49-F238E27FC236}">
                <a16:creationId xmlns:a16="http://schemas.microsoft.com/office/drawing/2014/main" id="{4B1C6A6C-C69B-4C19-9CD7-860443BBE09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4596" name="Rectangle 4">
            <a:extLst>
              <a:ext uri="{FF2B5EF4-FFF2-40B4-BE49-F238E27FC236}">
                <a16:creationId xmlns:a16="http://schemas.microsoft.com/office/drawing/2014/main" id="{01AC4699-97C9-4F60-B727-19E28165766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4597" name="Rectangle 5">
            <a:extLst>
              <a:ext uri="{FF2B5EF4-FFF2-40B4-BE49-F238E27FC236}">
                <a16:creationId xmlns:a16="http://schemas.microsoft.com/office/drawing/2014/main" id="{66551FB6-6E97-4CDD-BAD7-F55DC3B22C1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4598" name="Rectangle 6">
            <a:extLst>
              <a:ext uri="{FF2B5EF4-FFF2-40B4-BE49-F238E27FC236}">
                <a16:creationId xmlns:a16="http://schemas.microsoft.com/office/drawing/2014/main" id="{550127CA-2B01-4EC3-AFC4-C0269142902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4599" name="Rectangle 7">
            <a:extLst>
              <a:ext uri="{FF2B5EF4-FFF2-40B4-BE49-F238E27FC236}">
                <a16:creationId xmlns:a16="http://schemas.microsoft.com/office/drawing/2014/main" id="{93CDAC04-8846-4F31-ABE6-5930B3FDBD2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4600" name="Rectangle 8">
            <a:extLst>
              <a:ext uri="{FF2B5EF4-FFF2-40B4-BE49-F238E27FC236}">
                <a16:creationId xmlns:a16="http://schemas.microsoft.com/office/drawing/2014/main" id="{EB20BD1C-EEFF-4710-A0AD-AB143D6F60A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4601" name="Rectangle 9">
            <a:extLst>
              <a:ext uri="{FF2B5EF4-FFF2-40B4-BE49-F238E27FC236}">
                <a16:creationId xmlns:a16="http://schemas.microsoft.com/office/drawing/2014/main" id="{C4BB9EC2-443D-4EC6-8E44-4081F44AD11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4606" name="Picture 14">
            <a:extLst>
              <a:ext uri="{FF2B5EF4-FFF2-40B4-BE49-F238E27FC236}">
                <a16:creationId xmlns:a16="http://schemas.microsoft.com/office/drawing/2014/main" id="{1D20FAB8-24D7-4162-9152-256886739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9050"/>
            <a:ext cx="1828800" cy="267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4607" name="Picture 15">
            <a:extLst>
              <a:ext uri="{FF2B5EF4-FFF2-40B4-BE49-F238E27FC236}">
                <a16:creationId xmlns:a16="http://schemas.microsoft.com/office/drawing/2014/main" id="{4D0B5820-25C5-4623-B9C1-CAF4FBB51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775" y="2495550"/>
            <a:ext cx="180022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4609" name="Picture 17">
            <a:extLst>
              <a:ext uri="{FF2B5EF4-FFF2-40B4-BE49-F238E27FC236}">
                <a16:creationId xmlns:a16="http://schemas.microsoft.com/office/drawing/2014/main" id="{6346C32D-DB8F-4906-9EDC-FB5AE9B03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663" y="3565525"/>
            <a:ext cx="1836737"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96D14C06-F0D3-4C66-B288-B549086C23D5}"/>
              </a:ext>
            </a:extLst>
          </p:cNvPr>
          <p:cNvPicPr>
            <a:picLocks noChangeAspect="1"/>
          </p:cNvPicPr>
          <p:nvPr/>
        </p:nvPicPr>
        <p:blipFill>
          <a:blip r:embed="rId6"/>
          <a:stretch>
            <a:fillRect/>
          </a:stretch>
        </p:blipFill>
        <p:spPr>
          <a:xfrm>
            <a:off x="3794816" y="589915"/>
            <a:ext cx="5111621" cy="1765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94606"/>
                                        </p:tgtEl>
                                        <p:attrNameLst>
                                          <p:attrName>style.visibility</p:attrName>
                                        </p:attrNameLst>
                                      </p:cBhvr>
                                      <p:to>
                                        <p:strVal val="visible"/>
                                      </p:to>
                                    </p:set>
                                    <p:animEffect transition="in" filter="diamond(in)">
                                      <p:cBhvr>
                                        <p:cTn id="7" dur="2000"/>
                                        <p:tgtEl>
                                          <p:spTgt spid="494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94607"/>
                                        </p:tgtEl>
                                        <p:attrNameLst>
                                          <p:attrName>style.visibility</p:attrName>
                                        </p:attrNameLst>
                                      </p:cBhvr>
                                      <p:to>
                                        <p:strVal val="visible"/>
                                      </p:to>
                                    </p:set>
                                    <p:animEffect transition="in" filter="diamond(in)">
                                      <p:cBhvr>
                                        <p:cTn id="12" dur="2000"/>
                                        <p:tgtEl>
                                          <p:spTgt spid="4946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94609"/>
                                        </p:tgtEl>
                                        <p:attrNameLst>
                                          <p:attrName>style.visibility</p:attrName>
                                        </p:attrNameLst>
                                      </p:cBhvr>
                                      <p:to>
                                        <p:strVal val="visible"/>
                                      </p:to>
                                    </p:set>
                                    <p:animEffect transition="in" filter="diamond(in)">
                                      <p:cBhvr>
                                        <p:cTn id="17" dur="2000"/>
                                        <p:tgtEl>
                                          <p:spTgt spid="49460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AB969600-28CE-4246-8070-12046D3FE76C}"/>
              </a:ext>
            </a:extLst>
          </p:cNvPr>
          <p:cNvSpPr>
            <a:spLocks noGrp="1"/>
          </p:cNvSpPr>
          <p:nvPr>
            <p:ph type="ftr" sz="quarter" idx="10"/>
          </p:nvPr>
        </p:nvSpPr>
        <p:spPr/>
        <p:txBody>
          <a:bodyPr/>
          <a:lstStyle/>
          <a:p>
            <a:r>
              <a:rPr lang="en-US" altLang="zh-CN"/>
              <a:t>TCP/IP Protocol Suite</a:t>
            </a:r>
          </a:p>
        </p:txBody>
      </p:sp>
      <p:sp>
        <p:nvSpPr>
          <p:cNvPr id="5" name="灯片编号占位符 4">
            <a:extLst>
              <a:ext uri="{FF2B5EF4-FFF2-40B4-BE49-F238E27FC236}">
                <a16:creationId xmlns:a16="http://schemas.microsoft.com/office/drawing/2014/main" id="{C5A8F199-3A10-4176-86DE-707A69D7B0FF}"/>
              </a:ext>
            </a:extLst>
          </p:cNvPr>
          <p:cNvSpPr>
            <a:spLocks noGrp="1"/>
          </p:cNvSpPr>
          <p:nvPr>
            <p:ph type="sldNum" sz="quarter" idx="11"/>
          </p:nvPr>
        </p:nvSpPr>
        <p:spPr/>
        <p:txBody>
          <a:bodyPr/>
          <a:lstStyle/>
          <a:p>
            <a:fld id="{6EDB47EB-A291-49F2-865B-38A0DB803222}" type="slidenum">
              <a:rPr lang="en-US" altLang="zh-CN"/>
              <a:pPr/>
              <a:t>3</a:t>
            </a:fld>
            <a:endParaRPr lang="en-US" altLang="zh-CN"/>
          </a:p>
        </p:txBody>
      </p:sp>
      <p:sp>
        <p:nvSpPr>
          <p:cNvPr id="634882" name="Rectangle 2">
            <a:extLst>
              <a:ext uri="{FF2B5EF4-FFF2-40B4-BE49-F238E27FC236}">
                <a16:creationId xmlns:a16="http://schemas.microsoft.com/office/drawing/2014/main" id="{76E1341E-B7C0-4118-A359-F65FF6CFF89F}"/>
              </a:ext>
            </a:extLst>
          </p:cNvPr>
          <p:cNvSpPr>
            <a:spLocks noGrp="1" noChangeArrowheads="1"/>
          </p:cNvSpPr>
          <p:nvPr>
            <p:ph type="title"/>
          </p:nvPr>
        </p:nvSpPr>
        <p:spPr bwMode="auto">
          <a:xfrm>
            <a:off x="152400" y="0"/>
            <a:ext cx="82296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b="1" u="sng">
                <a:solidFill>
                  <a:schemeClr val="hlink"/>
                </a:solidFill>
                <a:effectLst>
                  <a:outerShdw blurRad="38100" dist="38100" dir="2700000" algn="tl">
                    <a:srgbClr val="C0C0C0"/>
                  </a:outerShdw>
                </a:effectLst>
                <a:ea typeface="宋体" panose="02010600030101010101" pitchFamily="2" charset="-122"/>
              </a:rPr>
              <a:t>OBJECTIVES:</a:t>
            </a:r>
          </a:p>
        </p:txBody>
      </p:sp>
      <p:sp>
        <p:nvSpPr>
          <p:cNvPr id="634883" name="Rectangle 3">
            <a:extLst>
              <a:ext uri="{FF2B5EF4-FFF2-40B4-BE49-F238E27FC236}">
                <a16:creationId xmlns:a16="http://schemas.microsoft.com/office/drawing/2014/main" id="{85D68B28-8C9E-4FA0-98BE-15B01418AB4C}"/>
              </a:ext>
            </a:extLst>
          </p:cNvPr>
          <p:cNvSpPr>
            <a:spLocks noChangeArrowheads="1"/>
          </p:cNvSpPr>
          <p:nvPr/>
        </p:nvSpPr>
        <p:spPr bwMode="auto">
          <a:xfrm>
            <a:off x="76200" y="990600"/>
            <a:ext cx="8991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Aft>
                <a:spcPct val="20000"/>
              </a:spcAft>
              <a:buSzTx/>
              <a:buFont typeface="Wingdings" panose="05000000000000000000" pitchFamily="2" charset="2"/>
              <a:buChar char="q"/>
            </a:pPr>
            <a:r>
              <a:rPr lang="en-US" altLang="zh-CN" sz="2400" dirty="0">
                <a:latin typeface="Times New Roman" panose="02020603050405020304" pitchFamily="18" charset="0"/>
                <a:ea typeface="宋体" panose="02010600030101010101" pitchFamily="2" charset="-122"/>
              </a:rPr>
              <a:t>To briefly discuss the technology of dominant wired LANs, Ethernet, including traditional, fast, gigabit, and ten-gigabit Ethernet.</a:t>
            </a:r>
          </a:p>
          <a:p>
            <a:pPr eaLnBrk="1" hangingPunct="1">
              <a:spcAft>
                <a:spcPct val="20000"/>
              </a:spcAft>
              <a:buSzTx/>
              <a:buFont typeface="Wingdings" panose="05000000000000000000" pitchFamily="2" charset="2"/>
              <a:buChar char="q"/>
            </a:pPr>
            <a:r>
              <a:rPr lang="en-US" altLang="zh-CN" sz="2400" dirty="0">
                <a:latin typeface="Times New Roman" panose="02020603050405020304" pitchFamily="18" charset="0"/>
                <a:ea typeface="宋体" panose="02010600030101010101" pitchFamily="2" charset="-122"/>
              </a:rPr>
              <a:t>To briefly discuss the technology of wireless WANs, including IEEE 802.11 LANs, and Bluetooth.</a:t>
            </a:r>
          </a:p>
          <a:p>
            <a:pPr eaLnBrk="1" hangingPunct="1">
              <a:spcAft>
                <a:spcPct val="20000"/>
              </a:spcAft>
              <a:buSzTx/>
              <a:buFont typeface="Wingdings" panose="05000000000000000000" pitchFamily="2" charset="2"/>
              <a:buChar char="q"/>
            </a:pPr>
            <a:r>
              <a:rPr lang="en-US" altLang="zh-CN" sz="2400" dirty="0">
                <a:latin typeface="Times New Roman" panose="02020603050405020304" pitchFamily="18" charset="0"/>
                <a:ea typeface="宋体" panose="02010600030101010101" pitchFamily="2" charset="-122"/>
              </a:rPr>
              <a:t>To briefly discuss the technology of point-to-point WANs including 56K modems, DSL, cable modem, T-lines, and SONET.</a:t>
            </a:r>
          </a:p>
          <a:p>
            <a:pPr eaLnBrk="1" hangingPunct="1">
              <a:spcAft>
                <a:spcPct val="20000"/>
              </a:spcAft>
              <a:buSzTx/>
              <a:buFont typeface="Wingdings" panose="05000000000000000000" pitchFamily="2" charset="2"/>
              <a:buChar char="q"/>
            </a:pPr>
            <a:r>
              <a:rPr lang="en-US" altLang="zh-CN" sz="2400" dirty="0">
                <a:latin typeface="Times New Roman" panose="02020603050405020304" pitchFamily="18" charset="0"/>
                <a:ea typeface="宋体" panose="02010600030101010101" pitchFamily="2" charset="-122"/>
              </a:rPr>
              <a:t>To briefly discuss the technology of switched WANs including X.25, Frame Relay, and ATM.</a:t>
            </a:r>
          </a:p>
          <a:p>
            <a:pPr eaLnBrk="1" hangingPunct="1">
              <a:spcAft>
                <a:spcPct val="20000"/>
              </a:spcAft>
              <a:buSzTx/>
              <a:buFont typeface="Wingdings" panose="05000000000000000000" pitchFamily="2" charset="2"/>
              <a:buChar char="q"/>
            </a:pPr>
            <a:r>
              <a:rPr lang="en-US" altLang="zh-CN" sz="2400" dirty="0">
                <a:latin typeface="Times New Roman" panose="02020603050405020304" pitchFamily="18" charset="0"/>
                <a:ea typeface="宋体" panose="02010600030101010101" pitchFamily="2" charset="-122"/>
              </a:rPr>
              <a:t>To discuss the need and use of connecting devices such as repeaters (hubs), bridges (two-layer switches), and routers (three-layer switches).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34883">
                                            <p:txEl>
                                              <p:pRg st="0" end="0"/>
                                            </p:txEl>
                                          </p:spTgt>
                                        </p:tgtEl>
                                        <p:attrNameLst>
                                          <p:attrName>style.visibility</p:attrName>
                                        </p:attrNameLst>
                                      </p:cBhvr>
                                      <p:to>
                                        <p:strVal val="visible"/>
                                      </p:to>
                                    </p:set>
                                    <p:anim calcmode="lin" valueType="num">
                                      <p:cBhvr>
                                        <p:cTn id="7" dur="500" fill="hold"/>
                                        <p:tgtEl>
                                          <p:spTgt spid="6348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348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34883">
                                            <p:txEl>
                                              <p:pRg st="0" end="0"/>
                                            </p:txEl>
                                          </p:spTgt>
                                        </p:tgtEl>
                                      </p:cBhvr>
                                    </p:animEffect>
                                  </p:childTnLst>
                                  <p:subTnLst>
                                    <p:animClr clrSpc="rgb" dir="cw">
                                      <p:cBhvr override="childStyle">
                                        <p:cTn dur="1" fill="hold" display="0" masterRel="nextClick" afterEffect="1"/>
                                        <p:tgtEl>
                                          <p:spTgt spid="634883">
                                            <p:txEl>
                                              <p:pRg st="0" end="0"/>
                                            </p:txEl>
                                          </p:spTgt>
                                        </p:tgtEl>
                                        <p:attrNameLst>
                                          <p:attrName>ppt_c</p:attrName>
                                        </p:attrNameLst>
                                      </p:cBhvr>
                                      <p:to>
                                        <a:srgbClr val="B2B2B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34883">
                                            <p:txEl>
                                              <p:pRg st="1" end="1"/>
                                            </p:txEl>
                                          </p:spTgt>
                                        </p:tgtEl>
                                        <p:attrNameLst>
                                          <p:attrName>style.visibility</p:attrName>
                                        </p:attrNameLst>
                                      </p:cBhvr>
                                      <p:to>
                                        <p:strVal val="visible"/>
                                      </p:to>
                                    </p:set>
                                    <p:anim calcmode="lin" valueType="num">
                                      <p:cBhvr>
                                        <p:cTn id="14" dur="500" fill="hold"/>
                                        <p:tgtEl>
                                          <p:spTgt spid="63488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3488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34883">
                                            <p:txEl>
                                              <p:pRg st="1" end="1"/>
                                            </p:txEl>
                                          </p:spTgt>
                                        </p:tgtEl>
                                      </p:cBhvr>
                                    </p:animEffect>
                                  </p:childTnLst>
                                  <p:subTnLst>
                                    <p:animClr clrSpc="rgb" dir="cw">
                                      <p:cBhvr override="childStyle">
                                        <p:cTn dur="1" fill="hold" display="0" masterRel="nextClick" afterEffect="1"/>
                                        <p:tgtEl>
                                          <p:spTgt spid="634883">
                                            <p:txEl>
                                              <p:pRg st="1" end="1"/>
                                            </p:txEl>
                                          </p:spTgt>
                                        </p:tgtEl>
                                        <p:attrNameLst>
                                          <p:attrName>ppt_c</p:attrName>
                                        </p:attrNameLst>
                                      </p:cBhvr>
                                      <p:to>
                                        <a:srgbClr val="B2B2B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34883">
                                            <p:txEl>
                                              <p:pRg st="2" end="2"/>
                                            </p:txEl>
                                          </p:spTgt>
                                        </p:tgtEl>
                                        <p:attrNameLst>
                                          <p:attrName>style.visibility</p:attrName>
                                        </p:attrNameLst>
                                      </p:cBhvr>
                                      <p:to>
                                        <p:strVal val="visible"/>
                                      </p:to>
                                    </p:set>
                                    <p:anim calcmode="lin" valueType="num">
                                      <p:cBhvr>
                                        <p:cTn id="21" dur="500" fill="hold"/>
                                        <p:tgtEl>
                                          <p:spTgt spid="63488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3488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34883">
                                            <p:txEl>
                                              <p:pRg st="2" end="2"/>
                                            </p:txEl>
                                          </p:spTgt>
                                        </p:tgtEl>
                                      </p:cBhvr>
                                    </p:animEffect>
                                  </p:childTnLst>
                                  <p:subTnLst>
                                    <p:animClr clrSpc="rgb" dir="cw">
                                      <p:cBhvr override="childStyle">
                                        <p:cTn dur="1" fill="hold" display="0" masterRel="nextClick" afterEffect="1"/>
                                        <p:tgtEl>
                                          <p:spTgt spid="634883">
                                            <p:txEl>
                                              <p:pRg st="2" end="2"/>
                                            </p:txEl>
                                          </p:spTgt>
                                        </p:tgtEl>
                                        <p:attrNameLst>
                                          <p:attrName>ppt_c</p:attrName>
                                        </p:attrNameLst>
                                      </p:cBhvr>
                                      <p:to>
                                        <a:srgbClr val="B2B2B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34883">
                                            <p:txEl>
                                              <p:pRg st="3" end="3"/>
                                            </p:txEl>
                                          </p:spTgt>
                                        </p:tgtEl>
                                        <p:attrNameLst>
                                          <p:attrName>style.visibility</p:attrName>
                                        </p:attrNameLst>
                                      </p:cBhvr>
                                      <p:to>
                                        <p:strVal val="visible"/>
                                      </p:to>
                                    </p:set>
                                    <p:anim calcmode="lin" valueType="num">
                                      <p:cBhvr>
                                        <p:cTn id="28" dur="500" fill="hold"/>
                                        <p:tgtEl>
                                          <p:spTgt spid="63488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63488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634883">
                                            <p:txEl>
                                              <p:pRg st="3" end="3"/>
                                            </p:txEl>
                                          </p:spTgt>
                                        </p:tgtEl>
                                      </p:cBhvr>
                                    </p:animEffect>
                                  </p:childTnLst>
                                  <p:subTnLst>
                                    <p:animClr clrSpc="rgb" dir="cw">
                                      <p:cBhvr override="childStyle">
                                        <p:cTn dur="1" fill="hold" display="0" masterRel="nextClick" afterEffect="1"/>
                                        <p:tgtEl>
                                          <p:spTgt spid="634883">
                                            <p:txEl>
                                              <p:pRg st="3" end="3"/>
                                            </p:txEl>
                                          </p:spTgt>
                                        </p:tgtEl>
                                        <p:attrNameLst>
                                          <p:attrName>ppt_c</p:attrName>
                                        </p:attrNameLst>
                                      </p:cBhvr>
                                      <p:to>
                                        <a:srgbClr val="B2B2B2"/>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34883">
                                            <p:txEl>
                                              <p:pRg st="4" end="4"/>
                                            </p:txEl>
                                          </p:spTgt>
                                        </p:tgtEl>
                                        <p:attrNameLst>
                                          <p:attrName>style.visibility</p:attrName>
                                        </p:attrNameLst>
                                      </p:cBhvr>
                                      <p:to>
                                        <p:strVal val="visible"/>
                                      </p:to>
                                    </p:set>
                                    <p:anim calcmode="lin" valueType="num">
                                      <p:cBhvr>
                                        <p:cTn id="35" dur="500" fill="hold"/>
                                        <p:tgtEl>
                                          <p:spTgt spid="63488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63488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634883">
                                            <p:txEl>
                                              <p:pRg st="4" end="4"/>
                                            </p:txEl>
                                          </p:spTgt>
                                        </p:tgtEl>
                                      </p:cBhvr>
                                    </p:animEffect>
                                  </p:childTnLst>
                                  <p:subTnLst>
                                    <p:animClr clrSpc="rgb" dir="cw">
                                      <p:cBhvr override="childStyle">
                                        <p:cTn dur="1" fill="hold" display="0" masterRel="nextClick" afterEffect="1"/>
                                        <p:tgtEl>
                                          <p:spTgt spid="634883">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D89292DB-C5E0-4559-BECA-2279487EF41E}"/>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FA2867A5-21DA-468B-86BB-867D7516B791}"/>
              </a:ext>
            </a:extLst>
          </p:cNvPr>
          <p:cNvSpPr>
            <a:spLocks noGrp="1"/>
          </p:cNvSpPr>
          <p:nvPr>
            <p:ph type="sldNum" sz="quarter" idx="11"/>
          </p:nvPr>
        </p:nvSpPr>
        <p:spPr/>
        <p:txBody>
          <a:bodyPr/>
          <a:lstStyle/>
          <a:p>
            <a:fld id="{AB630ACC-FABA-4246-A98E-C27275620AF8}" type="slidenum">
              <a:rPr lang="en-US" altLang="zh-CN"/>
              <a:pPr/>
              <a:t>30</a:t>
            </a:fld>
            <a:endParaRPr lang="en-US" altLang="zh-CN"/>
          </a:p>
        </p:txBody>
      </p:sp>
      <p:grpSp>
        <p:nvGrpSpPr>
          <p:cNvPr id="727042" name="Group 2">
            <a:extLst>
              <a:ext uri="{FF2B5EF4-FFF2-40B4-BE49-F238E27FC236}">
                <a16:creationId xmlns:a16="http://schemas.microsoft.com/office/drawing/2014/main" id="{5681586D-B538-45D7-A2DD-5758890F4E30}"/>
              </a:ext>
            </a:extLst>
          </p:cNvPr>
          <p:cNvGrpSpPr>
            <a:grpSpLocks/>
          </p:cNvGrpSpPr>
          <p:nvPr/>
        </p:nvGrpSpPr>
        <p:grpSpPr bwMode="auto">
          <a:xfrm>
            <a:off x="228600" y="228600"/>
            <a:ext cx="8458200" cy="5791200"/>
            <a:chOff x="144" y="144"/>
            <a:chExt cx="5328" cy="3648"/>
          </a:xfrm>
        </p:grpSpPr>
        <p:grpSp>
          <p:nvGrpSpPr>
            <p:cNvPr id="727043" name="Group 3">
              <a:extLst>
                <a:ext uri="{FF2B5EF4-FFF2-40B4-BE49-F238E27FC236}">
                  <a16:creationId xmlns:a16="http://schemas.microsoft.com/office/drawing/2014/main" id="{A1D5E322-F3B1-4399-AEB1-F7C5437D5A67}"/>
                </a:ext>
              </a:extLst>
            </p:cNvPr>
            <p:cNvGrpSpPr>
              <a:grpSpLocks/>
            </p:cNvGrpSpPr>
            <p:nvPr/>
          </p:nvGrpSpPr>
          <p:grpSpPr bwMode="auto">
            <a:xfrm>
              <a:off x="144" y="144"/>
              <a:ext cx="432" cy="3648"/>
              <a:chOff x="48" y="48"/>
              <a:chExt cx="576" cy="3984"/>
            </a:xfrm>
          </p:grpSpPr>
          <p:sp>
            <p:nvSpPr>
              <p:cNvPr id="727044" name="Rectangle 4">
                <a:extLst>
                  <a:ext uri="{FF2B5EF4-FFF2-40B4-BE49-F238E27FC236}">
                    <a16:creationId xmlns:a16="http://schemas.microsoft.com/office/drawing/2014/main" id="{9B3C1C3E-EF29-4D57-961A-8D07BDDA5BA2}"/>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5" name="Rectangle 5">
                <a:extLst>
                  <a:ext uri="{FF2B5EF4-FFF2-40B4-BE49-F238E27FC236}">
                    <a16:creationId xmlns:a16="http://schemas.microsoft.com/office/drawing/2014/main" id="{3B945952-AA6C-47A3-B744-BE6D0D586576}"/>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6" name="Rectangle 6">
                <a:extLst>
                  <a:ext uri="{FF2B5EF4-FFF2-40B4-BE49-F238E27FC236}">
                    <a16:creationId xmlns:a16="http://schemas.microsoft.com/office/drawing/2014/main" id="{25900419-188F-4CA5-B77F-1397ACEC661F}"/>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47" name="Group 7">
              <a:extLst>
                <a:ext uri="{FF2B5EF4-FFF2-40B4-BE49-F238E27FC236}">
                  <a16:creationId xmlns:a16="http://schemas.microsoft.com/office/drawing/2014/main" id="{1AA6E9BE-95DE-49D0-8DFC-61138C493740}"/>
                </a:ext>
              </a:extLst>
            </p:cNvPr>
            <p:cNvGrpSpPr>
              <a:grpSpLocks/>
            </p:cNvGrpSpPr>
            <p:nvPr/>
          </p:nvGrpSpPr>
          <p:grpSpPr bwMode="auto">
            <a:xfrm>
              <a:off x="144" y="144"/>
              <a:ext cx="5328" cy="336"/>
              <a:chOff x="0" y="144"/>
              <a:chExt cx="5760" cy="432"/>
            </a:xfrm>
          </p:grpSpPr>
          <p:sp>
            <p:nvSpPr>
              <p:cNvPr id="727048" name="Rectangle 8">
                <a:extLst>
                  <a:ext uri="{FF2B5EF4-FFF2-40B4-BE49-F238E27FC236}">
                    <a16:creationId xmlns:a16="http://schemas.microsoft.com/office/drawing/2014/main" id="{4AE3C9CA-F069-4B4E-8F77-E3B146E74374}"/>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9" name="Rectangle 9">
                <a:extLst>
                  <a:ext uri="{FF2B5EF4-FFF2-40B4-BE49-F238E27FC236}">
                    <a16:creationId xmlns:a16="http://schemas.microsoft.com/office/drawing/2014/main" id="{A79FEA76-FBA5-4455-A46A-BD3F094F1AB6}"/>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0" name="Rectangle 10">
                <a:extLst>
                  <a:ext uri="{FF2B5EF4-FFF2-40B4-BE49-F238E27FC236}">
                    <a16:creationId xmlns:a16="http://schemas.microsoft.com/office/drawing/2014/main" id="{172C32C2-F0F9-43CA-90DB-56A4EB9B11C2}"/>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1" name="Group 11">
              <a:extLst>
                <a:ext uri="{FF2B5EF4-FFF2-40B4-BE49-F238E27FC236}">
                  <a16:creationId xmlns:a16="http://schemas.microsoft.com/office/drawing/2014/main" id="{6CA4963D-A797-46AC-9A9D-22533DD520F1}"/>
                </a:ext>
              </a:extLst>
            </p:cNvPr>
            <p:cNvGrpSpPr>
              <a:grpSpLocks/>
            </p:cNvGrpSpPr>
            <p:nvPr/>
          </p:nvGrpSpPr>
          <p:grpSpPr bwMode="auto">
            <a:xfrm>
              <a:off x="144" y="144"/>
              <a:ext cx="432" cy="336"/>
              <a:chOff x="144" y="144"/>
              <a:chExt cx="432" cy="336"/>
            </a:xfrm>
          </p:grpSpPr>
          <p:grpSp>
            <p:nvGrpSpPr>
              <p:cNvPr id="727052" name="Group 12">
                <a:extLst>
                  <a:ext uri="{FF2B5EF4-FFF2-40B4-BE49-F238E27FC236}">
                    <a16:creationId xmlns:a16="http://schemas.microsoft.com/office/drawing/2014/main" id="{ABC831B4-5246-4408-A4E0-957FE295BCB7}"/>
                  </a:ext>
                </a:extLst>
              </p:cNvPr>
              <p:cNvGrpSpPr>
                <a:grpSpLocks/>
              </p:cNvGrpSpPr>
              <p:nvPr/>
            </p:nvGrpSpPr>
            <p:grpSpPr bwMode="auto">
              <a:xfrm>
                <a:off x="144" y="256"/>
                <a:ext cx="432" cy="112"/>
                <a:chOff x="288" y="256"/>
                <a:chExt cx="432" cy="112"/>
              </a:xfrm>
            </p:grpSpPr>
            <p:sp>
              <p:nvSpPr>
                <p:cNvPr id="727053" name="Rectangle 13">
                  <a:extLst>
                    <a:ext uri="{FF2B5EF4-FFF2-40B4-BE49-F238E27FC236}">
                      <a16:creationId xmlns:a16="http://schemas.microsoft.com/office/drawing/2014/main" id="{B9B995C0-AA80-410E-8B67-DA6C466518E9}"/>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4" name="Rectangle 14">
                  <a:extLst>
                    <a:ext uri="{FF2B5EF4-FFF2-40B4-BE49-F238E27FC236}">
                      <a16:creationId xmlns:a16="http://schemas.microsoft.com/office/drawing/2014/main" id="{5A7CCB95-8235-4FC9-8F8E-A01902E9189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5" name="Rectangle 15">
                  <a:extLst>
                    <a:ext uri="{FF2B5EF4-FFF2-40B4-BE49-F238E27FC236}">
                      <a16:creationId xmlns:a16="http://schemas.microsoft.com/office/drawing/2014/main" id="{A0248DBC-ADC6-4613-AB48-DFB6B5DA6D9C}"/>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6" name="Group 16">
                <a:extLst>
                  <a:ext uri="{FF2B5EF4-FFF2-40B4-BE49-F238E27FC236}">
                    <a16:creationId xmlns:a16="http://schemas.microsoft.com/office/drawing/2014/main" id="{924644BB-39BF-4105-B61E-98B50A1C56CA}"/>
                  </a:ext>
                </a:extLst>
              </p:cNvPr>
              <p:cNvGrpSpPr>
                <a:grpSpLocks/>
              </p:cNvGrpSpPr>
              <p:nvPr/>
            </p:nvGrpSpPr>
            <p:grpSpPr bwMode="auto">
              <a:xfrm>
                <a:off x="144" y="144"/>
                <a:ext cx="432" cy="336"/>
                <a:chOff x="144" y="144"/>
                <a:chExt cx="432" cy="336"/>
              </a:xfrm>
            </p:grpSpPr>
            <p:grpSp>
              <p:nvGrpSpPr>
                <p:cNvPr id="727057" name="Group 17">
                  <a:extLst>
                    <a:ext uri="{FF2B5EF4-FFF2-40B4-BE49-F238E27FC236}">
                      <a16:creationId xmlns:a16="http://schemas.microsoft.com/office/drawing/2014/main" id="{3D1E83F4-080B-4490-ACF4-B499DFCED557}"/>
                    </a:ext>
                  </a:extLst>
                </p:cNvPr>
                <p:cNvGrpSpPr>
                  <a:grpSpLocks/>
                </p:cNvGrpSpPr>
                <p:nvPr/>
              </p:nvGrpSpPr>
              <p:grpSpPr bwMode="auto">
                <a:xfrm>
                  <a:off x="144" y="144"/>
                  <a:ext cx="432" cy="112"/>
                  <a:chOff x="288" y="256"/>
                  <a:chExt cx="432" cy="112"/>
                </a:xfrm>
              </p:grpSpPr>
              <p:sp>
                <p:nvSpPr>
                  <p:cNvPr id="727058" name="Rectangle 18">
                    <a:extLst>
                      <a:ext uri="{FF2B5EF4-FFF2-40B4-BE49-F238E27FC236}">
                        <a16:creationId xmlns:a16="http://schemas.microsoft.com/office/drawing/2014/main" id="{A367B7A4-2721-490D-921D-6D6A59E0598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9" name="Rectangle 19">
                    <a:extLst>
                      <a:ext uri="{FF2B5EF4-FFF2-40B4-BE49-F238E27FC236}">
                        <a16:creationId xmlns:a16="http://schemas.microsoft.com/office/drawing/2014/main" id="{90552D93-ED99-411F-96B2-1C631DB91758}"/>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0" name="Rectangle 20">
                    <a:extLst>
                      <a:ext uri="{FF2B5EF4-FFF2-40B4-BE49-F238E27FC236}">
                        <a16:creationId xmlns:a16="http://schemas.microsoft.com/office/drawing/2014/main" id="{AB4D6B92-F89F-4A40-B7D7-CB780C402C05}"/>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61" name="Group 21">
                  <a:extLst>
                    <a:ext uri="{FF2B5EF4-FFF2-40B4-BE49-F238E27FC236}">
                      <a16:creationId xmlns:a16="http://schemas.microsoft.com/office/drawing/2014/main" id="{2E6839E7-EA89-4A6F-838E-BB0AB2A8EE10}"/>
                    </a:ext>
                  </a:extLst>
                </p:cNvPr>
                <p:cNvGrpSpPr>
                  <a:grpSpLocks/>
                </p:cNvGrpSpPr>
                <p:nvPr/>
              </p:nvGrpSpPr>
              <p:grpSpPr bwMode="auto">
                <a:xfrm>
                  <a:off x="144" y="368"/>
                  <a:ext cx="432" cy="112"/>
                  <a:chOff x="288" y="256"/>
                  <a:chExt cx="432" cy="112"/>
                </a:xfrm>
              </p:grpSpPr>
              <p:sp>
                <p:nvSpPr>
                  <p:cNvPr id="727062" name="Rectangle 22">
                    <a:extLst>
                      <a:ext uri="{FF2B5EF4-FFF2-40B4-BE49-F238E27FC236}">
                        <a16:creationId xmlns:a16="http://schemas.microsoft.com/office/drawing/2014/main" id="{4061ED24-E850-49EE-B3AB-106F232F2BB7}"/>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3" name="Rectangle 23">
                    <a:extLst>
                      <a:ext uri="{FF2B5EF4-FFF2-40B4-BE49-F238E27FC236}">
                        <a16:creationId xmlns:a16="http://schemas.microsoft.com/office/drawing/2014/main" id="{B35C0494-36BA-4F81-AA9A-EFB7C49BAB8E}"/>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4" name="Rectangle 24">
                    <a:extLst>
                      <a:ext uri="{FF2B5EF4-FFF2-40B4-BE49-F238E27FC236}">
                        <a16:creationId xmlns:a16="http://schemas.microsoft.com/office/drawing/2014/main" id="{583FDCB4-4C63-4BC6-834C-5A9C6A3743A9}"/>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9" name="文本框 28">
            <a:extLst>
              <a:ext uri="{FF2B5EF4-FFF2-40B4-BE49-F238E27FC236}">
                <a16:creationId xmlns:a16="http://schemas.microsoft.com/office/drawing/2014/main" id="{722E6801-7409-48CB-801D-D3CE77842BD9}"/>
              </a:ext>
            </a:extLst>
          </p:cNvPr>
          <p:cNvSpPr txBox="1"/>
          <p:nvPr/>
        </p:nvSpPr>
        <p:spPr>
          <a:xfrm>
            <a:off x="914400" y="905510"/>
            <a:ext cx="8229599" cy="1754326"/>
          </a:xfrm>
          <a:prstGeom prst="rect">
            <a:avLst/>
          </a:prstGeom>
          <a:noFill/>
        </p:spPr>
        <p:txBody>
          <a:bodyPr wrap="square">
            <a:spAutoFit/>
          </a:bodyPr>
          <a:lstStyle/>
          <a:p>
            <a:r>
              <a:rPr lang="en-US" altLang="zh-CN" sz="2800" dirty="0"/>
              <a:t>Gigabit Ethernet </a:t>
            </a:r>
          </a:p>
          <a:p>
            <a:endParaRPr lang="en-US" altLang="zh-CN" sz="2000" dirty="0"/>
          </a:p>
          <a:p>
            <a:r>
              <a:rPr lang="en-US" altLang="zh-CN" sz="2000" dirty="0"/>
              <a:t>    The need for an even higher data rate resulted in the design of the Gigabit Ethernet Protocol (1000 Mbps). The IEEE committee calls the Standard 802.3z. </a:t>
            </a:r>
            <a:endParaRPr lang="zh-CN" altLang="en-US" sz="2000" dirty="0"/>
          </a:p>
        </p:txBody>
      </p:sp>
      <p:pic>
        <p:nvPicPr>
          <p:cNvPr id="3" name="Picture 25">
            <a:extLst>
              <a:ext uri="{FF2B5EF4-FFF2-40B4-BE49-F238E27FC236}">
                <a16:creationId xmlns:a16="http://schemas.microsoft.com/office/drawing/2014/main" id="{52D39C3C-FA0C-4CEA-91A8-9B5AB73AF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2877006"/>
            <a:ext cx="7880350"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D89292DB-C5E0-4559-BECA-2279487EF41E}"/>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FA2867A5-21DA-468B-86BB-867D7516B791}"/>
              </a:ext>
            </a:extLst>
          </p:cNvPr>
          <p:cNvSpPr>
            <a:spLocks noGrp="1"/>
          </p:cNvSpPr>
          <p:nvPr>
            <p:ph type="sldNum" sz="quarter" idx="11"/>
          </p:nvPr>
        </p:nvSpPr>
        <p:spPr/>
        <p:txBody>
          <a:bodyPr/>
          <a:lstStyle/>
          <a:p>
            <a:fld id="{AB630ACC-FABA-4246-A98E-C27275620AF8}" type="slidenum">
              <a:rPr lang="en-US" altLang="zh-CN"/>
              <a:pPr/>
              <a:t>31</a:t>
            </a:fld>
            <a:endParaRPr lang="en-US" altLang="zh-CN"/>
          </a:p>
        </p:txBody>
      </p:sp>
      <p:grpSp>
        <p:nvGrpSpPr>
          <p:cNvPr id="727042" name="Group 2">
            <a:extLst>
              <a:ext uri="{FF2B5EF4-FFF2-40B4-BE49-F238E27FC236}">
                <a16:creationId xmlns:a16="http://schemas.microsoft.com/office/drawing/2014/main" id="{5681586D-B538-45D7-A2DD-5758890F4E30}"/>
              </a:ext>
            </a:extLst>
          </p:cNvPr>
          <p:cNvGrpSpPr>
            <a:grpSpLocks/>
          </p:cNvGrpSpPr>
          <p:nvPr/>
        </p:nvGrpSpPr>
        <p:grpSpPr bwMode="auto">
          <a:xfrm>
            <a:off x="228600" y="228600"/>
            <a:ext cx="8458200" cy="5791200"/>
            <a:chOff x="144" y="144"/>
            <a:chExt cx="5328" cy="3648"/>
          </a:xfrm>
        </p:grpSpPr>
        <p:grpSp>
          <p:nvGrpSpPr>
            <p:cNvPr id="727043" name="Group 3">
              <a:extLst>
                <a:ext uri="{FF2B5EF4-FFF2-40B4-BE49-F238E27FC236}">
                  <a16:creationId xmlns:a16="http://schemas.microsoft.com/office/drawing/2014/main" id="{A1D5E322-F3B1-4399-AEB1-F7C5437D5A67}"/>
                </a:ext>
              </a:extLst>
            </p:cNvPr>
            <p:cNvGrpSpPr>
              <a:grpSpLocks/>
            </p:cNvGrpSpPr>
            <p:nvPr/>
          </p:nvGrpSpPr>
          <p:grpSpPr bwMode="auto">
            <a:xfrm>
              <a:off x="144" y="144"/>
              <a:ext cx="432" cy="3648"/>
              <a:chOff x="48" y="48"/>
              <a:chExt cx="576" cy="3984"/>
            </a:xfrm>
          </p:grpSpPr>
          <p:sp>
            <p:nvSpPr>
              <p:cNvPr id="727044" name="Rectangle 4">
                <a:extLst>
                  <a:ext uri="{FF2B5EF4-FFF2-40B4-BE49-F238E27FC236}">
                    <a16:creationId xmlns:a16="http://schemas.microsoft.com/office/drawing/2014/main" id="{9B3C1C3E-EF29-4D57-961A-8D07BDDA5BA2}"/>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5" name="Rectangle 5">
                <a:extLst>
                  <a:ext uri="{FF2B5EF4-FFF2-40B4-BE49-F238E27FC236}">
                    <a16:creationId xmlns:a16="http://schemas.microsoft.com/office/drawing/2014/main" id="{3B945952-AA6C-47A3-B744-BE6D0D586576}"/>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6" name="Rectangle 6">
                <a:extLst>
                  <a:ext uri="{FF2B5EF4-FFF2-40B4-BE49-F238E27FC236}">
                    <a16:creationId xmlns:a16="http://schemas.microsoft.com/office/drawing/2014/main" id="{25900419-188F-4CA5-B77F-1397ACEC661F}"/>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47" name="Group 7">
              <a:extLst>
                <a:ext uri="{FF2B5EF4-FFF2-40B4-BE49-F238E27FC236}">
                  <a16:creationId xmlns:a16="http://schemas.microsoft.com/office/drawing/2014/main" id="{1AA6E9BE-95DE-49D0-8DFC-61138C493740}"/>
                </a:ext>
              </a:extLst>
            </p:cNvPr>
            <p:cNvGrpSpPr>
              <a:grpSpLocks/>
            </p:cNvGrpSpPr>
            <p:nvPr/>
          </p:nvGrpSpPr>
          <p:grpSpPr bwMode="auto">
            <a:xfrm>
              <a:off x="144" y="144"/>
              <a:ext cx="5328" cy="336"/>
              <a:chOff x="0" y="144"/>
              <a:chExt cx="5760" cy="432"/>
            </a:xfrm>
          </p:grpSpPr>
          <p:sp>
            <p:nvSpPr>
              <p:cNvPr id="727048" name="Rectangle 8">
                <a:extLst>
                  <a:ext uri="{FF2B5EF4-FFF2-40B4-BE49-F238E27FC236}">
                    <a16:creationId xmlns:a16="http://schemas.microsoft.com/office/drawing/2014/main" id="{4AE3C9CA-F069-4B4E-8F77-E3B146E74374}"/>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49" name="Rectangle 9">
                <a:extLst>
                  <a:ext uri="{FF2B5EF4-FFF2-40B4-BE49-F238E27FC236}">
                    <a16:creationId xmlns:a16="http://schemas.microsoft.com/office/drawing/2014/main" id="{A79FEA76-FBA5-4455-A46A-BD3F094F1AB6}"/>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0" name="Rectangle 10">
                <a:extLst>
                  <a:ext uri="{FF2B5EF4-FFF2-40B4-BE49-F238E27FC236}">
                    <a16:creationId xmlns:a16="http://schemas.microsoft.com/office/drawing/2014/main" id="{172C32C2-F0F9-43CA-90DB-56A4EB9B11C2}"/>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1" name="Group 11">
              <a:extLst>
                <a:ext uri="{FF2B5EF4-FFF2-40B4-BE49-F238E27FC236}">
                  <a16:creationId xmlns:a16="http://schemas.microsoft.com/office/drawing/2014/main" id="{6CA4963D-A797-46AC-9A9D-22533DD520F1}"/>
                </a:ext>
              </a:extLst>
            </p:cNvPr>
            <p:cNvGrpSpPr>
              <a:grpSpLocks/>
            </p:cNvGrpSpPr>
            <p:nvPr/>
          </p:nvGrpSpPr>
          <p:grpSpPr bwMode="auto">
            <a:xfrm>
              <a:off x="144" y="144"/>
              <a:ext cx="432" cy="336"/>
              <a:chOff x="144" y="144"/>
              <a:chExt cx="432" cy="336"/>
            </a:xfrm>
          </p:grpSpPr>
          <p:grpSp>
            <p:nvGrpSpPr>
              <p:cNvPr id="727052" name="Group 12">
                <a:extLst>
                  <a:ext uri="{FF2B5EF4-FFF2-40B4-BE49-F238E27FC236}">
                    <a16:creationId xmlns:a16="http://schemas.microsoft.com/office/drawing/2014/main" id="{ABC831B4-5246-4408-A4E0-957FE295BCB7}"/>
                  </a:ext>
                </a:extLst>
              </p:cNvPr>
              <p:cNvGrpSpPr>
                <a:grpSpLocks/>
              </p:cNvGrpSpPr>
              <p:nvPr/>
            </p:nvGrpSpPr>
            <p:grpSpPr bwMode="auto">
              <a:xfrm>
                <a:off x="144" y="256"/>
                <a:ext cx="432" cy="112"/>
                <a:chOff x="288" y="256"/>
                <a:chExt cx="432" cy="112"/>
              </a:xfrm>
            </p:grpSpPr>
            <p:sp>
              <p:nvSpPr>
                <p:cNvPr id="727053" name="Rectangle 13">
                  <a:extLst>
                    <a:ext uri="{FF2B5EF4-FFF2-40B4-BE49-F238E27FC236}">
                      <a16:creationId xmlns:a16="http://schemas.microsoft.com/office/drawing/2014/main" id="{B9B995C0-AA80-410E-8B67-DA6C466518E9}"/>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4" name="Rectangle 14">
                  <a:extLst>
                    <a:ext uri="{FF2B5EF4-FFF2-40B4-BE49-F238E27FC236}">
                      <a16:creationId xmlns:a16="http://schemas.microsoft.com/office/drawing/2014/main" id="{5A7CCB95-8235-4FC9-8F8E-A01902E9189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5" name="Rectangle 15">
                  <a:extLst>
                    <a:ext uri="{FF2B5EF4-FFF2-40B4-BE49-F238E27FC236}">
                      <a16:creationId xmlns:a16="http://schemas.microsoft.com/office/drawing/2014/main" id="{A0248DBC-ADC6-4613-AB48-DFB6B5DA6D9C}"/>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56" name="Group 16">
                <a:extLst>
                  <a:ext uri="{FF2B5EF4-FFF2-40B4-BE49-F238E27FC236}">
                    <a16:creationId xmlns:a16="http://schemas.microsoft.com/office/drawing/2014/main" id="{924644BB-39BF-4105-B61E-98B50A1C56CA}"/>
                  </a:ext>
                </a:extLst>
              </p:cNvPr>
              <p:cNvGrpSpPr>
                <a:grpSpLocks/>
              </p:cNvGrpSpPr>
              <p:nvPr/>
            </p:nvGrpSpPr>
            <p:grpSpPr bwMode="auto">
              <a:xfrm>
                <a:off x="144" y="144"/>
                <a:ext cx="432" cy="336"/>
                <a:chOff x="144" y="144"/>
                <a:chExt cx="432" cy="336"/>
              </a:xfrm>
            </p:grpSpPr>
            <p:grpSp>
              <p:nvGrpSpPr>
                <p:cNvPr id="727057" name="Group 17">
                  <a:extLst>
                    <a:ext uri="{FF2B5EF4-FFF2-40B4-BE49-F238E27FC236}">
                      <a16:creationId xmlns:a16="http://schemas.microsoft.com/office/drawing/2014/main" id="{3D1E83F4-080B-4490-ACF4-B499DFCED557}"/>
                    </a:ext>
                  </a:extLst>
                </p:cNvPr>
                <p:cNvGrpSpPr>
                  <a:grpSpLocks/>
                </p:cNvGrpSpPr>
                <p:nvPr/>
              </p:nvGrpSpPr>
              <p:grpSpPr bwMode="auto">
                <a:xfrm>
                  <a:off x="144" y="144"/>
                  <a:ext cx="432" cy="112"/>
                  <a:chOff x="288" y="256"/>
                  <a:chExt cx="432" cy="112"/>
                </a:xfrm>
              </p:grpSpPr>
              <p:sp>
                <p:nvSpPr>
                  <p:cNvPr id="727058" name="Rectangle 18">
                    <a:extLst>
                      <a:ext uri="{FF2B5EF4-FFF2-40B4-BE49-F238E27FC236}">
                        <a16:creationId xmlns:a16="http://schemas.microsoft.com/office/drawing/2014/main" id="{A367B7A4-2721-490D-921D-6D6A59E0598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9" name="Rectangle 19">
                    <a:extLst>
                      <a:ext uri="{FF2B5EF4-FFF2-40B4-BE49-F238E27FC236}">
                        <a16:creationId xmlns:a16="http://schemas.microsoft.com/office/drawing/2014/main" id="{90552D93-ED99-411F-96B2-1C631DB91758}"/>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0" name="Rectangle 20">
                    <a:extLst>
                      <a:ext uri="{FF2B5EF4-FFF2-40B4-BE49-F238E27FC236}">
                        <a16:creationId xmlns:a16="http://schemas.microsoft.com/office/drawing/2014/main" id="{AB4D6B92-F89F-4A40-B7D7-CB780C402C05}"/>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061" name="Group 21">
                  <a:extLst>
                    <a:ext uri="{FF2B5EF4-FFF2-40B4-BE49-F238E27FC236}">
                      <a16:creationId xmlns:a16="http://schemas.microsoft.com/office/drawing/2014/main" id="{2E6839E7-EA89-4A6F-838E-BB0AB2A8EE10}"/>
                    </a:ext>
                  </a:extLst>
                </p:cNvPr>
                <p:cNvGrpSpPr>
                  <a:grpSpLocks/>
                </p:cNvGrpSpPr>
                <p:nvPr/>
              </p:nvGrpSpPr>
              <p:grpSpPr bwMode="auto">
                <a:xfrm>
                  <a:off x="144" y="368"/>
                  <a:ext cx="432" cy="112"/>
                  <a:chOff x="288" y="256"/>
                  <a:chExt cx="432" cy="112"/>
                </a:xfrm>
              </p:grpSpPr>
              <p:sp>
                <p:nvSpPr>
                  <p:cNvPr id="727062" name="Rectangle 22">
                    <a:extLst>
                      <a:ext uri="{FF2B5EF4-FFF2-40B4-BE49-F238E27FC236}">
                        <a16:creationId xmlns:a16="http://schemas.microsoft.com/office/drawing/2014/main" id="{4061ED24-E850-49EE-B3AB-106F232F2BB7}"/>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3" name="Rectangle 23">
                    <a:extLst>
                      <a:ext uri="{FF2B5EF4-FFF2-40B4-BE49-F238E27FC236}">
                        <a16:creationId xmlns:a16="http://schemas.microsoft.com/office/drawing/2014/main" id="{B35C0494-36BA-4F81-AA9A-EFB7C49BAB8E}"/>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4" name="Rectangle 24">
                    <a:extLst>
                      <a:ext uri="{FF2B5EF4-FFF2-40B4-BE49-F238E27FC236}">
                        <a16:creationId xmlns:a16="http://schemas.microsoft.com/office/drawing/2014/main" id="{583FDCB4-4C63-4BC6-834C-5A9C6A3743A9}"/>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9" name="文本框 28">
            <a:extLst>
              <a:ext uri="{FF2B5EF4-FFF2-40B4-BE49-F238E27FC236}">
                <a16:creationId xmlns:a16="http://schemas.microsoft.com/office/drawing/2014/main" id="{722E6801-7409-48CB-801D-D3CE77842BD9}"/>
              </a:ext>
            </a:extLst>
          </p:cNvPr>
          <p:cNvSpPr txBox="1"/>
          <p:nvPr/>
        </p:nvSpPr>
        <p:spPr>
          <a:xfrm>
            <a:off x="1142999" y="905510"/>
            <a:ext cx="7824787" cy="4524315"/>
          </a:xfrm>
          <a:prstGeom prst="rect">
            <a:avLst/>
          </a:prstGeom>
          <a:noFill/>
        </p:spPr>
        <p:txBody>
          <a:bodyPr wrap="square">
            <a:spAutoFit/>
          </a:bodyPr>
          <a:lstStyle/>
          <a:p>
            <a:r>
              <a:rPr lang="en-US" altLang="zh-CN" sz="2800" dirty="0"/>
              <a:t>Gigabit Ethernet </a:t>
            </a:r>
          </a:p>
          <a:p>
            <a:endParaRPr lang="en-US" altLang="zh-CN" sz="2000" dirty="0"/>
          </a:p>
          <a:p>
            <a:r>
              <a:rPr lang="en-US" altLang="zh-CN" sz="2000" dirty="0"/>
              <a:t>    MAC Sublayer</a:t>
            </a:r>
          </a:p>
          <a:p>
            <a:r>
              <a:rPr lang="en-US" altLang="zh-CN" sz="2000" dirty="0"/>
              <a:t>    </a:t>
            </a:r>
            <a:r>
              <a:rPr lang="en-US" altLang="zh-CN" sz="2000" b="0" dirty="0"/>
              <a:t> Almost all implementations of Gigabit Ethernet follow the full-duplex</a:t>
            </a:r>
          </a:p>
          <a:p>
            <a:r>
              <a:rPr lang="en-US" altLang="zh-CN" sz="2000" b="0" dirty="0"/>
              <a:t>approach. </a:t>
            </a:r>
          </a:p>
          <a:p>
            <a:r>
              <a:rPr lang="en-US" altLang="zh-CN" sz="2000" b="0" dirty="0"/>
              <a:t>     In full-duplex mode, there is a central switch connected to all</a:t>
            </a:r>
          </a:p>
          <a:p>
            <a:r>
              <a:rPr lang="en-US" altLang="zh-CN" sz="2000" b="0" dirty="0"/>
              <a:t>computers or other switches. In this mode, each switch has buffers for each input port in which data are stored until they are transmitted. </a:t>
            </a:r>
          </a:p>
          <a:p>
            <a:endParaRPr lang="en-US" altLang="zh-CN" sz="2000" b="0" dirty="0"/>
          </a:p>
          <a:p>
            <a:r>
              <a:rPr lang="en-US" altLang="zh-CN" sz="2000" b="0" dirty="0"/>
              <a:t>   The half-duplex approach uses CSMA/CD. </a:t>
            </a:r>
          </a:p>
          <a:p>
            <a:pPr marL="457200" indent="-457200">
              <a:buFont typeface="+mj-lt"/>
              <a:buAutoNum type="alphaLcParenR"/>
            </a:pPr>
            <a:r>
              <a:rPr lang="en-US" altLang="zh-CN" sz="2000" dirty="0"/>
              <a:t>Traditional.</a:t>
            </a:r>
            <a:r>
              <a:rPr lang="zh-CN" altLang="en-US" sz="2000" dirty="0"/>
              <a:t> </a:t>
            </a:r>
            <a:r>
              <a:rPr lang="en-US" altLang="zh-CN" sz="2000" b="0" dirty="0"/>
              <a:t>the maximum length of the network is 25 m</a:t>
            </a:r>
          </a:p>
          <a:p>
            <a:pPr marL="457200" indent="-457200">
              <a:buFont typeface="+mj-lt"/>
              <a:buAutoNum type="alphaLcParenR"/>
            </a:pPr>
            <a:r>
              <a:rPr lang="en-US" altLang="zh-CN" sz="2000" dirty="0"/>
              <a:t>Carrier Extension. </a:t>
            </a:r>
            <a:r>
              <a:rPr lang="en-US" altLang="zh-CN" sz="2000" b="0" dirty="0"/>
              <a:t>the minimum length of a frame as 512 bytes</a:t>
            </a:r>
          </a:p>
          <a:p>
            <a:pPr marL="457200" indent="-457200">
              <a:buFont typeface="+mj-lt"/>
              <a:buAutoNum type="alphaLcParenR"/>
            </a:pPr>
            <a:r>
              <a:rPr lang="en-US" altLang="zh-CN" sz="2000" dirty="0"/>
              <a:t>Frame Bursting. </a:t>
            </a:r>
            <a:r>
              <a:rPr lang="en-US" altLang="zh-CN" sz="2000" b="0" dirty="0"/>
              <a:t>make these multiple frames look like one frame</a:t>
            </a:r>
          </a:p>
          <a:p>
            <a:r>
              <a:rPr lang="en-US" altLang="zh-CN" sz="2000" b="0" dirty="0"/>
              <a:t>   </a:t>
            </a:r>
            <a:endParaRPr lang="zh-CN" altLang="en-US" sz="2000" b="0" dirty="0"/>
          </a:p>
        </p:txBody>
      </p:sp>
    </p:spTree>
    <p:extLst>
      <p:ext uri="{BB962C8B-B14F-4D97-AF65-F5344CB8AC3E}">
        <p14:creationId xmlns:p14="http://schemas.microsoft.com/office/powerpoint/2010/main" val="2485257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页脚占位符 1">
            <a:extLst>
              <a:ext uri="{FF2B5EF4-FFF2-40B4-BE49-F238E27FC236}">
                <a16:creationId xmlns:a16="http://schemas.microsoft.com/office/drawing/2014/main" id="{DB47D38A-C712-4AC2-8550-EFB2384B6671}"/>
              </a:ext>
            </a:extLst>
          </p:cNvPr>
          <p:cNvSpPr>
            <a:spLocks noGrp="1"/>
          </p:cNvSpPr>
          <p:nvPr>
            <p:ph type="ftr" sz="quarter" idx="10"/>
          </p:nvPr>
        </p:nvSpPr>
        <p:spPr/>
        <p:txBody>
          <a:bodyPr/>
          <a:lstStyle/>
          <a:p>
            <a:r>
              <a:rPr lang="en-US" altLang="zh-CN"/>
              <a:t>TCP/IP Protocol Suite</a:t>
            </a:r>
          </a:p>
        </p:txBody>
      </p:sp>
      <p:sp>
        <p:nvSpPr>
          <p:cNvPr id="15" name="灯片编号占位符 2">
            <a:extLst>
              <a:ext uri="{FF2B5EF4-FFF2-40B4-BE49-F238E27FC236}">
                <a16:creationId xmlns:a16="http://schemas.microsoft.com/office/drawing/2014/main" id="{E6E16ECE-52F1-42B9-B981-A1E5820CAAFC}"/>
              </a:ext>
            </a:extLst>
          </p:cNvPr>
          <p:cNvSpPr>
            <a:spLocks noGrp="1"/>
          </p:cNvSpPr>
          <p:nvPr>
            <p:ph type="sldNum" sz="quarter" idx="11"/>
          </p:nvPr>
        </p:nvSpPr>
        <p:spPr/>
        <p:txBody>
          <a:bodyPr/>
          <a:lstStyle/>
          <a:p>
            <a:fld id="{95114D95-DD13-4655-8B55-94D6EFCFE0FD}" type="slidenum">
              <a:rPr lang="en-US" altLang="zh-CN"/>
              <a:pPr/>
              <a:t>32</a:t>
            </a:fld>
            <a:endParaRPr lang="en-US" altLang="zh-CN"/>
          </a:p>
        </p:txBody>
      </p:sp>
      <p:sp>
        <p:nvSpPr>
          <p:cNvPr id="495618" name="Text Box 2">
            <a:extLst>
              <a:ext uri="{FF2B5EF4-FFF2-40B4-BE49-F238E27FC236}">
                <a16:creationId xmlns:a16="http://schemas.microsoft.com/office/drawing/2014/main" id="{8E6A606D-749C-4C56-A6DB-E6D23E4E2EE7}"/>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3.12</a:t>
            </a:r>
            <a:r>
              <a:rPr lang="en-US" altLang="en-US">
                <a:solidFill>
                  <a:schemeClr val="accent2"/>
                </a:solidFill>
              </a:rPr>
              <a:t>    </a:t>
            </a:r>
            <a:r>
              <a:rPr lang="en-US" altLang="en-US" i="1"/>
              <a:t>Gigabit Ethernet implementation</a:t>
            </a:r>
          </a:p>
        </p:txBody>
      </p:sp>
      <p:sp>
        <p:nvSpPr>
          <p:cNvPr id="495619" name="Rectangle 3">
            <a:extLst>
              <a:ext uri="{FF2B5EF4-FFF2-40B4-BE49-F238E27FC236}">
                <a16:creationId xmlns:a16="http://schemas.microsoft.com/office/drawing/2014/main" id="{829A67B7-4DF6-4A5B-8ECA-F227B56931F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0" name="Rectangle 4">
            <a:extLst>
              <a:ext uri="{FF2B5EF4-FFF2-40B4-BE49-F238E27FC236}">
                <a16:creationId xmlns:a16="http://schemas.microsoft.com/office/drawing/2014/main" id="{01C9C976-486E-4909-95CC-B829A2107BC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1" name="Rectangle 5">
            <a:extLst>
              <a:ext uri="{FF2B5EF4-FFF2-40B4-BE49-F238E27FC236}">
                <a16:creationId xmlns:a16="http://schemas.microsoft.com/office/drawing/2014/main" id="{CBEC2670-9252-49E3-94B4-B152F4369A7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2" name="Rectangle 6">
            <a:extLst>
              <a:ext uri="{FF2B5EF4-FFF2-40B4-BE49-F238E27FC236}">
                <a16:creationId xmlns:a16="http://schemas.microsoft.com/office/drawing/2014/main" id="{84B39301-BF57-4C26-A5BA-528CA8077C7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3" name="Rectangle 7">
            <a:extLst>
              <a:ext uri="{FF2B5EF4-FFF2-40B4-BE49-F238E27FC236}">
                <a16:creationId xmlns:a16="http://schemas.microsoft.com/office/drawing/2014/main" id="{645FC06D-1B9C-4A19-A05C-F2BD231602E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4" name="Rectangle 8">
            <a:extLst>
              <a:ext uri="{FF2B5EF4-FFF2-40B4-BE49-F238E27FC236}">
                <a16:creationId xmlns:a16="http://schemas.microsoft.com/office/drawing/2014/main" id="{3966F125-958B-45C1-AAB4-7769C25A4AF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5" name="Rectangle 9">
            <a:extLst>
              <a:ext uri="{FF2B5EF4-FFF2-40B4-BE49-F238E27FC236}">
                <a16:creationId xmlns:a16="http://schemas.microsoft.com/office/drawing/2014/main" id="{A61279BC-E119-4218-9772-4165D86DE63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5628" name="Picture 12">
            <a:extLst>
              <a:ext uri="{FF2B5EF4-FFF2-40B4-BE49-F238E27FC236}">
                <a16:creationId xmlns:a16="http://schemas.microsoft.com/office/drawing/2014/main" id="{749A6DE8-99E7-47A8-8E72-3E650058C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76600"/>
            <a:ext cx="1800225"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5629" name="Picture 13">
            <a:extLst>
              <a:ext uri="{FF2B5EF4-FFF2-40B4-BE49-F238E27FC236}">
                <a16:creationId xmlns:a16="http://schemas.microsoft.com/office/drawing/2014/main" id="{4A07B0CA-7D29-4428-992C-CE65B74DA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282950"/>
            <a:ext cx="1855788"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5630" name="Picture 14">
            <a:extLst>
              <a:ext uri="{FF2B5EF4-FFF2-40B4-BE49-F238E27FC236}">
                <a16:creationId xmlns:a16="http://schemas.microsoft.com/office/drawing/2014/main" id="{1D9B80D6-6752-4668-B58A-1D2218C8D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990600"/>
            <a:ext cx="183673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5631" name="Picture 15">
            <a:extLst>
              <a:ext uri="{FF2B5EF4-FFF2-40B4-BE49-F238E27FC236}">
                <a16:creationId xmlns:a16="http://schemas.microsoft.com/office/drawing/2014/main" id="{185E0DA7-5301-4DE1-818F-87C00BF431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990600"/>
            <a:ext cx="18002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95631"/>
                                        </p:tgtEl>
                                        <p:attrNameLst>
                                          <p:attrName>style.visibility</p:attrName>
                                        </p:attrNameLst>
                                      </p:cBhvr>
                                      <p:to>
                                        <p:strVal val="visible"/>
                                      </p:to>
                                    </p:set>
                                    <p:animEffect transition="in" filter="diamond(in)">
                                      <p:cBhvr>
                                        <p:cTn id="7" dur="2000"/>
                                        <p:tgtEl>
                                          <p:spTgt spid="4956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95628"/>
                                        </p:tgtEl>
                                        <p:attrNameLst>
                                          <p:attrName>style.visibility</p:attrName>
                                        </p:attrNameLst>
                                      </p:cBhvr>
                                      <p:to>
                                        <p:strVal val="visible"/>
                                      </p:to>
                                    </p:set>
                                    <p:animEffect transition="in" filter="diamond(in)">
                                      <p:cBhvr>
                                        <p:cTn id="12" dur="2000"/>
                                        <p:tgtEl>
                                          <p:spTgt spid="4956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95629"/>
                                        </p:tgtEl>
                                        <p:attrNameLst>
                                          <p:attrName>style.visibility</p:attrName>
                                        </p:attrNameLst>
                                      </p:cBhvr>
                                      <p:to>
                                        <p:strVal val="visible"/>
                                      </p:to>
                                    </p:set>
                                    <p:animEffect transition="in" filter="diamond(in)">
                                      <p:cBhvr>
                                        <p:cTn id="17" dur="2000"/>
                                        <p:tgtEl>
                                          <p:spTgt spid="4956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495630"/>
                                        </p:tgtEl>
                                        <p:attrNameLst>
                                          <p:attrName>style.visibility</p:attrName>
                                        </p:attrNameLst>
                                      </p:cBhvr>
                                      <p:to>
                                        <p:strVal val="visible"/>
                                      </p:to>
                                    </p:set>
                                    <p:animEffect transition="in" filter="diamond(in)">
                                      <p:cBhvr>
                                        <p:cTn id="22" dur="2000"/>
                                        <p:tgtEl>
                                          <p:spTgt spid="495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页脚占位符 1">
            <a:extLst>
              <a:ext uri="{FF2B5EF4-FFF2-40B4-BE49-F238E27FC236}">
                <a16:creationId xmlns:a16="http://schemas.microsoft.com/office/drawing/2014/main" id="{DB47D38A-C712-4AC2-8550-EFB2384B6671}"/>
              </a:ext>
            </a:extLst>
          </p:cNvPr>
          <p:cNvSpPr>
            <a:spLocks noGrp="1"/>
          </p:cNvSpPr>
          <p:nvPr>
            <p:ph type="ftr" sz="quarter" idx="10"/>
          </p:nvPr>
        </p:nvSpPr>
        <p:spPr/>
        <p:txBody>
          <a:bodyPr/>
          <a:lstStyle/>
          <a:p>
            <a:r>
              <a:rPr lang="en-US" altLang="zh-CN"/>
              <a:t>TCP/IP Protocol Suite</a:t>
            </a:r>
          </a:p>
        </p:txBody>
      </p:sp>
      <p:sp>
        <p:nvSpPr>
          <p:cNvPr id="15" name="灯片编号占位符 2">
            <a:extLst>
              <a:ext uri="{FF2B5EF4-FFF2-40B4-BE49-F238E27FC236}">
                <a16:creationId xmlns:a16="http://schemas.microsoft.com/office/drawing/2014/main" id="{E6E16ECE-52F1-42B9-B981-A1E5820CAAFC}"/>
              </a:ext>
            </a:extLst>
          </p:cNvPr>
          <p:cNvSpPr>
            <a:spLocks noGrp="1"/>
          </p:cNvSpPr>
          <p:nvPr>
            <p:ph type="sldNum" sz="quarter" idx="11"/>
          </p:nvPr>
        </p:nvSpPr>
        <p:spPr/>
        <p:txBody>
          <a:bodyPr/>
          <a:lstStyle/>
          <a:p>
            <a:fld id="{95114D95-DD13-4655-8B55-94D6EFCFE0FD}" type="slidenum">
              <a:rPr lang="en-US" altLang="zh-CN"/>
              <a:pPr/>
              <a:t>33</a:t>
            </a:fld>
            <a:endParaRPr lang="en-US" altLang="zh-CN"/>
          </a:p>
        </p:txBody>
      </p:sp>
      <p:sp>
        <p:nvSpPr>
          <p:cNvPr id="495618" name="Text Box 2">
            <a:extLst>
              <a:ext uri="{FF2B5EF4-FFF2-40B4-BE49-F238E27FC236}">
                <a16:creationId xmlns:a16="http://schemas.microsoft.com/office/drawing/2014/main" id="{8E6A606D-749C-4C56-A6DB-E6D23E4E2EE7}"/>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3.12</a:t>
            </a:r>
            <a:r>
              <a:rPr lang="en-US" altLang="en-US">
                <a:solidFill>
                  <a:schemeClr val="accent2"/>
                </a:solidFill>
              </a:rPr>
              <a:t>    </a:t>
            </a:r>
            <a:r>
              <a:rPr lang="en-US" altLang="en-US" i="1"/>
              <a:t>Gigabit Ethernet implementation</a:t>
            </a:r>
          </a:p>
        </p:txBody>
      </p:sp>
      <p:sp>
        <p:nvSpPr>
          <p:cNvPr id="495619" name="Rectangle 3">
            <a:extLst>
              <a:ext uri="{FF2B5EF4-FFF2-40B4-BE49-F238E27FC236}">
                <a16:creationId xmlns:a16="http://schemas.microsoft.com/office/drawing/2014/main" id="{829A67B7-4DF6-4A5B-8ECA-F227B56931F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0" name="Rectangle 4">
            <a:extLst>
              <a:ext uri="{FF2B5EF4-FFF2-40B4-BE49-F238E27FC236}">
                <a16:creationId xmlns:a16="http://schemas.microsoft.com/office/drawing/2014/main" id="{01C9C976-486E-4909-95CC-B829A2107BC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1" name="Rectangle 5">
            <a:extLst>
              <a:ext uri="{FF2B5EF4-FFF2-40B4-BE49-F238E27FC236}">
                <a16:creationId xmlns:a16="http://schemas.microsoft.com/office/drawing/2014/main" id="{CBEC2670-9252-49E3-94B4-B152F4369A7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2" name="Rectangle 6">
            <a:extLst>
              <a:ext uri="{FF2B5EF4-FFF2-40B4-BE49-F238E27FC236}">
                <a16:creationId xmlns:a16="http://schemas.microsoft.com/office/drawing/2014/main" id="{84B39301-BF57-4C26-A5BA-528CA8077C7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3" name="Rectangle 7">
            <a:extLst>
              <a:ext uri="{FF2B5EF4-FFF2-40B4-BE49-F238E27FC236}">
                <a16:creationId xmlns:a16="http://schemas.microsoft.com/office/drawing/2014/main" id="{645FC06D-1B9C-4A19-A05C-F2BD231602E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4" name="Rectangle 8">
            <a:extLst>
              <a:ext uri="{FF2B5EF4-FFF2-40B4-BE49-F238E27FC236}">
                <a16:creationId xmlns:a16="http://schemas.microsoft.com/office/drawing/2014/main" id="{3966F125-958B-45C1-AAB4-7769C25A4AF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5625" name="Rectangle 9">
            <a:extLst>
              <a:ext uri="{FF2B5EF4-FFF2-40B4-BE49-F238E27FC236}">
                <a16:creationId xmlns:a16="http://schemas.microsoft.com/office/drawing/2014/main" id="{A61279BC-E119-4218-9772-4165D86DE63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2" name="图片 1">
            <a:extLst>
              <a:ext uri="{FF2B5EF4-FFF2-40B4-BE49-F238E27FC236}">
                <a16:creationId xmlns:a16="http://schemas.microsoft.com/office/drawing/2014/main" id="{3C44C97B-1171-4744-951C-DC4164627242}"/>
              </a:ext>
            </a:extLst>
          </p:cNvPr>
          <p:cNvPicPr>
            <a:picLocks noChangeAspect="1"/>
          </p:cNvPicPr>
          <p:nvPr/>
        </p:nvPicPr>
        <p:blipFill>
          <a:blip r:embed="rId3"/>
          <a:stretch>
            <a:fillRect/>
          </a:stretch>
        </p:blipFill>
        <p:spPr>
          <a:xfrm>
            <a:off x="879474" y="1130618"/>
            <a:ext cx="3753803" cy="5005070"/>
          </a:xfrm>
          <a:prstGeom prst="rect">
            <a:avLst/>
          </a:prstGeom>
        </p:spPr>
      </p:pic>
      <p:pic>
        <p:nvPicPr>
          <p:cNvPr id="3" name="图片 2">
            <a:extLst>
              <a:ext uri="{FF2B5EF4-FFF2-40B4-BE49-F238E27FC236}">
                <a16:creationId xmlns:a16="http://schemas.microsoft.com/office/drawing/2014/main" id="{17E7610E-5CED-492E-966D-EC023CF5B255}"/>
              </a:ext>
            </a:extLst>
          </p:cNvPr>
          <p:cNvPicPr>
            <a:picLocks noChangeAspect="1"/>
          </p:cNvPicPr>
          <p:nvPr/>
        </p:nvPicPr>
        <p:blipFill>
          <a:blip r:embed="rId4"/>
          <a:stretch>
            <a:fillRect/>
          </a:stretch>
        </p:blipFill>
        <p:spPr>
          <a:xfrm>
            <a:off x="4840288" y="1130618"/>
            <a:ext cx="3753803" cy="5005070"/>
          </a:xfrm>
          <a:prstGeom prst="rect">
            <a:avLst/>
          </a:prstGeom>
        </p:spPr>
      </p:pic>
    </p:spTree>
    <p:extLst>
      <p:ext uri="{BB962C8B-B14F-4D97-AF65-F5344CB8AC3E}">
        <p14:creationId xmlns:p14="http://schemas.microsoft.com/office/powerpoint/2010/main" val="1879257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2EEE534D-9C3C-41B3-B8B4-0C9CFCE0FFA0}"/>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1AD67C12-586D-4D35-BE69-2CC19D78E16A}"/>
              </a:ext>
            </a:extLst>
          </p:cNvPr>
          <p:cNvSpPr>
            <a:spLocks noGrp="1"/>
          </p:cNvSpPr>
          <p:nvPr>
            <p:ph type="sldNum" sz="quarter" idx="11"/>
          </p:nvPr>
        </p:nvSpPr>
        <p:spPr/>
        <p:txBody>
          <a:bodyPr/>
          <a:lstStyle/>
          <a:p>
            <a:fld id="{072470B6-5398-43AC-8527-1E98C1984FCB}" type="slidenum">
              <a:rPr lang="en-US" altLang="zh-CN"/>
              <a:pPr/>
              <a:t>34</a:t>
            </a:fld>
            <a:endParaRPr lang="en-US" altLang="zh-CN"/>
          </a:p>
        </p:txBody>
      </p:sp>
      <p:sp>
        <p:nvSpPr>
          <p:cNvPr id="677890" name="Rectangle 2">
            <a:extLst>
              <a:ext uri="{FF2B5EF4-FFF2-40B4-BE49-F238E27FC236}">
                <a16:creationId xmlns:a16="http://schemas.microsoft.com/office/drawing/2014/main" id="{14E8ACE4-0B51-41E4-B79C-4CD86073A02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1" name="Rectangle 3">
            <a:extLst>
              <a:ext uri="{FF2B5EF4-FFF2-40B4-BE49-F238E27FC236}">
                <a16:creationId xmlns:a16="http://schemas.microsoft.com/office/drawing/2014/main" id="{C0A26A6F-52DB-469F-BB3C-043F692CA06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2" name="Rectangle 4">
            <a:extLst>
              <a:ext uri="{FF2B5EF4-FFF2-40B4-BE49-F238E27FC236}">
                <a16:creationId xmlns:a16="http://schemas.microsoft.com/office/drawing/2014/main" id="{EDBE5C0E-27CF-4056-9733-67AF3BCAC3A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3" name="Rectangle 5">
            <a:extLst>
              <a:ext uri="{FF2B5EF4-FFF2-40B4-BE49-F238E27FC236}">
                <a16:creationId xmlns:a16="http://schemas.microsoft.com/office/drawing/2014/main" id="{774154BB-2878-4307-8E26-62024B86285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4" name="Rectangle 6">
            <a:extLst>
              <a:ext uri="{FF2B5EF4-FFF2-40B4-BE49-F238E27FC236}">
                <a16:creationId xmlns:a16="http://schemas.microsoft.com/office/drawing/2014/main" id="{548D1197-A27A-4F00-A009-B7E739D7C22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5" name="Rectangle 7">
            <a:extLst>
              <a:ext uri="{FF2B5EF4-FFF2-40B4-BE49-F238E27FC236}">
                <a16:creationId xmlns:a16="http://schemas.microsoft.com/office/drawing/2014/main" id="{F359F393-23B6-4A5B-AD69-7677943C52B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6" name="Rectangle 8">
            <a:extLst>
              <a:ext uri="{FF2B5EF4-FFF2-40B4-BE49-F238E27FC236}">
                <a16:creationId xmlns:a16="http://schemas.microsoft.com/office/drawing/2014/main" id="{101D9B35-0D17-4901-9BD3-D4798CFC029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7897" name="Line 9">
            <a:extLst>
              <a:ext uri="{FF2B5EF4-FFF2-40B4-BE49-F238E27FC236}">
                <a16:creationId xmlns:a16="http://schemas.microsoft.com/office/drawing/2014/main" id="{0B2653B2-D6D0-4D68-906D-41554CF166EA}"/>
              </a:ext>
            </a:extLst>
          </p:cNvPr>
          <p:cNvSpPr>
            <a:spLocks noChangeShapeType="1"/>
          </p:cNvSpPr>
          <p:nvPr/>
        </p:nvSpPr>
        <p:spPr bwMode="auto">
          <a:xfrm>
            <a:off x="609600" y="2667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898" name="Line 10">
            <a:extLst>
              <a:ext uri="{FF2B5EF4-FFF2-40B4-BE49-F238E27FC236}">
                <a16:creationId xmlns:a16="http://schemas.microsoft.com/office/drawing/2014/main" id="{9FA23551-5113-4D40-AA42-C070C1BF40F8}"/>
              </a:ext>
            </a:extLst>
          </p:cNvPr>
          <p:cNvSpPr>
            <a:spLocks noChangeShapeType="1"/>
          </p:cNvSpPr>
          <p:nvPr/>
        </p:nvSpPr>
        <p:spPr bwMode="auto">
          <a:xfrm>
            <a:off x="609600" y="54435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7899" name="Rectangle 11">
            <a:extLst>
              <a:ext uri="{FF2B5EF4-FFF2-40B4-BE49-F238E27FC236}">
                <a16:creationId xmlns:a16="http://schemas.microsoft.com/office/drawing/2014/main" id="{2F80F8BE-362F-4AC5-AC03-7DAD1A3E1084}"/>
              </a:ext>
            </a:extLst>
          </p:cNvPr>
          <p:cNvSpPr>
            <a:spLocks noChangeArrowheads="1"/>
          </p:cNvSpPr>
          <p:nvPr/>
        </p:nvSpPr>
        <p:spPr bwMode="auto">
          <a:xfrm>
            <a:off x="647700" y="2792413"/>
            <a:ext cx="8077200" cy="2528887"/>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dirty="0">
                <a:solidFill>
                  <a:schemeClr val="bg1"/>
                </a:solidFill>
                <a:latin typeface="Arial" panose="020B0604020202020204" pitchFamily="34" charset="0"/>
                <a:ea typeface="宋体" panose="02010600030101010101" pitchFamily="2" charset="-122"/>
              </a:rPr>
              <a:t>In the full-duplex mode of Gigabit Ethernet, there is no collision;</a:t>
            </a:r>
          </a:p>
          <a:p>
            <a:pPr algn="ctr"/>
            <a:r>
              <a:rPr lang="en-US" altLang="zh-CN" sz="3200" i="1" dirty="0">
                <a:solidFill>
                  <a:schemeClr val="bg1"/>
                </a:solidFill>
                <a:latin typeface="Arial" panose="020B0604020202020204" pitchFamily="34" charset="0"/>
                <a:ea typeface="宋体" panose="02010600030101010101" pitchFamily="2" charset="-122"/>
              </a:rPr>
              <a:t>the maximum length of the cable is determined by the signal attenuation</a:t>
            </a:r>
            <a:br>
              <a:rPr lang="en-US" altLang="zh-CN" sz="3200" i="1" dirty="0">
                <a:solidFill>
                  <a:schemeClr val="bg1"/>
                </a:solidFill>
                <a:latin typeface="Arial" panose="020B0604020202020204" pitchFamily="34" charset="0"/>
                <a:ea typeface="宋体" panose="02010600030101010101" pitchFamily="2" charset="-122"/>
              </a:rPr>
            </a:br>
            <a:r>
              <a:rPr lang="en-US" altLang="zh-CN" sz="3200" i="1" dirty="0">
                <a:solidFill>
                  <a:schemeClr val="bg1"/>
                </a:solidFill>
                <a:latin typeface="Arial" panose="020B0604020202020204" pitchFamily="34" charset="0"/>
                <a:ea typeface="宋体" panose="02010600030101010101" pitchFamily="2" charset="-122"/>
              </a:rPr>
              <a:t>in the cable.</a:t>
            </a:r>
          </a:p>
        </p:txBody>
      </p:sp>
      <p:grpSp>
        <p:nvGrpSpPr>
          <p:cNvPr id="677900" name="Group 12">
            <a:extLst>
              <a:ext uri="{FF2B5EF4-FFF2-40B4-BE49-F238E27FC236}">
                <a16:creationId xmlns:a16="http://schemas.microsoft.com/office/drawing/2014/main" id="{B3AAEB1B-D04D-47E6-9F33-1F9CFDAD200C}"/>
              </a:ext>
            </a:extLst>
          </p:cNvPr>
          <p:cNvGrpSpPr>
            <a:grpSpLocks/>
          </p:cNvGrpSpPr>
          <p:nvPr/>
        </p:nvGrpSpPr>
        <p:grpSpPr bwMode="auto">
          <a:xfrm>
            <a:off x="609600" y="1981200"/>
            <a:ext cx="1143000" cy="566738"/>
            <a:chOff x="1200" y="1248"/>
            <a:chExt cx="720" cy="357"/>
          </a:xfrm>
        </p:grpSpPr>
        <p:pic>
          <p:nvPicPr>
            <p:cNvPr id="677901" name="Picture 13">
              <a:extLst>
                <a:ext uri="{FF2B5EF4-FFF2-40B4-BE49-F238E27FC236}">
                  <a16:creationId xmlns:a16="http://schemas.microsoft.com/office/drawing/2014/main" id="{F4F42A06-FB53-4AFB-BA9E-EF2A9F8F0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7902" name="Text Box 14">
              <a:extLst>
                <a:ext uri="{FF2B5EF4-FFF2-40B4-BE49-F238E27FC236}">
                  <a16:creationId xmlns:a16="http://schemas.microsoft.com/office/drawing/2014/main" id="{4594625D-0A06-4CE3-B618-0364A37F0670}"/>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79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77900"/>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77897"/>
                                        </p:tgtEl>
                                        <p:attrNameLst>
                                          <p:attrName>style.visibility</p:attrName>
                                        </p:attrNameLst>
                                      </p:cBhvr>
                                      <p:to>
                                        <p:strVal val="visible"/>
                                      </p:to>
                                    </p:set>
                                    <p:animEffect transition="in" filter="checkerboard(across)">
                                      <p:cBhvr>
                                        <p:cTn id="14" dur="500"/>
                                        <p:tgtEl>
                                          <p:spTgt spid="677897"/>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77898"/>
                                        </p:tgtEl>
                                        <p:attrNameLst>
                                          <p:attrName>style.visibility</p:attrName>
                                        </p:attrNameLst>
                                      </p:cBhvr>
                                      <p:to>
                                        <p:strVal val="visible"/>
                                      </p:to>
                                    </p:set>
                                    <p:animEffect transition="in" filter="checkerboard(across)">
                                      <p:cBhvr>
                                        <p:cTn id="18" dur="500"/>
                                        <p:tgtEl>
                                          <p:spTgt spid="677898"/>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77899"/>
                                        </p:tgtEl>
                                        <p:attrNameLst>
                                          <p:attrName>style.visibility</p:attrName>
                                        </p:attrNameLst>
                                      </p:cBhvr>
                                      <p:to>
                                        <p:strVal val="visible"/>
                                      </p:to>
                                    </p:set>
                                    <p:animEffect transition="in" filter="checkerboard(across)">
                                      <p:cBhvr>
                                        <p:cTn id="22" dur="500"/>
                                        <p:tgtEl>
                                          <p:spTgt spid="677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6122F68B-1CAB-4D5B-9608-FE16399EF3DF}"/>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CBA3CF61-F712-44DE-A510-99F91F237B93}"/>
              </a:ext>
            </a:extLst>
          </p:cNvPr>
          <p:cNvSpPr>
            <a:spLocks noGrp="1"/>
          </p:cNvSpPr>
          <p:nvPr>
            <p:ph type="sldNum" sz="quarter" idx="11"/>
          </p:nvPr>
        </p:nvSpPr>
        <p:spPr/>
        <p:txBody>
          <a:bodyPr/>
          <a:lstStyle/>
          <a:p>
            <a:fld id="{3C60885C-61AD-4859-8725-1E4AA8CBCE98}" type="slidenum">
              <a:rPr lang="en-US" altLang="zh-CN"/>
              <a:pPr/>
              <a:t>35</a:t>
            </a:fld>
            <a:endParaRPr lang="en-US" altLang="zh-CN"/>
          </a:p>
        </p:txBody>
      </p:sp>
      <p:grpSp>
        <p:nvGrpSpPr>
          <p:cNvPr id="731138" name="Group 2">
            <a:extLst>
              <a:ext uri="{FF2B5EF4-FFF2-40B4-BE49-F238E27FC236}">
                <a16:creationId xmlns:a16="http://schemas.microsoft.com/office/drawing/2014/main" id="{B0D1B718-255B-471E-A1A8-64DA6BC24DD0}"/>
              </a:ext>
            </a:extLst>
          </p:cNvPr>
          <p:cNvGrpSpPr>
            <a:grpSpLocks/>
          </p:cNvGrpSpPr>
          <p:nvPr/>
        </p:nvGrpSpPr>
        <p:grpSpPr bwMode="auto">
          <a:xfrm>
            <a:off x="228600" y="228600"/>
            <a:ext cx="8458200" cy="5791200"/>
            <a:chOff x="144" y="144"/>
            <a:chExt cx="5328" cy="3648"/>
          </a:xfrm>
        </p:grpSpPr>
        <p:grpSp>
          <p:nvGrpSpPr>
            <p:cNvPr id="731139" name="Group 3">
              <a:extLst>
                <a:ext uri="{FF2B5EF4-FFF2-40B4-BE49-F238E27FC236}">
                  <a16:creationId xmlns:a16="http://schemas.microsoft.com/office/drawing/2014/main" id="{E4AAF7D1-6200-4AE2-AFC5-B1DB21827A0E}"/>
                </a:ext>
              </a:extLst>
            </p:cNvPr>
            <p:cNvGrpSpPr>
              <a:grpSpLocks/>
            </p:cNvGrpSpPr>
            <p:nvPr/>
          </p:nvGrpSpPr>
          <p:grpSpPr bwMode="auto">
            <a:xfrm>
              <a:off x="144" y="144"/>
              <a:ext cx="432" cy="3648"/>
              <a:chOff x="48" y="48"/>
              <a:chExt cx="576" cy="3984"/>
            </a:xfrm>
          </p:grpSpPr>
          <p:sp>
            <p:nvSpPr>
              <p:cNvPr id="731140" name="Rectangle 4">
                <a:extLst>
                  <a:ext uri="{FF2B5EF4-FFF2-40B4-BE49-F238E27FC236}">
                    <a16:creationId xmlns:a16="http://schemas.microsoft.com/office/drawing/2014/main" id="{0AAC1FD6-A850-47F1-A517-7B86B9E7D03E}"/>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1" name="Rectangle 5">
                <a:extLst>
                  <a:ext uri="{FF2B5EF4-FFF2-40B4-BE49-F238E27FC236}">
                    <a16:creationId xmlns:a16="http://schemas.microsoft.com/office/drawing/2014/main" id="{5AF96FE9-B80D-43B8-9149-1C65DD398ADA}"/>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2" name="Rectangle 6">
                <a:extLst>
                  <a:ext uri="{FF2B5EF4-FFF2-40B4-BE49-F238E27FC236}">
                    <a16:creationId xmlns:a16="http://schemas.microsoft.com/office/drawing/2014/main" id="{ADE54E2F-C4F1-4F32-81A1-A771689F6D76}"/>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43" name="Group 7">
              <a:extLst>
                <a:ext uri="{FF2B5EF4-FFF2-40B4-BE49-F238E27FC236}">
                  <a16:creationId xmlns:a16="http://schemas.microsoft.com/office/drawing/2014/main" id="{293BB940-28B5-4546-947C-F3F20580D365}"/>
                </a:ext>
              </a:extLst>
            </p:cNvPr>
            <p:cNvGrpSpPr>
              <a:grpSpLocks/>
            </p:cNvGrpSpPr>
            <p:nvPr/>
          </p:nvGrpSpPr>
          <p:grpSpPr bwMode="auto">
            <a:xfrm>
              <a:off x="144" y="144"/>
              <a:ext cx="5328" cy="336"/>
              <a:chOff x="0" y="144"/>
              <a:chExt cx="5760" cy="432"/>
            </a:xfrm>
          </p:grpSpPr>
          <p:sp>
            <p:nvSpPr>
              <p:cNvPr id="731144" name="Rectangle 8">
                <a:extLst>
                  <a:ext uri="{FF2B5EF4-FFF2-40B4-BE49-F238E27FC236}">
                    <a16:creationId xmlns:a16="http://schemas.microsoft.com/office/drawing/2014/main" id="{29DFE8EF-4190-43A1-9BC7-14514315A937}"/>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5" name="Rectangle 9">
                <a:extLst>
                  <a:ext uri="{FF2B5EF4-FFF2-40B4-BE49-F238E27FC236}">
                    <a16:creationId xmlns:a16="http://schemas.microsoft.com/office/drawing/2014/main" id="{1D8632A4-15C7-459C-B9DE-DF2DBA9F6EFD}"/>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6" name="Rectangle 10">
                <a:extLst>
                  <a:ext uri="{FF2B5EF4-FFF2-40B4-BE49-F238E27FC236}">
                    <a16:creationId xmlns:a16="http://schemas.microsoft.com/office/drawing/2014/main" id="{921331DA-7D65-4DE9-B3A1-EAC4C582927F}"/>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47" name="Group 11">
              <a:extLst>
                <a:ext uri="{FF2B5EF4-FFF2-40B4-BE49-F238E27FC236}">
                  <a16:creationId xmlns:a16="http://schemas.microsoft.com/office/drawing/2014/main" id="{39E93A61-B571-40D3-8A19-831F780AFB96}"/>
                </a:ext>
              </a:extLst>
            </p:cNvPr>
            <p:cNvGrpSpPr>
              <a:grpSpLocks/>
            </p:cNvGrpSpPr>
            <p:nvPr/>
          </p:nvGrpSpPr>
          <p:grpSpPr bwMode="auto">
            <a:xfrm>
              <a:off x="144" y="144"/>
              <a:ext cx="432" cy="336"/>
              <a:chOff x="144" y="144"/>
              <a:chExt cx="432" cy="336"/>
            </a:xfrm>
          </p:grpSpPr>
          <p:grpSp>
            <p:nvGrpSpPr>
              <p:cNvPr id="731148" name="Group 12">
                <a:extLst>
                  <a:ext uri="{FF2B5EF4-FFF2-40B4-BE49-F238E27FC236}">
                    <a16:creationId xmlns:a16="http://schemas.microsoft.com/office/drawing/2014/main" id="{003F2443-D1C9-42D6-BF70-11D18E44C53B}"/>
                  </a:ext>
                </a:extLst>
              </p:cNvPr>
              <p:cNvGrpSpPr>
                <a:grpSpLocks/>
              </p:cNvGrpSpPr>
              <p:nvPr/>
            </p:nvGrpSpPr>
            <p:grpSpPr bwMode="auto">
              <a:xfrm>
                <a:off x="144" y="256"/>
                <a:ext cx="432" cy="112"/>
                <a:chOff x="288" y="256"/>
                <a:chExt cx="432" cy="112"/>
              </a:xfrm>
            </p:grpSpPr>
            <p:sp>
              <p:nvSpPr>
                <p:cNvPr id="731149" name="Rectangle 13">
                  <a:extLst>
                    <a:ext uri="{FF2B5EF4-FFF2-40B4-BE49-F238E27FC236}">
                      <a16:creationId xmlns:a16="http://schemas.microsoft.com/office/drawing/2014/main" id="{4CD8421B-8B58-4A83-AAE2-988DAAC39E11}"/>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0" name="Rectangle 14">
                  <a:extLst>
                    <a:ext uri="{FF2B5EF4-FFF2-40B4-BE49-F238E27FC236}">
                      <a16:creationId xmlns:a16="http://schemas.microsoft.com/office/drawing/2014/main" id="{04ED98BD-10D7-49B2-A9F8-4E33FF4CFF5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1" name="Rectangle 15">
                  <a:extLst>
                    <a:ext uri="{FF2B5EF4-FFF2-40B4-BE49-F238E27FC236}">
                      <a16:creationId xmlns:a16="http://schemas.microsoft.com/office/drawing/2014/main" id="{C9023259-F422-4153-9D37-A17E8CB57F97}"/>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52" name="Group 16">
                <a:extLst>
                  <a:ext uri="{FF2B5EF4-FFF2-40B4-BE49-F238E27FC236}">
                    <a16:creationId xmlns:a16="http://schemas.microsoft.com/office/drawing/2014/main" id="{D6663BE3-FC51-4686-ADEB-2084F471B964}"/>
                  </a:ext>
                </a:extLst>
              </p:cNvPr>
              <p:cNvGrpSpPr>
                <a:grpSpLocks/>
              </p:cNvGrpSpPr>
              <p:nvPr/>
            </p:nvGrpSpPr>
            <p:grpSpPr bwMode="auto">
              <a:xfrm>
                <a:off x="144" y="144"/>
                <a:ext cx="432" cy="336"/>
                <a:chOff x="144" y="144"/>
                <a:chExt cx="432" cy="336"/>
              </a:xfrm>
            </p:grpSpPr>
            <p:grpSp>
              <p:nvGrpSpPr>
                <p:cNvPr id="731153" name="Group 17">
                  <a:extLst>
                    <a:ext uri="{FF2B5EF4-FFF2-40B4-BE49-F238E27FC236}">
                      <a16:creationId xmlns:a16="http://schemas.microsoft.com/office/drawing/2014/main" id="{959596D1-D944-40FD-963C-D3CC74B047F3}"/>
                    </a:ext>
                  </a:extLst>
                </p:cNvPr>
                <p:cNvGrpSpPr>
                  <a:grpSpLocks/>
                </p:cNvGrpSpPr>
                <p:nvPr/>
              </p:nvGrpSpPr>
              <p:grpSpPr bwMode="auto">
                <a:xfrm>
                  <a:off x="144" y="144"/>
                  <a:ext cx="432" cy="112"/>
                  <a:chOff x="288" y="256"/>
                  <a:chExt cx="432" cy="112"/>
                </a:xfrm>
              </p:grpSpPr>
              <p:sp>
                <p:nvSpPr>
                  <p:cNvPr id="731154" name="Rectangle 18">
                    <a:extLst>
                      <a:ext uri="{FF2B5EF4-FFF2-40B4-BE49-F238E27FC236}">
                        <a16:creationId xmlns:a16="http://schemas.microsoft.com/office/drawing/2014/main" id="{8C23FCC2-0897-4223-928D-A6B51E40F1C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5" name="Rectangle 19">
                    <a:extLst>
                      <a:ext uri="{FF2B5EF4-FFF2-40B4-BE49-F238E27FC236}">
                        <a16:creationId xmlns:a16="http://schemas.microsoft.com/office/drawing/2014/main" id="{087FAD46-DD1D-40EE-BA3A-8175F3E0F6BD}"/>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6" name="Rectangle 20">
                    <a:extLst>
                      <a:ext uri="{FF2B5EF4-FFF2-40B4-BE49-F238E27FC236}">
                        <a16:creationId xmlns:a16="http://schemas.microsoft.com/office/drawing/2014/main" id="{18C2B28F-95EC-4695-8835-7F9BC8C45F77}"/>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57" name="Group 21">
                  <a:extLst>
                    <a:ext uri="{FF2B5EF4-FFF2-40B4-BE49-F238E27FC236}">
                      <a16:creationId xmlns:a16="http://schemas.microsoft.com/office/drawing/2014/main" id="{41A959FC-3742-4916-87C0-8F6C9968910B}"/>
                    </a:ext>
                  </a:extLst>
                </p:cNvPr>
                <p:cNvGrpSpPr>
                  <a:grpSpLocks/>
                </p:cNvGrpSpPr>
                <p:nvPr/>
              </p:nvGrpSpPr>
              <p:grpSpPr bwMode="auto">
                <a:xfrm>
                  <a:off x="144" y="368"/>
                  <a:ext cx="432" cy="112"/>
                  <a:chOff x="288" y="256"/>
                  <a:chExt cx="432" cy="112"/>
                </a:xfrm>
              </p:grpSpPr>
              <p:sp>
                <p:nvSpPr>
                  <p:cNvPr id="731158" name="Rectangle 22">
                    <a:extLst>
                      <a:ext uri="{FF2B5EF4-FFF2-40B4-BE49-F238E27FC236}">
                        <a16:creationId xmlns:a16="http://schemas.microsoft.com/office/drawing/2014/main" id="{67A361D0-78FF-4A20-B4EC-6666ADF69837}"/>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9" name="Rectangle 23">
                    <a:extLst>
                      <a:ext uri="{FF2B5EF4-FFF2-40B4-BE49-F238E27FC236}">
                        <a16:creationId xmlns:a16="http://schemas.microsoft.com/office/drawing/2014/main" id="{7ED5663F-AAF1-4759-95BA-FA9800B6BAD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60" name="Rectangle 24">
                    <a:extLst>
                      <a:ext uri="{FF2B5EF4-FFF2-40B4-BE49-F238E27FC236}">
                        <a16:creationId xmlns:a16="http://schemas.microsoft.com/office/drawing/2014/main" id="{6C2B9A84-41F5-41A5-9F00-3E117416AB66}"/>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9" name="文本框 28">
            <a:extLst>
              <a:ext uri="{FF2B5EF4-FFF2-40B4-BE49-F238E27FC236}">
                <a16:creationId xmlns:a16="http://schemas.microsoft.com/office/drawing/2014/main" id="{16F06AAC-4CED-4DC8-BF01-D6260C7823D3}"/>
              </a:ext>
            </a:extLst>
          </p:cNvPr>
          <p:cNvSpPr txBox="1"/>
          <p:nvPr/>
        </p:nvSpPr>
        <p:spPr>
          <a:xfrm>
            <a:off x="914400" y="911641"/>
            <a:ext cx="8032750" cy="4678204"/>
          </a:xfrm>
          <a:prstGeom prst="rect">
            <a:avLst/>
          </a:prstGeom>
          <a:noFill/>
        </p:spPr>
        <p:txBody>
          <a:bodyPr wrap="square">
            <a:spAutoFit/>
          </a:bodyPr>
          <a:lstStyle/>
          <a:p>
            <a:r>
              <a:rPr lang="en-US" altLang="zh-CN" sz="2400" dirty="0"/>
              <a:t>Ten-Gigabit Ethernet </a:t>
            </a:r>
          </a:p>
          <a:p>
            <a:r>
              <a:rPr lang="en-US" altLang="zh-CN" dirty="0"/>
              <a:t>   The IEEE committee created Ten-Gigabit Ethernet and called it Standard 802.3ae. </a:t>
            </a:r>
          </a:p>
          <a:p>
            <a:endParaRPr lang="en-US" altLang="zh-CN" dirty="0"/>
          </a:p>
          <a:p>
            <a:r>
              <a:rPr lang="en-US" altLang="zh-CN" sz="2000" b="0" dirty="0"/>
              <a:t>   The goals of the Ten-Gigabit Ethernet design can be summarized as follows: </a:t>
            </a:r>
          </a:p>
          <a:p>
            <a:pPr marL="342900" indent="-342900">
              <a:buAutoNum type="arabicPeriod"/>
            </a:pPr>
            <a:r>
              <a:rPr lang="en-US" altLang="zh-CN" sz="2000" b="0" dirty="0"/>
              <a:t>Upgrade the data rate to 10 Gbps.</a:t>
            </a:r>
          </a:p>
          <a:p>
            <a:pPr marL="342900" indent="-342900">
              <a:buAutoNum type="arabicPeriod"/>
            </a:pPr>
            <a:r>
              <a:rPr lang="en-US" altLang="zh-CN" sz="2000" b="0" dirty="0"/>
              <a:t> Make it compatible with Standard, Fast, and Gigabit Ethernet. </a:t>
            </a:r>
          </a:p>
          <a:p>
            <a:pPr marL="342900" indent="-342900">
              <a:buAutoNum type="arabicPeriod"/>
            </a:pPr>
            <a:r>
              <a:rPr lang="en-US" altLang="zh-CN" sz="2000" b="0" dirty="0"/>
              <a:t>Use the same 48-bit address. </a:t>
            </a:r>
          </a:p>
          <a:p>
            <a:pPr marL="342900" indent="-342900">
              <a:buAutoNum type="arabicPeriod"/>
            </a:pPr>
            <a:r>
              <a:rPr lang="en-US" altLang="zh-CN" sz="2000" b="0" dirty="0"/>
              <a:t>Use the same frame format. </a:t>
            </a:r>
          </a:p>
          <a:p>
            <a:pPr marL="342900" indent="-342900">
              <a:buAutoNum type="arabicPeriod"/>
            </a:pPr>
            <a:r>
              <a:rPr lang="en-US" altLang="zh-CN" sz="2000" b="0" dirty="0"/>
              <a:t>Keep the same minimum and maximum frame lengths. </a:t>
            </a:r>
          </a:p>
          <a:p>
            <a:pPr marL="342900" indent="-342900">
              <a:buAutoNum type="arabicPeriod"/>
            </a:pPr>
            <a:r>
              <a:rPr lang="en-US" altLang="zh-CN" sz="2000" b="0" dirty="0"/>
              <a:t>Allow the interconnection of existing LANs into a metropolitan area network (MAN) or a wide area network (WAN). </a:t>
            </a:r>
          </a:p>
          <a:p>
            <a:pPr marL="342900" indent="-342900">
              <a:buAutoNum type="arabicPeriod"/>
            </a:pPr>
            <a:r>
              <a:rPr lang="en-US" altLang="zh-CN" sz="2000" b="0" dirty="0"/>
              <a:t>Make Ethernet compatible with technologies such as Frame Relay and ATM.</a:t>
            </a:r>
            <a:endParaRPr lang="zh-CN" altLang="en-US" sz="2000" b="0" dirty="0"/>
          </a:p>
        </p:txBody>
      </p:sp>
    </p:spTree>
    <p:extLst>
      <p:ext uri="{BB962C8B-B14F-4D97-AF65-F5344CB8AC3E}">
        <p14:creationId xmlns:p14="http://schemas.microsoft.com/office/powerpoint/2010/main" val="1321208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6122F68B-1CAB-4D5B-9608-FE16399EF3DF}"/>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CBA3CF61-F712-44DE-A510-99F91F237B93}"/>
              </a:ext>
            </a:extLst>
          </p:cNvPr>
          <p:cNvSpPr>
            <a:spLocks noGrp="1"/>
          </p:cNvSpPr>
          <p:nvPr>
            <p:ph type="sldNum" sz="quarter" idx="11"/>
          </p:nvPr>
        </p:nvSpPr>
        <p:spPr/>
        <p:txBody>
          <a:bodyPr/>
          <a:lstStyle/>
          <a:p>
            <a:fld id="{3C60885C-61AD-4859-8725-1E4AA8CBCE98}" type="slidenum">
              <a:rPr lang="en-US" altLang="zh-CN"/>
              <a:pPr/>
              <a:t>36</a:t>
            </a:fld>
            <a:endParaRPr lang="en-US" altLang="zh-CN"/>
          </a:p>
        </p:txBody>
      </p:sp>
      <p:grpSp>
        <p:nvGrpSpPr>
          <p:cNvPr id="731138" name="Group 2">
            <a:extLst>
              <a:ext uri="{FF2B5EF4-FFF2-40B4-BE49-F238E27FC236}">
                <a16:creationId xmlns:a16="http://schemas.microsoft.com/office/drawing/2014/main" id="{B0D1B718-255B-471E-A1A8-64DA6BC24DD0}"/>
              </a:ext>
            </a:extLst>
          </p:cNvPr>
          <p:cNvGrpSpPr>
            <a:grpSpLocks/>
          </p:cNvGrpSpPr>
          <p:nvPr/>
        </p:nvGrpSpPr>
        <p:grpSpPr bwMode="auto">
          <a:xfrm>
            <a:off x="228600" y="228600"/>
            <a:ext cx="8458200" cy="5791200"/>
            <a:chOff x="144" y="144"/>
            <a:chExt cx="5328" cy="3648"/>
          </a:xfrm>
        </p:grpSpPr>
        <p:grpSp>
          <p:nvGrpSpPr>
            <p:cNvPr id="731139" name="Group 3">
              <a:extLst>
                <a:ext uri="{FF2B5EF4-FFF2-40B4-BE49-F238E27FC236}">
                  <a16:creationId xmlns:a16="http://schemas.microsoft.com/office/drawing/2014/main" id="{E4AAF7D1-6200-4AE2-AFC5-B1DB21827A0E}"/>
                </a:ext>
              </a:extLst>
            </p:cNvPr>
            <p:cNvGrpSpPr>
              <a:grpSpLocks/>
            </p:cNvGrpSpPr>
            <p:nvPr/>
          </p:nvGrpSpPr>
          <p:grpSpPr bwMode="auto">
            <a:xfrm>
              <a:off x="144" y="144"/>
              <a:ext cx="432" cy="3648"/>
              <a:chOff x="48" y="48"/>
              <a:chExt cx="576" cy="3984"/>
            </a:xfrm>
          </p:grpSpPr>
          <p:sp>
            <p:nvSpPr>
              <p:cNvPr id="731140" name="Rectangle 4">
                <a:extLst>
                  <a:ext uri="{FF2B5EF4-FFF2-40B4-BE49-F238E27FC236}">
                    <a16:creationId xmlns:a16="http://schemas.microsoft.com/office/drawing/2014/main" id="{0AAC1FD6-A850-47F1-A517-7B86B9E7D03E}"/>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1" name="Rectangle 5">
                <a:extLst>
                  <a:ext uri="{FF2B5EF4-FFF2-40B4-BE49-F238E27FC236}">
                    <a16:creationId xmlns:a16="http://schemas.microsoft.com/office/drawing/2014/main" id="{5AF96FE9-B80D-43B8-9149-1C65DD398ADA}"/>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2" name="Rectangle 6">
                <a:extLst>
                  <a:ext uri="{FF2B5EF4-FFF2-40B4-BE49-F238E27FC236}">
                    <a16:creationId xmlns:a16="http://schemas.microsoft.com/office/drawing/2014/main" id="{ADE54E2F-C4F1-4F32-81A1-A771689F6D76}"/>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43" name="Group 7">
              <a:extLst>
                <a:ext uri="{FF2B5EF4-FFF2-40B4-BE49-F238E27FC236}">
                  <a16:creationId xmlns:a16="http://schemas.microsoft.com/office/drawing/2014/main" id="{293BB940-28B5-4546-947C-F3F20580D365}"/>
                </a:ext>
              </a:extLst>
            </p:cNvPr>
            <p:cNvGrpSpPr>
              <a:grpSpLocks/>
            </p:cNvGrpSpPr>
            <p:nvPr/>
          </p:nvGrpSpPr>
          <p:grpSpPr bwMode="auto">
            <a:xfrm>
              <a:off x="144" y="144"/>
              <a:ext cx="5328" cy="336"/>
              <a:chOff x="0" y="144"/>
              <a:chExt cx="5760" cy="432"/>
            </a:xfrm>
          </p:grpSpPr>
          <p:sp>
            <p:nvSpPr>
              <p:cNvPr id="731144" name="Rectangle 8">
                <a:extLst>
                  <a:ext uri="{FF2B5EF4-FFF2-40B4-BE49-F238E27FC236}">
                    <a16:creationId xmlns:a16="http://schemas.microsoft.com/office/drawing/2014/main" id="{29DFE8EF-4190-43A1-9BC7-14514315A937}"/>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5" name="Rectangle 9">
                <a:extLst>
                  <a:ext uri="{FF2B5EF4-FFF2-40B4-BE49-F238E27FC236}">
                    <a16:creationId xmlns:a16="http://schemas.microsoft.com/office/drawing/2014/main" id="{1D8632A4-15C7-459C-B9DE-DF2DBA9F6EFD}"/>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46" name="Rectangle 10">
                <a:extLst>
                  <a:ext uri="{FF2B5EF4-FFF2-40B4-BE49-F238E27FC236}">
                    <a16:creationId xmlns:a16="http://schemas.microsoft.com/office/drawing/2014/main" id="{921331DA-7D65-4DE9-B3A1-EAC4C582927F}"/>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47" name="Group 11">
              <a:extLst>
                <a:ext uri="{FF2B5EF4-FFF2-40B4-BE49-F238E27FC236}">
                  <a16:creationId xmlns:a16="http://schemas.microsoft.com/office/drawing/2014/main" id="{39E93A61-B571-40D3-8A19-831F780AFB96}"/>
                </a:ext>
              </a:extLst>
            </p:cNvPr>
            <p:cNvGrpSpPr>
              <a:grpSpLocks/>
            </p:cNvGrpSpPr>
            <p:nvPr/>
          </p:nvGrpSpPr>
          <p:grpSpPr bwMode="auto">
            <a:xfrm>
              <a:off x="144" y="144"/>
              <a:ext cx="432" cy="336"/>
              <a:chOff x="144" y="144"/>
              <a:chExt cx="432" cy="336"/>
            </a:xfrm>
          </p:grpSpPr>
          <p:grpSp>
            <p:nvGrpSpPr>
              <p:cNvPr id="731148" name="Group 12">
                <a:extLst>
                  <a:ext uri="{FF2B5EF4-FFF2-40B4-BE49-F238E27FC236}">
                    <a16:creationId xmlns:a16="http://schemas.microsoft.com/office/drawing/2014/main" id="{003F2443-D1C9-42D6-BF70-11D18E44C53B}"/>
                  </a:ext>
                </a:extLst>
              </p:cNvPr>
              <p:cNvGrpSpPr>
                <a:grpSpLocks/>
              </p:cNvGrpSpPr>
              <p:nvPr/>
            </p:nvGrpSpPr>
            <p:grpSpPr bwMode="auto">
              <a:xfrm>
                <a:off x="144" y="256"/>
                <a:ext cx="432" cy="112"/>
                <a:chOff x="288" y="256"/>
                <a:chExt cx="432" cy="112"/>
              </a:xfrm>
            </p:grpSpPr>
            <p:sp>
              <p:nvSpPr>
                <p:cNvPr id="731149" name="Rectangle 13">
                  <a:extLst>
                    <a:ext uri="{FF2B5EF4-FFF2-40B4-BE49-F238E27FC236}">
                      <a16:creationId xmlns:a16="http://schemas.microsoft.com/office/drawing/2014/main" id="{4CD8421B-8B58-4A83-AAE2-988DAAC39E11}"/>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0" name="Rectangle 14">
                  <a:extLst>
                    <a:ext uri="{FF2B5EF4-FFF2-40B4-BE49-F238E27FC236}">
                      <a16:creationId xmlns:a16="http://schemas.microsoft.com/office/drawing/2014/main" id="{04ED98BD-10D7-49B2-A9F8-4E33FF4CFF5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1" name="Rectangle 15">
                  <a:extLst>
                    <a:ext uri="{FF2B5EF4-FFF2-40B4-BE49-F238E27FC236}">
                      <a16:creationId xmlns:a16="http://schemas.microsoft.com/office/drawing/2014/main" id="{C9023259-F422-4153-9D37-A17E8CB57F97}"/>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52" name="Group 16">
                <a:extLst>
                  <a:ext uri="{FF2B5EF4-FFF2-40B4-BE49-F238E27FC236}">
                    <a16:creationId xmlns:a16="http://schemas.microsoft.com/office/drawing/2014/main" id="{D6663BE3-FC51-4686-ADEB-2084F471B964}"/>
                  </a:ext>
                </a:extLst>
              </p:cNvPr>
              <p:cNvGrpSpPr>
                <a:grpSpLocks/>
              </p:cNvGrpSpPr>
              <p:nvPr/>
            </p:nvGrpSpPr>
            <p:grpSpPr bwMode="auto">
              <a:xfrm>
                <a:off x="144" y="144"/>
                <a:ext cx="432" cy="336"/>
                <a:chOff x="144" y="144"/>
                <a:chExt cx="432" cy="336"/>
              </a:xfrm>
            </p:grpSpPr>
            <p:grpSp>
              <p:nvGrpSpPr>
                <p:cNvPr id="731153" name="Group 17">
                  <a:extLst>
                    <a:ext uri="{FF2B5EF4-FFF2-40B4-BE49-F238E27FC236}">
                      <a16:creationId xmlns:a16="http://schemas.microsoft.com/office/drawing/2014/main" id="{959596D1-D944-40FD-963C-D3CC74B047F3}"/>
                    </a:ext>
                  </a:extLst>
                </p:cNvPr>
                <p:cNvGrpSpPr>
                  <a:grpSpLocks/>
                </p:cNvGrpSpPr>
                <p:nvPr/>
              </p:nvGrpSpPr>
              <p:grpSpPr bwMode="auto">
                <a:xfrm>
                  <a:off x="144" y="144"/>
                  <a:ext cx="432" cy="112"/>
                  <a:chOff x="288" y="256"/>
                  <a:chExt cx="432" cy="112"/>
                </a:xfrm>
              </p:grpSpPr>
              <p:sp>
                <p:nvSpPr>
                  <p:cNvPr id="731154" name="Rectangle 18">
                    <a:extLst>
                      <a:ext uri="{FF2B5EF4-FFF2-40B4-BE49-F238E27FC236}">
                        <a16:creationId xmlns:a16="http://schemas.microsoft.com/office/drawing/2014/main" id="{8C23FCC2-0897-4223-928D-A6B51E40F1C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5" name="Rectangle 19">
                    <a:extLst>
                      <a:ext uri="{FF2B5EF4-FFF2-40B4-BE49-F238E27FC236}">
                        <a16:creationId xmlns:a16="http://schemas.microsoft.com/office/drawing/2014/main" id="{087FAD46-DD1D-40EE-BA3A-8175F3E0F6BD}"/>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6" name="Rectangle 20">
                    <a:extLst>
                      <a:ext uri="{FF2B5EF4-FFF2-40B4-BE49-F238E27FC236}">
                        <a16:creationId xmlns:a16="http://schemas.microsoft.com/office/drawing/2014/main" id="{18C2B28F-95EC-4695-8835-7F9BC8C45F77}"/>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1157" name="Group 21">
                  <a:extLst>
                    <a:ext uri="{FF2B5EF4-FFF2-40B4-BE49-F238E27FC236}">
                      <a16:creationId xmlns:a16="http://schemas.microsoft.com/office/drawing/2014/main" id="{41A959FC-3742-4916-87C0-8F6C9968910B}"/>
                    </a:ext>
                  </a:extLst>
                </p:cNvPr>
                <p:cNvGrpSpPr>
                  <a:grpSpLocks/>
                </p:cNvGrpSpPr>
                <p:nvPr/>
              </p:nvGrpSpPr>
              <p:grpSpPr bwMode="auto">
                <a:xfrm>
                  <a:off x="144" y="368"/>
                  <a:ext cx="432" cy="112"/>
                  <a:chOff x="288" y="256"/>
                  <a:chExt cx="432" cy="112"/>
                </a:xfrm>
              </p:grpSpPr>
              <p:sp>
                <p:nvSpPr>
                  <p:cNvPr id="731158" name="Rectangle 22">
                    <a:extLst>
                      <a:ext uri="{FF2B5EF4-FFF2-40B4-BE49-F238E27FC236}">
                        <a16:creationId xmlns:a16="http://schemas.microsoft.com/office/drawing/2014/main" id="{67A361D0-78FF-4A20-B4EC-6666ADF69837}"/>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59" name="Rectangle 23">
                    <a:extLst>
                      <a:ext uri="{FF2B5EF4-FFF2-40B4-BE49-F238E27FC236}">
                        <a16:creationId xmlns:a16="http://schemas.microsoft.com/office/drawing/2014/main" id="{7ED5663F-AAF1-4759-95BA-FA9800B6BAD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1160" name="Rectangle 24">
                    <a:extLst>
                      <a:ext uri="{FF2B5EF4-FFF2-40B4-BE49-F238E27FC236}">
                        <a16:creationId xmlns:a16="http://schemas.microsoft.com/office/drawing/2014/main" id="{6C2B9A84-41F5-41A5-9F00-3E117416AB66}"/>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31161" name="Picture 25">
            <a:extLst>
              <a:ext uri="{FF2B5EF4-FFF2-40B4-BE49-F238E27FC236}">
                <a16:creationId xmlns:a16="http://schemas.microsoft.com/office/drawing/2014/main" id="{72BC34A5-9789-4483-8B88-DC385017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66876"/>
            <a:ext cx="7773283" cy="176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图片 27">
            <a:extLst>
              <a:ext uri="{FF2B5EF4-FFF2-40B4-BE49-F238E27FC236}">
                <a16:creationId xmlns:a16="http://schemas.microsoft.com/office/drawing/2014/main" id="{5B9D69E3-DBD5-43A6-8176-74E3E6F7507F}"/>
              </a:ext>
            </a:extLst>
          </p:cNvPr>
          <p:cNvPicPr>
            <a:picLocks noChangeAspect="1"/>
          </p:cNvPicPr>
          <p:nvPr/>
        </p:nvPicPr>
        <p:blipFill>
          <a:blip r:embed="rId4"/>
          <a:stretch>
            <a:fillRect/>
          </a:stretch>
        </p:blipFill>
        <p:spPr>
          <a:xfrm>
            <a:off x="2133600" y="3686176"/>
            <a:ext cx="5386844" cy="2006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42337"/>
          <p:cNvSpPr>
            <a:spLocks noGrp="1"/>
          </p:cNvSpPr>
          <p:nvPr>
            <p:ph type="title"/>
          </p:nvPr>
        </p:nvSpPr>
        <p:spPr>
          <a:xfrm>
            <a:off x="250825" y="214630"/>
            <a:ext cx="8693150" cy="1089660"/>
          </a:xfrm>
        </p:spPr>
        <p:txBody>
          <a:bodyPr lIns="92075" tIns="46038" rIns="92075" bIns="46038" anchor="b"/>
          <a:lstStyle/>
          <a:p>
            <a:r>
              <a:rPr lang="zh-CN" altLang="en-US" sz="3200" dirty="0"/>
              <a:t>单模光纤和多模光纤</a:t>
            </a:r>
          </a:p>
        </p:txBody>
      </p:sp>
      <p:sp>
        <p:nvSpPr>
          <p:cNvPr id="142339" name="文本占位符 142338"/>
          <p:cNvSpPr>
            <a:spLocks noGrp="1"/>
          </p:cNvSpPr>
          <p:nvPr>
            <p:ph type="body" idx="1"/>
          </p:nvPr>
        </p:nvSpPr>
        <p:spPr>
          <a:xfrm>
            <a:off x="250825" y="1198880"/>
            <a:ext cx="8704263" cy="4287838"/>
          </a:xfrm>
        </p:spPr>
        <p:txBody>
          <a:bodyPr lIns="92075" tIns="46038" rIns="92075" bIns="46038"/>
          <a:lstStyle/>
          <a:p>
            <a:r>
              <a:rPr lang="zh-CN" altLang="en-US" dirty="0"/>
              <a:t>多模光纤（</a:t>
            </a:r>
            <a:r>
              <a:rPr lang="en-US" altLang="zh-CN" dirty="0"/>
              <a:t>multi-mode fiber</a:t>
            </a:r>
            <a:r>
              <a:rPr lang="zh-CN" altLang="en-US" dirty="0"/>
              <a:t>）</a:t>
            </a:r>
          </a:p>
          <a:p>
            <a:pPr lvl="1">
              <a:lnSpc>
                <a:spcPct val="100000"/>
              </a:lnSpc>
            </a:pPr>
            <a:r>
              <a:rPr lang="zh-CN" altLang="en-US" dirty="0"/>
              <a:t>使用普通发光二极管作为光源</a:t>
            </a:r>
          </a:p>
          <a:p>
            <a:pPr lvl="1">
              <a:lnSpc>
                <a:spcPct val="100000"/>
              </a:lnSpc>
            </a:pPr>
            <a:r>
              <a:rPr lang="zh-CN" altLang="en-US" dirty="0"/>
              <a:t>中继距离</a:t>
            </a:r>
            <a:r>
              <a:rPr lang="en-US" altLang="zh-CN" dirty="0"/>
              <a:t>2</a:t>
            </a:r>
            <a:r>
              <a:rPr lang="zh-CN" altLang="en-US" dirty="0"/>
              <a:t>公里</a:t>
            </a:r>
          </a:p>
          <a:p>
            <a:pPr lvl="1">
              <a:lnSpc>
                <a:spcPct val="100000"/>
              </a:lnSpc>
            </a:pPr>
            <a:r>
              <a:rPr lang="zh-CN" altLang="en-US" dirty="0"/>
              <a:t>内芯直径稍大</a:t>
            </a:r>
          </a:p>
          <a:p>
            <a:pPr lvl="2"/>
            <a:r>
              <a:rPr lang="zh-CN" altLang="en-US" dirty="0"/>
              <a:t>直径为</a:t>
            </a:r>
            <a:r>
              <a:rPr lang="en-US" altLang="zh-CN" dirty="0"/>
              <a:t>62.5</a:t>
            </a:r>
            <a:r>
              <a:rPr lang="en-US" altLang="zh-CN" dirty="0">
                <a:latin typeface="宋体" panose="02010600030101010101" pitchFamily="2" charset="-122"/>
              </a:rPr>
              <a:t>μ</a:t>
            </a:r>
            <a:r>
              <a:rPr lang="en-US" altLang="zh-CN" sz="2800" dirty="0">
                <a:latin typeface="宋体" panose="02010600030101010101" pitchFamily="2" charset="-122"/>
              </a:rPr>
              <a:t>m/125</a:t>
            </a:r>
            <a:r>
              <a:rPr lang="en-US" altLang="zh-CN" dirty="0">
                <a:latin typeface="宋体" panose="02010600030101010101" pitchFamily="2" charset="-122"/>
              </a:rPr>
              <a:t>μ</a:t>
            </a:r>
            <a:r>
              <a:rPr lang="en-US" altLang="zh-CN" sz="2800" dirty="0">
                <a:latin typeface="宋体" panose="02010600030101010101" pitchFamily="2" charset="-122"/>
              </a:rPr>
              <a:t>m</a:t>
            </a:r>
          </a:p>
          <a:p>
            <a:r>
              <a:rPr lang="zh-CN" altLang="en-US" dirty="0"/>
              <a:t>单模光纤（</a:t>
            </a:r>
            <a:r>
              <a:rPr lang="en-US" altLang="zh-CN" dirty="0"/>
              <a:t>single-mode fiber</a:t>
            </a:r>
            <a:r>
              <a:rPr lang="zh-CN" altLang="en-US" dirty="0"/>
              <a:t>）</a:t>
            </a:r>
          </a:p>
          <a:p>
            <a:pPr lvl="1">
              <a:lnSpc>
                <a:spcPct val="100000"/>
              </a:lnSpc>
            </a:pPr>
            <a:r>
              <a:rPr lang="zh-CN" altLang="en-US" dirty="0"/>
              <a:t>使用激光源</a:t>
            </a:r>
          </a:p>
          <a:p>
            <a:pPr lvl="1">
              <a:lnSpc>
                <a:spcPct val="100000"/>
              </a:lnSpc>
            </a:pPr>
            <a:r>
              <a:rPr lang="zh-CN" altLang="en-US" dirty="0"/>
              <a:t>中继距离</a:t>
            </a:r>
            <a:r>
              <a:rPr lang="en-US" altLang="zh-CN" dirty="0"/>
              <a:t>100</a:t>
            </a:r>
            <a:r>
              <a:rPr lang="zh-CN" altLang="en-US" dirty="0"/>
              <a:t>公里</a:t>
            </a:r>
          </a:p>
          <a:p>
            <a:pPr lvl="1">
              <a:lnSpc>
                <a:spcPct val="100000"/>
              </a:lnSpc>
            </a:pPr>
            <a:r>
              <a:rPr lang="zh-CN" altLang="en-US" dirty="0"/>
              <a:t>内芯直径与光源波长相近</a:t>
            </a:r>
          </a:p>
          <a:p>
            <a:pPr lvl="2"/>
            <a:r>
              <a:rPr lang="zh-CN" altLang="en-US" dirty="0"/>
              <a:t>直径为</a:t>
            </a:r>
            <a:r>
              <a:rPr lang="en-US" altLang="zh-CN" dirty="0"/>
              <a:t>8</a:t>
            </a:r>
            <a:r>
              <a:rPr lang="zh-CN" altLang="en-US" dirty="0"/>
              <a:t>～</a:t>
            </a:r>
            <a:r>
              <a:rPr lang="en-US" altLang="zh-CN" dirty="0"/>
              <a:t>10</a:t>
            </a:r>
            <a:r>
              <a:rPr lang="en-US" altLang="zh-CN" dirty="0">
                <a:latin typeface="宋体" panose="02010600030101010101" pitchFamily="2" charset="-122"/>
              </a:rPr>
              <a:t>μ</a:t>
            </a:r>
            <a:r>
              <a:rPr lang="en-US" altLang="zh-CN" sz="2800" dirty="0">
                <a:latin typeface="宋体" panose="02010600030101010101" pitchFamily="2" charset="-122"/>
              </a:rPr>
              <a:t>m</a:t>
            </a: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a:extLst>
              <a:ext uri="{FF2B5EF4-FFF2-40B4-BE49-F238E27FC236}">
                <a16:creationId xmlns:a16="http://schemas.microsoft.com/office/drawing/2014/main" id="{000C2149-A563-4A00-AD0F-A5CC48A5955D}"/>
              </a:ext>
            </a:extLst>
          </p:cNvPr>
          <p:cNvSpPr>
            <a:spLocks noGrp="1"/>
          </p:cNvSpPr>
          <p:nvPr>
            <p:ph type="ftr" sz="quarter" idx="10"/>
          </p:nvPr>
        </p:nvSpPr>
        <p:spPr/>
        <p:txBody>
          <a:bodyPr/>
          <a:lstStyle/>
          <a:p>
            <a:r>
              <a:rPr lang="en-US" altLang="zh-CN"/>
              <a:t>TCP/IP Protocol Suite</a:t>
            </a:r>
          </a:p>
        </p:txBody>
      </p:sp>
      <p:sp>
        <p:nvSpPr>
          <p:cNvPr id="10" name="灯片编号占位符 4">
            <a:extLst>
              <a:ext uri="{FF2B5EF4-FFF2-40B4-BE49-F238E27FC236}">
                <a16:creationId xmlns:a16="http://schemas.microsoft.com/office/drawing/2014/main" id="{A8C1FF2E-2B3E-45E4-A9D8-C1447362BCC2}"/>
              </a:ext>
            </a:extLst>
          </p:cNvPr>
          <p:cNvSpPr>
            <a:spLocks noGrp="1"/>
          </p:cNvSpPr>
          <p:nvPr>
            <p:ph type="sldNum" sz="quarter" idx="11"/>
          </p:nvPr>
        </p:nvSpPr>
        <p:spPr/>
        <p:txBody>
          <a:bodyPr/>
          <a:lstStyle/>
          <a:p>
            <a:fld id="{B0D09790-9A58-431F-BCEA-36A1364BC448}" type="slidenum">
              <a:rPr lang="en-US" altLang="zh-CN"/>
              <a:pPr/>
              <a:t>38</a:t>
            </a:fld>
            <a:endParaRPr lang="en-US" altLang="zh-CN"/>
          </a:p>
        </p:txBody>
      </p:sp>
      <p:sp>
        <p:nvSpPr>
          <p:cNvPr id="636930" name="Text Box 2">
            <a:extLst>
              <a:ext uri="{FF2B5EF4-FFF2-40B4-BE49-F238E27FC236}">
                <a16:creationId xmlns:a16="http://schemas.microsoft.com/office/drawing/2014/main" id="{40503C6C-82BB-41A6-A212-627F0C196ED1}"/>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Symbol" panose="05050102010706020507" pitchFamily="18" charset="2"/>
            </a:endParaRPr>
          </a:p>
        </p:txBody>
      </p:sp>
      <p:sp>
        <p:nvSpPr>
          <p:cNvPr id="636931" name="Text Box 3">
            <a:extLst>
              <a:ext uri="{FF2B5EF4-FFF2-40B4-BE49-F238E27FC236}">
                <a16:creationId xmlns:a16="http://schemas.microsoft.com/office/drawing/2014/main" id="{0B590370-A727-43B5-856B-ED202D20FC5A}"/>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Chapter </a:t>
            </a:r>
            <a:b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br>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Outline</a:t>
            </a:r>
          </a:p>
        </p:txBody>
      </p:sp>
      <p:sp>
        <p:nvSpPr>
          <p:cNvPr id="636932" name="Line 4">
            <a:extLst>
              <a:ext uri="{FF2B5EF4-FFF2-40B4-BE49-F238E27FC236}">
                <a16:creationId xmlns:a16="http://schemas.microsoft.com/office/drawing/2014/main" id="{DDE12EDF-B300-4263-8236-0767C3242327}"/>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3" name="Text Box 5">
            <a:extLst>
              <a:ext uri="{FF2B5EF4-FFF2-40B4-BE49-F238E27FC236}">
                <a16:creationId xmlns:a16="http://schemas.microsoft.com/office/drawing/2014/main" id="{FE504DEC-C435-4153-A874-AA43F82D6A5A}"/>
              </a:ext>
            </a:extLst>
          </p:cNvPr>
          <p:cNvSpPr txBox="1">
            <a:spLocks noChangeArrowheads="1"/>
          </p:cNvSpPr>
          <p:nvPr/>
        </p:nvSpPr>
        <p:spPr bwMode="auto">
          <a:xfrm>
            <a:off x="2819400" y="152400"/>
            <a:ext cx="62071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dirty="0">
                <a:solidFill>
                  <a:schemeClr val="bg1">
                    <a:lumMod val="75000"/>
                  </a:schemeClr>
                </a:solidFill>
                <a:effectLst>
                  <a:outerShdw blurRad="38100" dist="38100" dir="2700000" algn="tl">
                    <a:srgbClr val="C0C0C0"/>
                  </a:outerShdw>
                </a:effectLst>
                <a:latin typeface="Adobe Heiti Std R" pitchFamily="34" charset="-128"/>
                <a:ea typeface="宋体" panose="02010600030101010101" pitchFamily="2" charset="-122"/>
              </a:rPr>
              <a:t>3.1  Wired Local Area Network</a:t>
            </a:r>
          </a:p>
        </p:txBody>
      </p:sp>
      <p:sp>
        <p:nvSpPr>
          <p:cNvPr id="636934" name="Text Box 6">
            <a:extLst>
              <a:ext uri="{FF2B5EF4-FFF2-40B4-BE49-F238E27FC236}">
                <a16:creationId xmlns:a16="http://schemas.microsoft.com/office/drawing/2014/main" id="{09E99080-62AF-4640-AEE0-45526992AECE}"/>
              </a:ext>
            </a:extLst>
          </p:cNvPr>
          <p:cNvSpPr txBox="1">
            <a:spLocks noChangeArrowheads="1"/>
          </p:cNvSpPr>
          <p:nvPr/>
        </p:nvSpPr>
        <p:spPr bwMode="auto">
          <a:xfrm>
            <a:off x="2819400" y="1219200"/>
            <a:ext cx="3684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3.2  Wireless LANs</a:t>
            </a:r>
          </a:p>
        </p:txBody>
      </p:sp>
      <p:sp>
        <p:nvSpPr>
          <p:cNvPr id="636935" name="Text Box 7">
            <a:extLst>
              <a:ext uri="{FF2B5EF4-FFF2-40B4-BE49-F238E27FC236}">
                <a16:creationId xmlns:a16="http://schemas.microsoft.com/office/drawing/2014/main" id="{45080403-13E8-4972-88B9-F716659B3DFE}"/>
              </a:ext>
            </a:extLst>
          </p:cNvPr>
          <p:cNvSpPr txBox="1">
            <a:spLocks noChangeArrowheads="1"/>
          </p:cNvSpPr>
          <p:nvPr/>
        </p:nvSpPr>
        <p:spPr bwMode="auto">
          <a:xfrm>
            <a:off x="2819400" y="2286000"/>
            <a:ext cx="501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3.3  Point-to-Point WANs</a:t>
            </a:r>
          </a:p>
        </p:txBody>
      </p:sp>
      <p:sp>
        <p:nvSpPr>
          <p:cNvPr id="636936" name="Text Box 8">
            <a:extLst>
              <a:ext uri="{FF2B5EF4-FFF2-40B4-BE49-F238E27FC236}">
                <a16:creationId xmlns:a16="http://schemas.microsoft.com/office/drawing/2014/main" id="{9EAC0BD1-B760-4A93-B82A-EB09DD58A1DE}"/>
              </a:ext>
            </a:extLst>
          </p:cNvPr>
          <p:cNvSpPr txBox="1">
            <a:spLocks noChangeArrowheads="1"/>
          </p:cNvSpPr>
          <p:nvPr/>
        </p:nvSpPr>
        <p:spPr bwMode="auto">
          <a:xfrm>
            <a:off x="2819400" y="3352800"/>
            <a:ext cx="4927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3.4  Switched WANs</a:t>
            </a:r>
          </a:p>
          <a:p>
            <a:endParaRPr lang="en-US" altLang="zh-CN" sz="3200" i="1">
              <a:effectLst>
                <a:outerShdw blurRad="38100" dist="38100" dir="2700000" algn="tl">
                  <a:srgbClr val="C0C0C0"/>
                </a:outerShdw>
              </a:effectLst>
              <a:latin typeface="Adobe Heiti Std R" pitchFamily="34" charset="-128"/>
              <a:ea typeface="宋体" panose="02010600030101010101" pitchFamily="2" charset="-122"/>
            </a:endParaRPr>
          </a:p>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3.5   Connecting Devices</a:t>
            </a:r>
          </a:p>
        </p:txBody>
      </p:sp>
    </p:spTree>
    <p:extLst>
      <p:ext uri="{BB962C8B-B14F-4D97-AF65-F5344CB8AC3E}">
        <p14:creationId xmlns:p14="http://schemas.microsoft.com/office/powerpoint/2010/main" val="884134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5F6DC88B-AF37-425C-83D5-32F3D4FF3368}"/>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6939D1F5-7FB2-4C37-9B65-30E35DC7659B}"/>
              </a:ext>
            </a:extLst>
          </p:cNvPr>
          <p:cNvSpPr>
            <a:spLocks noGrp="1"/>
          </p:cNvSpPr>
          <p:nvPr>
            <p:ph type="sldNum" sz="quarter" idx="11"/>
          </p:nvPr>
        </p:nvSpPr>
        <p:spPr/>
        <p:txBody>
          <a:bodyPr/>
          <a:lstStyle/>
          <a:p>
            <a:fld id="{0E5892BD-F201-4D0A-9FF2-3FE34DA46E09}" type="slidenum">
              <a:rPr lang="en-US" altLang="zh-CN"/>
              <a:pPr/>
              <a:t>39</a:t>
            </a:fld>
            <a:endParaRPr lang="en-US" altLang="zh-CN"/>
          </a:p>
        </p:txBody>
      </p:sp>
      <p:sp>
        <p:nvSpPr>
          <p:cNvPr id="643074" name="Rectangle 2">
            <a:extLst>
              <a:ext uri="{FF2B5EF4-FFF2-40B4-BE49-F238E27FC236}">
                <a16:creationId xmlns:a16="http://schemas.microsoft.com/office/drawing/2014/main" id="{0F788B52-8BCD-4102-97DC-A51EA1DF1FCC}"/>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endParaRPr>
          </a:p>
        </p:txBody>
      </p:sp>
      <p:sp>
        <p:nvSpPr>
          <p:cNvPr id="643075" name="Text Box 3">
            <a:extLst>
              <a:ext uri="{FF2B5EF4-FFF2-40B4-BE49-F238E27FC236}">
                <a16:creationId xmlns:a16="http://schemas.microsoft.com/office/drawing/2014/main" id="{9151139E-C357-42AC-94E9-C38B7FA3C910}"/>
              </a:ext>
            </a:extLst>
          </p:cNvPr>
          <p:cNvSpPr txBox="1">
            <a:spLocks noChangeArrowheads="1"/>
          </p:cNvSpPr>
          <p:nvPr/>
        </p:nvSpPr>
        <p:spPr bwMode="auto">
          <a:xfrm>
            <a:off x="228600" y="355600"/>
            <a:ext cx="47529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1"/>
                </a:solidFill>
                <a:latin typeface="Times" panose="02020603050405020304" pitchFamily="18" charset="0"/>
                <a:ea typeface="宋体" panose="02010600030101010101" pitchFamily="2" charset="-122"/>
              </a:rPr>
              <a:t>3-2  WIRELESS LANS</a:t>
            </a:r>
          </a:p>
        </p:txBody>
      </p:sp>
      <p:sp>
        <p:nvSpPr>
          <p:cNvPr id="643076" name="Text Box 4">
            <a:extLst>
              <a:ext uri="{FF2B5EF4-FFF2-40B4-BE49-F238E27FC236}">
                <a16:creationId xmlns:a16="http://schemas.microsoft.com/office/drawing/2014/main" id="{AB88E4FD-03E5-4D12-B639-432D9D075500}"/>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43077" name="Rectangle 5">
            <a:extLst>
              <a:ext uri="{FF2B5EF4-FFF2-40B4-BE49-F238E27FC236}">
                <a16:creationId xmlns:a16="http://schemas.microsoft.com/office/drawing/2014/main" id="{8A57F2BB-8DEC-48DC-9260-0202C5E9FBBE}"/>
              </a:ext>
            </a:extLst>
          </p:cNvPr>
          <p:cNvSpPr>
            <a:spLocks noChangeArrowheads="1"/>
          </p:cNvSpPr>
          <p:nvPr/>
        </p:nvSpPr>
        <p:spPr bwMode="auto">
          <a:xfrm>
            <a:off x="228600" y="1727200"/>
            <a:ext cx="8534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800" dirty="0">
                <a:latin typeface="Arial Unicode MS" pitchFamily="34" charset="-128"/>
                <a:ea typeface="宋体" panose="02010600030101010101" pitchFamily="2" charset="-122"/>
              </a:rPr>
              <a:t>Wireless communication is one of the fastest growing technologies. The demand for </a:t>
            </a:r>
            <a:r>
              <a:rPr lang="en-US" altLang="zh-CN" sz="2800" dirty="0">
                <a:solidFill>
                  <a:srgbClr val="00B0F0"/>
                </a:solidFill>
                <a:latin typeface="Arial Unicode MS" pitchFamily="34" charset="-128"/>
                <a:ea typeface="宋体" panose="02010600030101010101" pitchFamily="2" charset="-122"/>
              </a:rPr>
              <a:t>connecting devices without the use of cables </a:t>
            </a:r>
            <a:r>
              <a:rPr lang="en-US" altLang="zh-CN" sz="2800" dirty="0">
                <a:latin typeface="Arial Unicode MS" pitchFamily="34" charset="-128"/>
                <a:ea typeface="宋体" panose="02010600030101010101" pitchFamily="2" charset="-122"/>
              </a:rPr>
              <a:t>is increasing everywhere. Wireless LANs can be found on college campuses, in office buildings, and in many public areas. In this section, we concentrate on two wireless technologies for LANs: </a:t>
            </a:r>
            <a:r>
              <a:rPr lang="en-US" altLang="zh-CN" sz="2800" dirty="0">
                <a:solidFill>
                  <a:srgbClr val="00B0F0"/>
                </a:solidFill>
                <a:latin typeface="Arial Unicode MS" pitchFamily="34" charset="-128"/>
                <a:ea typeface="宋体" panose="02010600030101010101" pitchFamily="2" charset="-122"/>
              </a:rPr>
              <a:t>IEEE 802.11 </a:t>
            </a:r>
            <a:r>
              <a:rPr lang="en-US" altLang="zh-CN" sz="2800" dirty="0">
                <a:latin typeface="Arial Unicode MS" pitchFamily="34" charset="-128"/>
                <a:ea typeface="宋体" panose="02010600030101010101" pitchFamily="2" charset="-122"/>
              </a:rPr>
              <a:t>wireless LANs, sometimes called wireless Ethernet, and </a:t>
            </a:r>
            <a:r>
              <a:rPr lang="en-US" altLang="zh-CN" sz="2800" dirty="0">
                <a:solidFill>
                  <a:srgbClr val="00B0F0"/>
                </a:solidFill>
                <a:latin typeface="Arial Unicode MS" pitchFamily="34" charset="-128"/>
                <a:ea typeface="宋体" panose="02010600030101010101" pitchFamily="2" charset="-122"/>
              </a:rPr>
              <a:t>Bluetooth</a:t>
            </a:r>
            <a:r>
              <a:rPr lang="en-US" altLang="zh-CN" sz="2800" dirty="0">
                <a:latin typeface="Arial Unicode MS" pitchFamily="34" charset="-128"/>
                <a:ea typeface="宋体" panose="02010600030101010101" pitchFamily="2" charset="-122"/>
              </a:rPr>
              <a:t>, a technology for small wireless LANs.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a:extLst>
              <a:ext uri="{FF2B5EF4-FFF2-40B4-BE49-F238E27FC236}">
                <a16:creationId xmlns:a16="http://schemas.microsoft.com/office/drawing/2014/main" id="{000C2149-A563-4A00-AD0F-A5CC48A5955D}"/>
              </a:ext>
            </a:extLst>
          </p:cNvPr>
          <p:cNvSpPr>
            <a:spLocks noGrp="1"/>
          </p:cNvSpPr>
          <p:nvPr>
            <p:ph type="ftr" sz="quarter" idx="10"/>
          </p:nvPr>
        </p:nvSpPr>
        <p:spPr/>
        <p:txBody>
          <a:bodyPr/>
          <a:lstStyle/>
          <a:p>
            <a:r>
              <a:rPr lang="en-US" altLang="zh-CN"/>
              <a:t>TCP/IP Protocol Suite</a:t>
            </a:r>
          </a:p>
        </p:txBody>
      </p:sp>
      <p:sp>
        <p:nvSpPr>
          <p:cNvPr id="10" name="灯片编号占位符 4">
            <a:extLst>
              <a:ext uri="{FF2B5EF4-FFF2-40B4-BE49-F238E27FC236}">
                <a16:creationId xmlns:a16="http://schemas.microsoft.com/office/drawing/2014/main" id="{A8C1FF2E-2B3E-45E4-A9D8-C1447362BCC2}"/>
              </a:ext>
            </a:extLst>
          </p:cNvPr>
          <p:cNvSpPr>
            <a:spLocks noGrp="1"/>
          </p:cNvSpPr>
          <p:nvPr>
            <p:ph type="sldNum" sz="quarter" idx="11"/>
          </p:nvPr>
        </p:nvSpPr>
        <p:spPr/>
        <p:txBody>
          <a:bodyPr/>
          <a:lstStyle/>
          <a:p>
            <a:fld id="{B0D09790-9A58-431F-BCEA-36A1364BC448}" type="slidenum">
              <a:rPr lang="en-US" altLang="zh-CN"/>
              <a:pPr/>
              <a:t>4</a:t>
            </a:fld>
            <a:endParaRPr lang="en-US" altLang="zh-CN"/>
          </a:p>
        </p:txBody>
      </p:sp>
      <p:sp>
        <p:nvSpPr>
          <p:cNvPr id="636930" name="Text Box 2">
            <a:extLst>
              <a:ext uri="{FF2B5EF4-FFF2-40B4-BE49-F238E27FC236}">
                <a16:creationId xmlns:a16="http://schemas.microsoft.com/office/drawing/2014/main" id="{40503C6C-82BB-41A6-A212-627F0C196ED1}"/>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Symbol" panose="05050102010706020507" pitchFamily="18" charset="2"/>
            </a:endParaRPr>
          </a:p>
        </p:txBody>
      </p:sp>
      <p:sp>
        <p:nvSpPr>
          <p:cNvPr id="636931" name="Text Box 3">
            <a:extLst>
              <a:ext uri="{FF2B5EF4-FFF2-40B4-BE49-F238E27FC236}">
                <a16:creationId xmlns:a16="http://schemas.microsoft.com/office/drawing/2014/main" id="{0B590370-A727-43B5-856B-ED202D20FC5A}"/>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Chapter </a:t>
            </a:r>
            <a:b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br>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Outline</a:t>
            </a:r>
          </a:p>
        </p:txBody>
      </p:sp>
      <p:sp>
        <p:nvSpPr>
          <p:cNvPr id="636932" name="Line 4">
            <a:extLst>
              <a:ext uri="{FF2B5EF4-FFF2-40B4-BE49-F238E27FC236}">
                <a16:creationId xmlns:a16="http://schemas.microsoft.com/office/drawing/2014/main" id="{DDE12EDF-B300-4263-8236-0767C3242327}"/>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3" name="Text Box 5">
            <a:extLst>
              <a:ext uri="{FF2B5EF4-FFF2-40B4-BE49-F238E27FC236}">
                <a16:creationId xmlns:a16="http://schemas.microsoft.com/office/drawing/2014/main" id="{FE504DEC-C435-4153-A874-AA43F82D6A5A}"/>
              </a:ext>
            </a:extLst>
          </p:cNvPr>
          <p:cNvSpPr txBox="1">
            <a:spLocks noChangeArrowheads="1"/>
          </p:cNvSpPr>
          <p:nvPr/>
        </p:nvSpPr>
        <p:spPr bwMode="auto">
          <a:xfrm>
            <a:off x="2819400" y="152400"/>
            <a:ext cx="60182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3.1  Wired Local Area Network</a:t>
            </a:r>
          </a:p>
        </p:txBody>
      </p:sp>
      <p:sp>
        <p:nvSpPr>
          <p:cNvPr id="636934" name="Text Box 6">
            <a:extLst>
              <a:ext uri="{FF2B5EF4-FFF2-40B4-BE49-F238E27FC236}">
                <a16:creationId xmlns:a16="http://schemas.microsoft.com/office/drawing/2014/main" id="{09E99080-62AF-4640-AEE0-45526992AECE}"/>
              </a:ext>
            </a:extLst>
          </p:cNvPr>
          <p:cNvSpPr txBox="1">
            <a:spLocks noChangeArrowheads="1"/>
          </p:cNvSpPr>
          <p:nvPr/>
        </p:nvSpPr>
        <p:spPr bwMode="auto">
          <a:xfrm>
            <a:off x="2819400" y="1219200"/>
            <a:ext cx="3684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3.2  Wireless LANs</a:t>
            </a:r>
          </a:p>
        </p:txBody>
      </p:sp>
      <p:sp>
        <p:nvSpPr>
          <p:cNvPr id="636935" name="Text Box 7">
            <a:extLst>
              <a:ext uri="{FF2B5EF4-FFF2-40B4-BE49-F238E27FC236}">
                <a16:creationId xmlns:a16="http://schemas.microsoft.com/office/drawing/2014/main" id="{45080403-13E8-4972-88B9-F716659B3DFE}"/>
              </a:ext>
            </a:extLst>
          </p:cNvPr>
          <p:cNvSpPr txBox="1">
            <a:spLocks noChangeArrowheads="1"/>
          </p:cNvSpPr>
          <p:nvPr/>
        </p:nvSpPr>
        <p:spPr bwMode="auto">
          <a:xfrm>
            <a:off x="2819400" y="2286000"/>
            <a:ext cx="501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3.3  Point-to-Point WANs</a:t>
            </a:r>
          </a:p>
        </p:txBody>
      </p:sp>
      <p:sp>
        <p:nvSpPr>
          <p:cNvPr id="636936" name="Text Box 8">
            <a:extLst>
              <a:ext uri="{FF2B5EF4-FFF2-40B4-BE49-F238E27FC236}">
                <a16:creationId xmlns:a16="http://schemas.microsoft.com/office/drawing/2014/main" id="{9EAC0BD1-B760-4A93-B82A-EB09DD58A1DE}"/>
              </a:ext>
            </a:extLst>
          </p:cNvPr>
          <p:cNvSpPr txBox="1">
            <a:spLocks noChangeArrowheads="1"/>
          </p:cNvSpPr>
          <p:nvPr/>
        </p:nvSpPr>
        <p:spPr bwMode="auto">
          <a:xfrm>
            <a:off x="2819400" y="3352800"/>
            <a:ext cx="4927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3.4  Switched WANs</a:t>
            </a:r>
          </a:p>
          <a:p>
            <a:endParaRPr lang="en-US" altLang="zh-CN" sz="3200" i="1">
              <a:effectLst>
                <a:outerShdw blurRad="38100" dist="38100" dir="2700000" algn="tl">
                  <a:srgbClr val="C0C0C0"/>
                </a:outerShdw>
              </a:effectLst>
              <a:latin typeface="Adobe Heiti Std R" pitchFamily="34" charset="-128"/>
              <a:ea typeface="宋体" panose="02010600030101010101" pitchFamily="2" charset="-122"/>
            </a:endParaRPr>
          </a:p>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3.5   Connecting Devices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FFFF99">
                <a:gamma/>
                <a:shade val="46275"/>
                <a:invGamma/>
              </a:srgbClr>
            </a:gs>
          </a:gsLst>
          <a:lin ang="0" scaled="1"/>
        </a:gradFill>
        <a:effectLst/>
      </p:bgPr>
    </p:bg>
    <p:spTree>
      <p:nvGrpSpPr>
        <p:cNvPr id="1" name=""/>
        <p:cNvGrpSpPr/>
        <p:nvPr/>
      </p:nvGrpSpPr>
      <p:grpSpPr>
        <a:xfrm>
          <a:off x="0" y="0"/>
          <a:ext cx="0" cy="0"/>
          <a:chOff x="0" y="0"/>
          <a:chExt cx="0" cy="0"/>
        </a:xfrm>
      </p:grpSpPr>
      <p:sp>
        <p:nvSpPr>
          <p:cNvPr id="5" name="页脚占位符 1">
            <a:extLst>
              <a:ext uri="{FF2B5EF4-FFF2-40B4-BE49-F238E27FC236}">
                <a16:creationId xmlns:a16="http://schemas.microsoft.com/office/drawing/2014/main" id="{465E8ABD-18BC-4904-AB4A-14E000AD1437}"/>
              </a:ext>
            </a:extLst>
          </p:cNvPr>
          <p:cNvSpPr>
            <a:spLocks noGrp="1"/>
          </p:cNvSpPr>
          <p:nvPr>
            <p:ph type="ftr" sz="quarter" idx="10"/>
          </p:nvPr>
        </p:nvSpPr>
        <p:spPr/>
        <p:txBody>
          <a:bodyPr/>
          <a:lstStyle/>
          <a:p>
            <a:r>
              <a:rPr lang="en-US" altLang="zh-CN"/>
              <a:t>TCP/IP Protocol Suite</a:t>
            </a:r>
          </a:p>
        </p:txBody>
      </p:sp>
      <p:sp>
        <p:nvSpPr>
          <p:cNvPr id="6" name="灯片编号占位符 2">
            <a:extLst>
              <a:ext uri="{FF2B5EF4-FFF2-40B4-BE49-F238E27FC236}">
                <a16:creationId xmlns:a16="http://schemas.microsoft.com/office/drawing/2014/main" id="{B559FDDE-0106-4B65-B426-799A29AC55D6}"/>
              </a:ext>
            </a:extLst>
          </p:cNvPr>
          <p:cNvSpPr>
            <a:spLocks noGrp="1"/>
          </p:cNvSpPr>
          <p:nvPr>
            <p:ph type="sldNum" sz="quarter" idx="11"/>
          </p:nvPr>
        </p:nvSpPr>
        <p:spPr/>
        <p:txBody>
          <a:bodyPr/>
          <a:lstStyle/>
          <a:p>
            <a:fld id="{7462001A-07B3-4CD1-8992-0DBD0EFD9E0A}" type="slidenum">
              <a:rPr lang="en-US" altLang="zh-CN"/>
              <a:pPr/>
              <a:t>40</a:t>
            </a:fld>
            <a:endParaRPr lang="en-US" altLang="zh-CN"/>
          </a:p>
        </p:txBody>
      </p:sp>
      <p:sp>
        <p:nvSpPr>
          <p:cNvPr id="645122" name="Text Box 2">
            <a:extLst>
              <a:ext uri="{FF2B5EF4-FFF2-40B4-BE49-F238E27FC236}">
                <a16:creationId xmlns:a16="http://schemas.microsoft.com/office/drawing/2014/main" id="{8A6977A4-BC0B-4D25-B057-EE9165E53D77}"/>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hlink"/>
                </a:solidFill>
                <a:effectLst>
                  <a:outerShdw blurRad="38100" dist="38100" dir="2700000" algn="tl">
                    <a:srgbClr val="000000"/>
                  </a:outerShdw>
                </a:effectLst>
                <a:latin typeface="Times" panose="02020603050405020304" pitchFamily="18" charset="0"/>
                <a:ea typeface="宋体" panose="02010600030101010101" pitchFamily="2" charset="-122"/>
              </a:rPr>
              <a:t>Topics Discussed in the Section</a:t>
            </a:r>
          </a:p>
        </p:txBody>
      </p:sp>
      <p:sp>
        <p:nvSpPr>
          <p:cNvPr id="645123" name="Text Box 3">
            <a:extLst>
              <a:ext uri="{FF2B5EF4-FFF2-40B4-BE49-F238E27FC236}">
                <a16:creationId xmlns:a16="http://schemas.microsoft.com/office/drawing/2014/main" id="{37DD7E09-BDC5-41DA-8653-2D6F040E5F4E}"/>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45124" name="Rectangle 4">
            <a:extLst>
              <a:ext uri="{FF2B5EF4-FFF2-40B4-BE49-F238E27FC236}">
                <a16:creationId xmlns:a16="http://schemas.microsoft.com/office/drawing/2014/main" id="{276830B1-9D09-469B-B6DC-E9E36CA9541C}"/>
              </a:ext>
            </a:extLst>
          </p:cNvPr>
          <p:cNvSpPr>
            <a:spLocks noChangeArrowheads="1"/>
          </p:cNvSpPr>
          <p:nvPr/>
        </p:nvSpPr>
        <p:spPr bwMode="auto">
          <a:xfrm>
            <a:off x="304800" y="989013"/>
            <a:ext cx="6705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IEEE 802.1</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MAC Sublayer</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Addressing Mechanism</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Bluetooth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5124"/>
                                        </p:tgtEl>
                                        <p:attrNameLst>
                                          <p:attrName>style.visibility</p:attrName>
                                        </p:attrNameLst>
                                      </p:cBhvr>
                                      <p:to>
                                        <p:strVal val="visible"/>
                                      </p:to>
                                    </p:set>
                                    <p:animEffect transition="in" filter="wipe(up)">
                                      <p:cBhvr>
                                        <p:cTn id="7" dur="5000"/>
                                        <p:tgtEl>
                                          <p:spTgt spid="64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395812A-CE8C-4F4F-97E6-858AC68C998C}"/>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8DF1F84B-B370-4867-8342-5337D73D3C14}"/>
              </a:ext>
            </a:extLst>
          </p:cNvPr>
          <p:cNvSpPr>
            <a:spLocks noGrp="1"/>
          </p:cNvSpPr>
          <p:nvPr>
            <p:ph type="sldNum" sz="quarter" idx="11"/>
          </p:nvPr>
        </p:nvSpPr>
        <p:spPr/>
        <p:txBody>
          <a:bodyPr/>
          <a:lstStyle/>
          <a:p>
            <a:fld id="{8F874893-73A9-40C9-84E7-C2E383D04F9B}" type="slidenum">
              <a:rPr lang="en-US" altLang="zh-CN"/>
              <a:pPr/>
              <a:t>41</a:t>
            </a:fld>
            <a:endParaRPr lang="en-US" altLang="zh-CN"/>
          </a:p>
        </p:txBody>
      </p:sp>
      <p:sp>
        <p:nvSpPr>
          <p:cNvPr id="496642" name="Text Box 2">
            <a:extLst>
              <a:ext uri="{FF2B5EF4-FFF2-40B4-BE49-F238E27FC236}">
                <a16:creationId xmlns:a16="http://schemas.microsoft.com/office/drawing/2014/main" id="{4CD26462-D521-47E4-A316-640A033D4221}"/>
              </a:ext>
            </a:extLst>
          </p:cNvPr>
          <p:cNvSpPr txBox="1">
            <a:spLocks noChangeArrowheads="1"/>
          </p:cNvSpPr>
          <p:nvPr/>
        </p:nvSpPr>
        <p:spPr bwMode="auto">
          <a:xfrm>
            <a:off x="990600" y="90488"/>
            <a:ext cx="5715000" cy="40011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solidFill>
                  <a:srgbClr val="0000FF"/>
                </a:solidFill>
              </a:rPr>
              <a:t>802.11</a:t>
            </a:r>
            <a:endParaRPr lang="en-US" altLang="en-US" sz="2000" i="1" dirty="0"/>
          </a:p>
        </p:txBody>
      </p:sp>
      <p:sp>
        <p:nvSpPr>
          <p:cNvPr id="496643" name="Rectangle 3">
            <a:extLst>
              <a:ext uri="{FF2B5EF4-FFF2-40B4-BE49-F238E27FC236}">
                <a16:creationId xmlns:a16="http://schemas.microsoft.com/office/drawing/2014/main" id="{CA60014A-F1AC-4923-8BC6-1BA987C3B53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4" name="Rectangle 4">
            <a:extLst>
              <a:ext uri="{FF2B5EF4-FFF2-40B4-BE49-F238E27FC236}">
                <a16:creationId xmlns:a16="http://schemas.microsoft.com/office/drawing/2014/main" id="{C888FD84-7EDF-4DD3-B070-34DD956D4C1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5" name="Rectangle 5">
            <a:extLst>
              <a:ext uri="{FF2B5EF4-FFF2-40B4-BE49-F238E27FC236}">
                <a16:creationId xmlns:a16="http://schemas.microsoft.com/office/drawing/2014/main" id="{27FAB67C-76E1-4B9C-BAFA-28AAFA2A494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6" name="Rectangle 6">
            <a:extLst>
              <a:ext uri="{FF2B5EF4-FFF2-40B4-BE49-F238E27FC236}">
                <a16:creationId xmlns:a16="http://schemas.microsoft.com/office/drawing/2014/main" id="{311DF27C-1173-44BC-A7FB-227880C22D0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7" name="Rectangle 7">
            <a:extLst>
              <a:ext uri="{FF2B5EF4-FFF2-40B4-BE49-F238E27FC236}">
                <a16:creationId xmlns:a16="http://schemas.microsoft.com/office/drawing/2014/main" id="{ADE5B21C-1C1E-4C1B-B46E-E74DE882635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8" name="Rectangle 8">
            <a:extLst>
              <a:ext uri="{FF2B5EF4-FFF2-40B4-BE49-F238E27FC236}">
                <a16:creationId xmlns:a16="http://schemas.microsoft.com/office/drawing/2014/main" id="{A9AF8525-C35C-4B8E-9E9D-2CB56163862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9" name="Rectangle 9">
            <a:extLst>
              <a:ext uri="{FF2B5EF4-FFF2-40B4-BE49-F238E27FC236}">
                <a16:creationId xmlns:a16="http://schemas.microsoft.com/office/drawing/2014/main" id="{E121AE42-E034-4569-B4E3-686A45F850A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3" name="图片 2">
            <a:extLst>
              <a:ext uri="{FF2B5EF4-FFF2-40B4-BE49-F238E27FC236}">
                <a16:creationId xmlns:a16="http://schemas.microsoft.com/office/drawing/2014/main" id="{35EC4929-04BE-4610-967E-AADEF64EF215}"/>
              </a:ext>
            </a:extLst>
          </p:cNvPr>
          <p:cNvPicPr>
            <a:picLocks noChangeAspect="1"/>
          </p:cNvPicPr>
          <p:nvPr/>
        </p:nvPicPr>
        <p:blipFill>
          <a:blip r:embed="rId3"/>
          <a:stretch>
            <a:fillRect/>
          </a:stretch>
        </p:blipFill>
        <p:spPr>
          <a:xfrm>
            <a:off x="636588" y="1266825"/>
            <a:ext cx="7600950" cy="4800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2A62B3AC-545F-48FB-9FA1-CA85FD6BC74D}"/>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E44A5A4A-1C84-4DC5-843B-A9BBEBA26001}"/>
              </a:ext>
            </a:extLst>
          </p:cNvPr>
          <p:cNvSpPr>
            <a:spLocks noGrp="1"/>
          </p:cNvSpPr>
          <p:nvPr>
            <p:ph type="sldNum" sz="quarter" idx="11"/>
          </p:nvPr>
        </p:nvSpPr>
        <p:spPr/>
        <p:txBody>
          <a:bodyPr/>
          <a:lstStyle/>
          <a:p>
            <a:fld id="{90507631-2133-4390-BE94-82171DC18E83}" type="slidenum">
              <a:rPr lang="en-US" altLang="zh-CN"/>
              <a:pPr/>
              <a:t>42</a:t>
            </a:fld>
            <a:endParaRPr lang="en-US" altLang="zh-CN"/>
          </a:p>
        </p:txBody>
      </p:sp>
      <p:sp>
        <p:nvSpPr>
          <p:cNvPr id="704514" name="Rectangle 2">
            <a:extLst>
              <a:ext uri="{FF2B5EF4-FFF2-40B4-BE49-F238E27FC236}">
                <a16:creationId xmlns:a16="http://schemas.microsoft.com/office/drawing/2014/main" id="{7A623A4B-7106-45A1-A95B-C5E2177DE1F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15" name="Rectangle 3">
            <a:extLst>
              <a:ext uri="{FF2B5EF4-FFF2-40B4-BE49-F238E27FC236}">
                <a16:creationId xmlns:a16="http://schemas.microsoft.com/office/drawing/2014/main" id="{B3CC3FB4-C277-47EF-9696-48401160822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16" name="Rectangle 4">
            <a:extLst>
              <a:ext uri="{FF2B5EF4-FFF2-40B4-BE49-F238E27FC236}">
                <a16:creationId xmlns:a16="http://schemas.microsoft.com/office/drawing/2014/main" id="{93856A77-8B6E-468F-9226-44AFC671CCC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17" name="Rectangle 5">
            <a:extLst>
              <a:ext uri="{FF2B5EF4-FFF2-40B4-BE49-F238E27FC236}">
                <a16:creationId xmlns:a16="http://schemas.microsoft.com/office/drawing/2014/main" id="{9A636BFB-F8DC-4141-8375-1EE761283FC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18" name="Rectangle 6">
            <a:extLst>
              <a:ext uri="{FF2B5EF4-FFF2-40B4-BE49-F238E27FC236}">
                <a16:creationId xmlns:a16="http://schemas.microsoft.com/office/drawing/2014/main" id="{4306EFAA-7C53-484A-AB86-6E37CA78308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19" name="Rectangle 7">
            <a:extLst>
              <a:ext uri="{FF2B5EF4-FFF2-40B4-BE49-F238E27FC236}">
                <a16:creationId xmlns:a16="http://schemas.microsoft.com/office/drawing/2014/main" id="{E982E310-2342-43BB-934B-3E9D69B28AA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20" name="Rectangle 8">
            <a:extLst>
              <a:ext uri="{FF2B5EF4-FFF2-40B4-BE49-F238E27FC236}">
                <a16:creationId xmlns:a16="http://schemas.microsoft.com/office/drawing/2014/main" id="{C378102D-7758-43FE-BFD6-2EF6E503989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p>
        </p:txBody>
      </p:sp>
      <p:sp>
        <p:nvSpPr>
          <p:cNvPr id="704521" name="Line 9">
            <a:extLst>
              <a:ext uri="{FF2B5EF4-FFF2-40B4-BE49-F238E27FC236}">
                <a16:creationId xmlns:a16="http://schemas.microsoft.com/office/drawing/2014/main" id="{2413215A-6D4D-47B3-9546-FFC389C089DE}"/>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4522" name="Line 10">
            <a:extLst>
              <a:ext uri="{FF2B5EF4-FFF2-40B4-BE49-F238E27FC236}">
                <a16:creationId xmlns:a16="http://schemas.microsoft.com/office/drawing/2014/main" id="{59EC63A9-49FB-46F4-80CF-7ED1BB694670}"/>
              </a:ext>
            </a:extLst>
          </p:cNvPr>
          <p:cNvSpPr>
            <a:spLocks noChangeShapeType="1"/>
          </p:cNvSpPr>
          <p:nvPr/>
        </p:nvSpPr>
        <p:spPr bwMode="auto">
          <a:xfrm>
            <a:off x="609600" y="4724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4523" name="Rectangle 11">
            <a:extLst>
              <a:ext uri="{FF2B5EF4-FFF2-40B4-BE49-F238E27FC236}">
                <a16:creationId xmlns:a16="http://schemas.microsoft.com/office/drawing/2014/main" id="{F2449D1D-58C6-4BC5-8159-1F27B964D598}"/>
              </a:ext>
            </a:extLst>
          </p:cNvPr>
          <p:cNvSpPr>
            <a:spLocks noChangeArrowheads="1"/>
          </p:cNvSpPr>
          <p:nvPr/>
        </p:nvSpPr>
        <p:spPr bwMode="auto">
          <a:xfrm>
            <a:off x="647700" y="3063875"/>
            <a:ext cx="8077200" cy="1554163"/>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The physical layer is responsible for moving individual bits from one</a:t>
            </a:r>
          </a:p>
          <a:p>
            <a:pPr algn="ctr"/>
            <a:r>
              <a:rPr lang="en-US" altLang="zh-CN" sz="3200" i="1">
                <a:solidFill>
                  <a:schemeClr val="bg1"/>
                </a:solidFill>
                <a:latin typeface="Arial" panose="020B0604020202020204" pitchFamily="34" charset="0"/>
                <a:ea typeface="宋体" panose="02010600030101010101" pitchFamily="2" charset="-122"/>
              </a:rPr>
              <a:t>(node) to the next.</a:t>
            </a:r>
          </a:p>
        </p:txBody>
      </p:sp>
      <p:grpSp>
        <p:nvGrpSpPr>
          <p:cNvPr id="704524" name="Group 12">
            <a:extLst>
              <a:ext uri="{FF2B5EF4-FFF2-40B4-BE49-F238E27FC236}">
                <a16:creationId xmlns:a16="http://schemas.microsoft.com/office/drawing/2014/main" id="{0371DFD3-7B10-4E58-AF80-BEB1DCDE501C}"/>
              </a:ext>
            </a:extLst>
          </p:cNvPr>
          <p:cNvGrpSpPr>
            <a:grpSpLocks/>
          </p:cNvGrpSpPr>
          <p:nvPr/>
        </p:nvGrpSpPr>
        <p:grpSpPr bwMode="auto">
          <a:xfrm>
            <a:off x="609600" y="2133600"/>
            <a:ext cx="1143000" cy="566738"/>
            <a:chOff x="1200" y="1248"/>
            <a:chExt cx="720" cy="357"/>
          </a:xfrm>
        </p:grpSpPr>
        <p:pic>
          <p:nvPicPr>
            <p:cNvPr id="704525" name="Picture 13">
              <a:extLst>
                <a:ext uri="{FF2B5EF4-FFF2-40B4-BE49-F238E27FC236}">
                  <a16:creationId xmlns:a16="http://schemas.microsoft.com/office/drawing/2014/main" id="{EA9A7B32-181B-49B4-8867-681C31780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4526" name="Text Box 14">
              <a:extLst>
                <a:ext uri="{FF2B5EF4-FFF2-40B4-BE49-F238E27FC236}">
                  <a16:creationId xmlns:a16="http://schemas.microsoft.com/office/drawing/2014/main" id="{4C6986B0-5AFA-47B7-AA5C-4336D6228384}"/>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latin typeface="Times New Roman" panose="02020603050405020304" pitchFamily="18" charset="0"/>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45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704524"/>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704521"/>
                                        </p:tgtEl>
                                        <p:attrNameLst>
                                          <p:attrName>style.visibility</p:attrName>
                                        </p:attrNameLst>
                                      </p:cBhvr>
                                      <p:to>
                                        <p:strVal val="visible"/>
                                      </p:to>
                                    </p:set>
                                    <p:animEffect transition="in" filter="checkerboard(across)">
                                      <p:cBhvr>
                                        <p:cTn id="14" dur="500"/>
                                        <p:tgtEl>
                                          <p:spTgt spid="704521"/>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704522"/>
                                        </p:tgtEl>
                                        <p:attrNameLst>
                                          <p:attrName>style.visibility</p:attrName>
                                        </p:attrNameLst>
                                      </p:cBhvr>
                                      <p:to>
                                        <p:strVal val="visible"/>
                                      </p:to>
                                    </p:set>
                                    <p:animEffect transition="in" filter="checkerboard(across)">
                                      <p:cBhvr>
                                        <p:cTn id="18" dur="500"/>
                                        <p:tgtEl>
                                          <p:spTgt spid="704522"/>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704523"/>
                                        </p:tgtEl>
                                        <p:attrNameLst>
                                          <p:attrName>style.visibility</p:attrName>
                                        </p:attrNameLst>
                                      </p:cBhvr>
                                      <p:to>
                                        <p:strVal val="visible"/>
                                      </p:to>
                                    </p:set>
                                    <p:animEffect transition="in" filter="checkerboard(across)">
                                      <p:cBhvr>
                                        <p:cTn id="22" dur="500"/>
                                        <p:tgtEl>
                                          <p:spTgt spid="704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395812A-CE8C-4F4F-97E6-858AC68C998C}"/>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8DF1F84B-B370-4867-8342-5337D73D3C14}"/>
              </a:ext>
            </a:extLst>
          </p:cNvPr>
          <p:cNvSpPr>
            <a:spLocks noGrp="1"/>
          </p:cNvSpPr>
          <p:nvPr>
            <p:ph type="sldNum" sz="quarter" idx="11"/>
          </p:nvPr>
        </p:nvSpPr>
        <p:spPr/>
        <p:txBody>
          <a:bodyPr/>
          <a:lstStyle/>
          <a:p>
            <a:fld id="{8F874893-73A9-40C9-84E7-C2E383D04F9B}" type="slidenum">
              <a:rPr lang="en-US" altLang="zh-CN"/>
              <a:pPr/>
              <a:t>43</a:t>
            </a:fld>
            <a:endParaRPr lang="en-US" altLang="zh-CN"/>
          </a:p>
        </p:txBody>
      </p:sp>
      <p:sp>
        <p:nvSpPr>
          <p:cNvPr id="496642" name="Text Box 2">
            <a:extLst>
              <a:ext uri="{FF2B5EF4-FFF2-40B4-BE49-F238E27FC236}">
                <a16:creationId xmlns:a16="http://schemas.microsoft.com/office/drawing/2014/main" id="{4CD26462-D521-47E4-A316-640A033D4221}"/>
              </a:ext>
            </a:extLst>
          </p:cNvPr>
          <p:cNvSpPr txBox="1">
            <a:spLocks noChangeArrowheads="1"/>
          </p:cNvSpPr>
          <p:nvPr/>
        </p:nvSpPr>
        <p:spPr bwMode="auto">
          <a:xfrm>
            <a:off x="990600" y="90488"/>
            <a:ext cx="5715000" cy="40011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solidFill>
                  <a:srgbClr val="0000FF"/>
                </a:solidFill>
              </a:rPr>
              <a:t>802.11</a:t>
            </a:r>
            <a:endParaRPr lang="en-US" altLang="en-US" sz="2000" i="1" dirty="0"/>
          </a:p>
        </p:txBody>
      </p:sp>
      <p:sp>
        <p:nvSpPr>
          <p:cNvPr id="496643" name="Rectangle 3">
            <a:extLst>
              <a:ext uri="{FF2B5EF4-FFF2-40B4-BE49-F238E27FC236}">
                <a16:creationId xmlns:a16="http://schemas.microsoft.com/office/drawing/2014/main" id="{CA60014A-F1AC-4923-8BC6-1BA987C3B53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4" name="Rectangle 4">
            <a:extLst>
              <a:ext uri="{FF2B5EF4-FFF2-40B4-BE49-F238E27FC236}">
                <a16:creationId xmlns:a16="http://schemas.microsoft.com/office/drawing/2014/main" id="{C888FD84-7EDF-4DD3-B070-34DD956D4C1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5" name="Rectangle 5">
            <a:extLst>
              <a:ext uri="{FF2B5EF4-FFF2-40B4-BE49-F238E27FC236}">
                <a16:creationId xmlns:a16="http://schemas.microsoft.com/office/drawing/2014/main" id="{27FAB67C-76E1-4B9C-BAFA-28AAFA2A494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6" name="Rectangle 6">
            <a:extLst>
              <a:ext uri="{FF2B5EF4-FFF2-40B4-BE49-F238E27FC236}">
                <a16:creationId xmlns:a16="http://schemas.microsoft.com/office/drawing/2014/main" id="{311DF27C-1173-44BC-A7FB-227880C22D0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7" name="Rectangle 7">
            <a:extLst>
              <a:ext uri="{FF2B5EF4-FFF2-40B4-BE49-F238E27FC236}">
                <a16:creationId xmlns:a16="http://schemas.microsoft.com/office/drawing/2014/main" id="{ADE5B21C-1C1E-4C1B-B46E-E74DE882635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8" name="Rectangle 8">
            <a:extLst>
              <a:ext uri="{FF2B5EF4-FFF2-40B4-BE49-F238E27FC236}">
                <a16:creationId xmlns:a16="http://schemas.microsoft.com/office/drawing/2014/main" id="{A9AF8525-C35C-4B8E-9E9D-2CB56163862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9" name="Rectangle 9">
            <a:extLst>
              <a:ext uri="{FF2B5EF4-FFF2-40B4-BE49-F238E27FC236}">
                <a16:creationId xmlns:a16="http://schemas.microsoft.com/office/drawing/2014/main" id="{E121AE42-E034-4569-B4E3-686A45F850A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2" name="图片 1">
            <a:extLst>
              <a:ext uri="{FF2B5EF4-FFF2-40B4-BE49-F238E27FC236}">
                <a16:creationId xmlns:a16="http://schemas.microsoft.com/office/drawing/2014/main" id="{BABFA68B-7641-40A8-B0B8-0B80AF46CBE9}"/>
              </a:ext>
            </a:extLst>
          </p:cNvPr>
          <p:cNvPicPr>
            <a:picLocks noChangeAspect="1"/>
          </p:cNvPicPr>
          <p:nvPr/>
        </p:nvPicPr>
        <p:blipFill>
          <a:blip r:embed="rId3"/>
          <a:stretch>
            <a:fillRect/>
          </a:stretch>
        </p:blipFill>
        <p:spPr>
          <a:xfrm>
            <a:off x="300038" y="1505506"/>
            <a:ext cx="8369300" cy="4707731"/>
          </a:xfrm>
          <a:prstGeom prst="rect">
            <a:avLst/>
          </a:prstGeom>
        </p:spPr>
      </p:pic>
    </p:spTree>
    <p:extLst>
      <p:ext uri="{BB962C8B-B14F-4D97-AF65-F5344CB8AC3E}">
        <p14:creationId xmlns:p14="http://schemas.microsoft.com/office/powerpoint/2010/main" val="81596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395812A-CE8C-4F4F-97E6-858AC68C998C}"/>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8DF1F84B-B370-4867-8342-5337D73D3C14}"/>
              </a:ext>
            </a:extLst>
          </p:cNvPr>
          <p:cNvSpPr>
            <a:spLocks noGrp="1"/>
          </p:cNvSpPr>
          <p:nvPr>
            <p:ph type="sldNum" sz="quarter" idx="11"/>
          </p:nvPr>
        </p:nvSpPr>
        <p:spPr/>
        <p:txBody>
          <a:bodyPr/>
          <a:lstStyle/>
          <a:p>
            <a:fld id="{8F874893-73A9-40C9-84E7-C2E383D04F9B}" type="slidenum">
              <a:rPr lang="en-US" altLang="zh-CN"/>
              <a:pPr/>
              <a:t>44</a:t>
            </a:fld>
            <a:endParaRPr lang="en-US" altLang="zh-CN"/>
          </a:p>
        </p:txBody>
      </p:sp>
      <p:sp>
        <p:nvSpPr>
          <p:cNvPr id="496642" name="Text Box 2">
            <a:extLst>
              <a:ext uri="{FF2B5EF4-FFF2-40B4-BE49-F238E27FC236}">
                <a16:creationId xmlns:a16="http://schemas.microsoft.com/office/drawing/2014/main" id="{4CD26462-D521-47E4-A316-640A033D422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3.13</a:t>
            </a:r>
            <a:r>
              <a:rPr lang="en-US" altLang="en-US">
                <a:solidFill>
                  <a:schemeClr val="accent2"/>
                </a:solidFill>
              </a:rPr>
              <a:t>    </a:t>
            </a:r>
            <a:r>
              <a:rPr lang="en-US" altLang="en-US" i="1"/>
              <a:t>Basic service sets (BSSs)</a:t>
            </a:r>
          </a:p>
        </p:txBody>
      </p:sp>
      <p:sp>
        <p:nvSpPr>
          <p:cNvPr id="496643" name="Rectangle 3">
            <a:extLst>
              <a:ext uri="{FF2B5EF4-FFF2-40B4-BE49-F238E27FC236}">
                <a16:creationId xmlns:a16="http://schemas.microsoft.com/office/drawing/2014/main" id="{CA60014A-F1AC-4923-8BC6-1BA987C3B53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4" name="Rectangle 4">
            <a:extLst>
              <a:ext uri="{FF2B5EF4-FFF2-40B4-BE49-F238E27FC236}">
                <a16:creationId xmlns:a16="http://schemas.microsoft.com/office/drawing/2014/main" id="{C888FD84-7EDF-4DD3-B070-34DD956D4C1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5" name="Rectangle 5">
            <a:extLst>
              <a:ext uri="{FF2B5EF4-FFF2-40B4-BE49-F238E27FC236}">
                <a16:creationId xmlns:a16="http://schemas.microsoft.com/office/drawing/2014/main" id="{27FAB67C-76E1-4B9C-BAFA-28AAFA2A494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6" name="Rectangle 6">
            <a:extLst>
              <a:ext uri="{FF2B5EF4-FFF2-40B4-BE49-F238E27FC236}">
                <a16:creationId xmlns:a16="http://schemas.microsoft.com/office/drawing/2014/main" id="{311DF27C-1173-44BC-A7FB-227880C22D0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7" name="Rectangle 7">
            <a:extLst>
              <a:ext uri="{FF2B5EF4-FFF2-40B4-BE49-F238E27FC236}">
                <a16:creationId xmlns:a16="http://schemas.microsoft.com/office/drawing/2014/main" id="{ADE5B21C-1C1E-4C1B-B46E-E74DE882635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8" name="Rectangle 8">
            <a:extLst>
              <a:ext uri="{FF2B5EF4-FFF2-40B4-BE49-F238E27FC236}">
                <a16:creationId xmlns:a16="http://schemas.microsoft.com/office/drawing/2014/main" id="{A9AF8525-C35C-4B8E-9E9D-2CB56163862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6649" name="Rectangle 9">
            <a:extLst>
              <a:ext uri="{FF2B5EF4-FFF2-40B4-BE49-F238E27FC236}">
                <a16:creationId xmlns:a16="http://schemas.microsoft.com/office/drawing/2014/main" id="{E121AE42-E034-4569-B4E3-686A45F850A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6651" name="Picture 11">
            <a:extLst>
              <a:ext uri="{FF2B5EF4-FFF2-40B4-BE49-F238E27FC236}">
                <a16:creationId xmlns:a16="http://schemas.microsoft.com/office/drawing/2014/main" id="{356329BA-F85E-4A94-808C-5146F793A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2324259"/>
            <a:ext cx="316230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6652" name="Picture 12">
            <a:extLst>
              <a:ext uri="{FF2B5EF4-FFF2-40B4-BE49-F238E27FC236}">
                <a16:creationId xmlns:a16="http://schemas.microsoft.com/office/drawing/2014/main" id="{9C5CC182-7F31-48B7-B8D6-AA028E3EA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647897"/>
            <a:ext cx="301625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a:extLst>
              <a:ext uri="{FF2B5EF4-FFF2-40B4-BE49-F238E27FC236}">
                <a16:creationId xmlns:a16="http://schemas.microsoft.com/office/drawing/2014/main" id="{ECF2830C-8D76-4B51-B685-256ADEF5AB80}"/>
              </a:ext>
            </a:extLst>
          </p:cNvPr>
          <p:cNvSpPr txBox="1"/>
          <p:nvPr/>
        </p:nvSpPr>
        <p:spPr>
          <a:xfrm>
            <a:off x="1228726" y="668337"/>
            <a:ext cx="7839074" cy="1261884"/>
          </a:xfrm>
          <a:prstGeom prst="rect">
            <a:avLst/>
          </a:prstGeom>
          <a:noFill/>
        </p:spPr>
        <p:txBody>
          <a:bodyPr wrap="square">
            <a:spAutoFit/>
          </a:bodyPr>
          <a:lstStyle/>
          <a:p>
            <a:r>
              <a:rPr lang="en-US" altLang="zh-CN" sz="2800" dirty="0"/>
              <a:t>Architecture</a:t>
            </a:r>
            <a:endParaRPr lang="en-US" altLang="zh-CN" dirty="0"/>
          </a:p>
          <a:p>
            <a:r>
              <a:rPr lang="en-US" altLang="zh-CN" sz="2400" b="0" dirty="0"/>
              <a:t>    The standard defines two kinds of services: the basic service set (BSS) and the extended service set (ESS).</a:t>
            </a:r>
            <a:endParaRPr lang="zh-CN" altLang="en-US" sz="2400" b="0" dirty="0"/>
          </a:p>
        </p:txBody>
      </p:sp>
    </p:spTree>
    <p:extLst>
      <p:ext uri="{BB962C8B-B14F-4D97-AF65-F5344CB8AC3E}">
        <p14:creationId xmlns:p14="http://schemas.microsoft.com/office/powerpoint/2010/main" val="1481456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96651"/>
                                        </p:tgtEl>
                                        <p:attrNameLst>
                                          <p:attrName>style.visibility</p:attrName>
                                        </p:attrNameLst>
                                      </p:cBhvr>
                                      <p:to>
                                        <p:strVal val="visible"/>
                                      </p:to>
                                    </p:set>
                                    <p:anim calcmode="lin" valueType="num">
                                      <p:cBhvr>
                                        <p:cTn id="7" dur="2000" fill="hold"/>
                                        <p:tgtEl>
                                          <p:spTgt spid="496651"/>
                                        </p:tgtEl>
                                        <p:attrNameLst>
                                          <p:attrName>ppt_w</p:attrName>
                                        </p:attrNameLst>
                                      </p:cBhvr>
                                      <p:tavLst>
                                        <p:tav tm="0">
                                          <p:val>
                                            <p:fltVal val="0"/>
                                          </p:val>
                                        </p:tav>
                                        <p:tav tm="100000">
                                          <p:val>
                                            <p:strVal val="#ppt_w"/>
                                          </p:val>
                                        </p:tav>
                                      </p:tavLst>
                                    </p:anim>
                                    <p:anim calcmode="lin" valueType="num">
                                      <p:cBhvr>
                                        <p:cTn id="8" dur="2000" fill="hold"/>
                                        <p:tgtEl>
                                          <p:spTgt spid="496651"/>
                                        </p:tgtEl>
                                        <p:attrNameLst>
                                          <p:attrName>ppt_h</p:attrName>
                                        </p:attrNameLst>
                                      </p:cBhvr>
                                      <p:tavLst>
                                        <p:tav tm="0">
                                          <p:val>
                                            <p:fltVal val="0"/>
                                          </p:val>
                                        </p:tav>
                                        <p:tav tm="100000">
                                          <p:val>
                                            <p:strVal val="#ppt_h"/>
                                          </p:val>
                                        </p:tav>
                                      </p:tavLst>
                                    </p:anim>
                                    <p:animEffect transition="in" filter="fade">
                                      <p:cBhvr>
                                        <p:cTn id="9" dur="2000"/>
                                        <p:tgtEl>
                                          <p:spTgt spid="49665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96652"/>
                                        </p:tgtEl>
                                        <p:attrNameLst>
                                          <p:attrName>style.visibility</p:attrName>
                                        </p:attrNameLst>
                                      </p:cBhvr>
                                      <p:to>
                                        <p:strVal val="visible"/>
                                      </p:to>
                                    </p:set>
                                    <p:anim calcmode="lin" valueType="num">
                                      <p:cBhvr>
                                        <p:cTn id="14" dur="2000" fill="hold"/>
                                        <p:tgtEl>
                                          <p:spTgt spid="496652"/>
                                        </p:tgtEl>
                                        <p:attrNameLst>
                                          <p:attrName>ppt_w</p:attrName>
                                        </p:attrNameLst>
                                      </p:cBhvr>
                                      <p:tavLst>
                                        <p:tav tm="0">
                                          <p:val>
                                            <p:fltVal val="0"/>
                                          </p:val>
                                        </p:tav>
                                        <p:tav tm="100000">
                                          <p:val>
                                            <p:strVal val="#ppt_w"/>
                                          </p:val>
                                        </p:tav>
                                      </p:tavLst>
                                    </p:anim>
                                    <p:anim calcmode="lin" valueType="num">
                                      <p:cBhvr>
                                        <p:cTn id="15" dur="2000" fill="hold"/>
                                        <p:tgtEl>
                                          <p:spTgt spid="496652"/>
                                        </p:tgtEl>
                                        <p:attrNameLst>
                                          <p:attrName>ppt_h</p:attrName>
                                        </p:attrNameLst>
                                      </p:cBhvr>
                                      <p:tavLst>
                                        <p:tav tm="0">
                                          <p:val>
                                            <p:fltVal val="0"/>
                                          </p:val>
                                        </p:tav>
                                        <p:tav tm="100000">
                                          <p:val>
                                            <p:strVal val="#ppt_h"/>
                                          </p:val>
                                        </p:tav>
                                      </p:tavLst>
                                    </p:anim>
                                    <p:animEffect transition="in" filter="fade">
                                      <p:cBhvr>
                                        <p:cTn id="16" dur="2000"/>
                                        <p:tgtEl>
                                          <p:spTgt spid="49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094C4C3C-8DE8-442B-8C25-C42AC18E704F}"/>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B2087891-45ED-4E47-B96D-58B3A842DD21}"/>
              </a:ext>
            </a:extLst>
          </p:cNvPr>
          <p:cNvSpPr>
            <a:spLocks noGrp="1"/>
          </p:cNvSpPr>
          <p:nvPr>
            <p:ph type="sldNum" sz="quarter" idx="11"/>
          </p:nvPr>
        </p:nvSpPr>
        <p:spPr/>
        <p:txBody>
          <a:bodyPr/>
          <a:lstStyle/>
          <a:p>
            <a:fld id="{297E2AD3-73A8-406E-A1C3-97978884B112}" type="slidenum">
              <a:rPr lang="en-US" altLang="zh-CN"/>
              <a:pPr/>
              <a:t>45</a:t>
            </a:fld>
            <a:endParaRPr lang="en-US" altLang="zh-CN"/>
          </a:p>
        </p:txBody>
      </p:sp>
      <p:sp>
        <p:nvSpPr>
          <p:cNvPr id="497666" name="Text Box 2">
            <a:extLst>
              <a:ext uri="{FF2B5EF4-FFF2-40B4-BE49-F238E27FC236}">
                <a16:creationId xmlns:a16="http://schemas.microsoft.com/office/drawing/2014/main" id="{6F3AD62E-1572-46FE-8209-338A71ACFCB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3.14</a:t>
            </a:r>
            <a:r>
              <a:rPr lang="en-US" altLang="en-US">
                <a:solidFill>
                  <a:schemeClr val="accent2"/>
                </a:solidFill>
              </a:rPr>
              <a:t>    </a:t>
            </a:r>
            <a:r>
              <a:rPr lang="en-US" altLang="en-US" i="1"/>
              <a:t>Extended service sets (ESSs)</a:t>
            </a:r>
          </a:p>
        </p:txBody>
      </p:sp>
      <p:sp>
        <p:nvSpPr>
          <p:cNvPr id="497667" name="Rectangle 3">
            <a:extLst>
              <a:ext uri="{FF2B5EF4-FFF2-40B4-BE49-F238E27FC236}">
                <a16:creationId xmlns:a16="http://schemas.microsoft.com/office/drawing/2014/main" id="{7571D1B9-556C-424A-B0B3-2A13341C3F4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7668" name="Rectangle 4">
            <a:extLst>
              <a:ext uri="{FF2B5EF4-FFF2-40B4-BE49-F238E27FC236}">
                <a16:creationId xmlns:a16="http://schemas.microsoft.com/office/drawing/2014/main" id="{0BD4157C-C5B6-4702-8B73-D20740E0446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7669" name="Rectangle 5">
            <a:extLst>
              <a:ext uri="{FF2B5EF4-FFF2-40B4-BE49-F238E27FC236}">
                <a16:creationId xmlns:a16="http://schemas.microsoft.com/office/drawing/2014/main" id="{770BD3EF-DBAA-42BA-BA9E-C0901C18D69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7670" name="Rectangle 6">
            <a:extLst>
              <a:ext uri="{FF2B5EF4-FFF2-40B4-BE49-F238E27FC236}">
                <a16:creationId xmlns:a16="http://schemas.microsoft.com/office/drawing/2014/main" id="{8940407C-8EE8-471C-8DCB-59B5D0C4E5B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7671" name="Rectangle 7">
            <a:extLst>
              <a:ext uri="{FF2B5EF4-FFF2-40B4-BE49-F238E27FC236}">
                <a16:creationId xmlns:a16="http://schemas.microsoft.com/office/drawing/2014/main" id="{C50E9372-977B-4D9C-AF4C-DDBD6BBC798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7672" name="Rectangle 8">
            <a:extLst>
              <a:ext uri="{FF2B5EF4-FFF2-40B4-BE49-F238E27FC236}">
                <a16:creationId xmlns:a16="http://schemas.microsoft.com/office/drawing/2014/main" id="{7968D36D-72FF-4D4C-A868-521E0D8258A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7673" name="Rectangle 9">
            <a:extLst>
              <a:ext uri="{FF2B5EF4-FFF2-40B4-BE49-F238E27FC236}">
                <a16:creationId xmlns:a16="http://schemas.microsoft.com/office/drawing/2014/main" id="{7E31766E-89E2-4657-9D41-EA073ED405D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7675" name="Picture 11">
            <a:extLst>
              <a:ext uri="{FF2B5EF4-FFF2-40B4-BE49-F238E27FC236}">
                <a16:creationId xmlns:a16="http://schemas.microsoft.com/office/drawing/2014/main" id="{D507CC0F-5989-4F1A-B3A8-E48B2FBCF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676400"/>
            <a:ext cx="7642225"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55DBDFDB-EC08-466C-8ADD-0A7CF5ED5CE9}"/>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D41937CF-046F-4E85-9E0E-293AC7397E7F}"/>
              </a:ext>
            </a:extLst>
          </p:cNvPr>
          <p:cNvSpPr>
            <a:spLocks noGrp="1"/>
          </p:cNvSpPr>
          <p:nvPr>
            <p:ph type="sldNum" sz="quarter" idx="11"/>
          </p:nvPr>
        </p:nvSpPr>
        <p:spPr/>
        <p:txBody>
          <a:bodyPr/>
          <a:lstStyle/>
          <a:p>
            <a:fld id="{41C2AAB7-42EF-40DD-8124-A92302166D04}" type="slidenum">
              <a:rPr lang="en-US" altLang="zh-CN"/>
              <a:pPr/>
              <a:t>46</a:t>
            </a:fld>
            <a:endParaRPr lang="en-US" altLang="zh-CN"/>
          </a:p>
        </p:txBody>
      </p:sp>
      <p:sp>
        <p:nvSpPr>
          <p:cNvPr id="498690" name="Text Box 2">
            <a:extLst>
              <a:ext uri="{FF2B5EF4-FFF2-40B4-BE49-F238E27FC236}">
                <a16:creationId xmlns:a16="http://schemas.microsoft.com/office/drawing/2014/main" id="{0298C041-238A-4906-BD03-AD92CC7AC46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3.15</a:t>
            </a:r>
            <a:r>
              <a:rPr lang="en-US" altLang="en-US">
                <a:solidFill>
                  <a:schemeClr val="accent2"/>
                </a:solidFill>
              </a:rPr>
              <a:t>    </a:t>
            </a:r>
            <a:r>
              <a:rPr lang="en-US" altLang="en-US" i="1"/>
              <a:t>CSMA/CA flow diagram</a:t>
            </a:r>
          </a:p>
        </p:txBody>
      </p:sp>
      <p:sp>
        <p:nvSpPr>
          <p:cNvPr id="498691" name="Rectangle 3">
            <a:extLst>
              <a:ext uri="{FF2B5EF4-FFF2-40B4-BE49-F238E27FC236}">
                <a16:creationId xmlns:a16="http://schemas.microsoft.com/office/drawing/2014/main" id="{B700FBBD-75C0-42C6-82C9-1BEE2DCAE69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8692" name="Rectangle 4">
            <a:extLst>
              <a:ext uri="{FF2B5EF4-FFF2-40B4-BE49-F238E27FC236}">
                <a16:creationId xmlns:a16="http://schemas.microsoft.com/office/drawing/2014/main" id="{138D4602-3293-4714-A4E7-A7504F1D56E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8693" name="Rectangle 5">
            <a:extLst>
              <a:ext uri="{FF2B5EF4-FFF2-40B4-BE49-F238E27FC236}">
                <a16:creationId xmlns:a16="http://schemas.microsoft.com/office/drawing/2014/main" id="{68ED46C8-BAAD-47BC-8163-27123DACA00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8694" name="Rectangle 6">
            <a:extLst>
              <a:ext uri="{FF2B5EF4-FFF2-40B4-BE49-F238E27FC236}">
                <a16:creationId xmlns:a16="http://schemas.microsoft.com/office/drawing/2014/main" id="{3288400B-4922-40D7-8142-D5522B5A967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8695" name="Rectangle 7">
            <a:extLst>
              <a:ext uri="{FF2B5EF4-FFF2-40B4-BE49-F238E27FC236}">
                <a16:creationId xmlns:a16="http://schemas.microsoft.com/office/drawing/2014/main" id="{BD31B1C3-E24C-4C1A-888A-984B5AF5736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8696" name="Rectangle 8">
            <a:extLst>
              <a:ext uri="{FF2B5EF4-FFF2-40B4-BE49-F238E27FC236}">
                <a16:creationId xmlns:a16="http://schemas.microsoft.com/office/drawing/2014/main" id="{26A6D557-6CF0-4C51-8299-24C7F7D88D2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498697" name="Rectangle 9">
            <a:extLst>
              <a:ext uri="{FF2B5EF4-FFF2-40B4-BE49-F238E27FC236}">
                <a16:creationId xmlns:a16="http://schemas.microsoft.com/office/drawing/2014/main" id="{C633960D-71CD-4B09-AB02-619248640BA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498699" name="Picture 11">
            <a:extLst>
              <a:ext uri="{FF2B5EF4-FFF2-40B4-BE49-F238E27FC236}">
                <a16:creationId xmlns:a16="http://schemas.microsoft.com/office/drawing/2014/main" id="{350E5F06-707F-4A40-BD71-73E634F1A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645477"/>
            <a:ext cx="5405431" cy="599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页脚占位符 1">
            <a:extLst>
              <a:ext uri="{FF2B5EF4-FFF2-40B4-BE49-F238E27FC236}">
                <a16:creationId xmlns:a16="http://schemas.microsoft.com/office/drawing/2014/main" id="{A98D0E1C-F442-4186-A2F9-80E97E59919B}"/>
              </a:ext>
            </a:extLst>
          </p:cNvPr>
          <p:cNvSpPr>
            <a:spLocks noGrp="1"/>
          </p:cNvSpPr>
          <p:nvPr>
            <p:ph type="ftr" sz="quarter" idx="10"/>
          </p:nvPr>
        </p:nvSpPr>
        <p:spPr/>
        <p:txBody>
          <a:bodyPr/>
          <a:lstStyle/>
          <a:p>
            <a:r>
              <a:rPr lang="en-US" altLang="zh-CN"/>
              <a:t>TCP/IP Protocol Suite</a:t>
            </a:r>
          </a:p>
        </p:txBody>
      </p:sp>
      <p:sp>
        <p:nvSpPr>
          <p:cNvPr id="21" name="灯片编号占位符 2">
            <a:extLst>
              <a:ext uri="{FF2B5EF4-FFF2-40B4-BE49-F238E27FC236}">
                <a16:creationId xmlns:a16="http://schemas.microsoft.com/office/drawing/2014/main" id="{055E9EA5-7EF6-4897-B808-C1906E504C22}"/>
              </a:ext>
            </a:extLst>
          </p:cNvPr>
          <p:cNvSpPr>
            <a:spLocks noGrp="1"/>
          </p:cNvSpPr>
          <p:nvPr>
            <p:ph type="sldNum" sz="quarter" idx="11"/>
          </p:nvPr>
        </p:nvSpPr>
        <p:spPr/>
        <p:txBody>
          <a:bodyPr/>
          <a:lstStyle/>
          <a:p>
            <a:fld id="{52961D5A-A492-418C-957F-994A217592AC}" type="slidenum">
              <a:rPr lang="en-US" altLang="zh-CN"/>
              <a:pPr/>
              <a:t>47</a:t>
            </a:fld>
            <a:endParaRPr lang="en-US" altLang="zh-CN"/>
          </a:p>
        </p:txBody>
      </p:sp>
      <p:sp>
        <p:nvSpPr>
          <p:cNvPr id="501762" name="Text Box 2">
            <a:extLst>
              <a:ext uri="{FF2B5EF4-FFF2-40B4-BE49-F238E27FC236}">
                <a16:creationId xmlns:a16="http://schemas.microsoft.com/office/drawing/2014/main" id="{49293F93-ECB1-44D1-9704-5506D284A7FF}"/>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3.16</a:t>
            </a:r>
            <a:r>
              <a:rPr lang="en-US" altLang="en-US">
                <a:solidFill>
                  <a:schemeClr val="accent2"/>
                </a:solidFill>
              </a:rPr>
              <a:t>    </a:t>
            </a:r>
            <a:r>
              <a:rPr lang="en-US" altLang="en-US" i="1"/>
              <a:t>CSMA/CA and NAV</a:t>
            </a:r>
          </a:p>
        </p:txBody>
      </p:sp>
      <p:sp>
        <p:nvSpPr>
          <p:cNvPr id="501763" name="Rectangle 3">
            <a:extLst>
              <a:ext uri="{FF2B5EF4-FFF2-40B4-BE49-F238E27FC236}">
                <a16:creationId xmlns:a16="http://schemas.microsoft.com/office/drawing/2014/main" id="{922F9321-F09D-4BAB-9BA9-C654BAFF568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4" name="Rectangle 4">
            <a:extLst>
              <a:ext uri="{FF2B5EF4-FFF2-40B4-BE49-F238E27FC236}">
                <a16:creationId xmlns:a16="http://schemas.microsoft.com/office/drawing/2014/main" id="{308EC2A0-ADEC-4EA8-80B1-2C0289E4AD7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5" name="Rectangle 5">
            <a:extLst>
              <a:ext uri="{FF2B5EF4-FFF2-40B4-BE49-F238E27FC236}">
                <a16:creationId xmlns:a16="http://schemas.microsoft.com/office/drawing/2014/main" id="{7C9BA23A-A7DE-4704-BDDA-3AAE9800F9B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6" name="Rectangle 6">
            <a:extLst>
              <a:ext uri="{FF2B5EF4-FFF2-40B4-BE49-F238E27FC236}">
                <a16:creationId xmlns:a16="http://schemas.microsoft.com/office/drawing/2014/main" id="{F4AFEFC6-07C9-469E-ADD7-C9AA5FF17BF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7" name="Rectangle 7">
            <a:extLst>
              <a:ext uri="{FF2B5EF4-FFF2-40B4-BE49-F238E27FC236}">
                <a16:creationId xmlns:a16="http://schemas.microsoft.com/office/drawing/2014/main" id="{952E922F-2A48-46BC-8C5D-3A8BDAB083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8" name="Rectangle 8">
            <a:extLst>
              <a:ext uri="{FF2B5EF4-FFF2-40B4-BE49-F238E27FC236}">
                <a16:creationId xmlns:a16="http://schemas.microsoft.com/office/drawing/2014/main" id="{57FB6455-B3B4-4AC8-88D1-3123260FBC4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9" name="Rectangle 9">
            <a:extLst>
              <a:ext uri="{FF2B5EF4-FFF2-40B4-BE49-F238E27FC236}">
                <a16:creationId xmlns:a16="http://schemas.microsoft.com/office/drawing/2014/main" id="{4EEFF2F3-E779-47D6-8E12-3A0C64E0284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23" name="文本框 22">
            <a:extLst>
              <a:ext uri="{FF2B5EF4-FFF2-40B4-BE49-F238E27FC236}">
                <a16:creationId xmlns:a16="http://schemas.microsoft.com/office/drawing/2014/main" id="{3DC59436-9316-47B3-84E3-BF79810DF8FC}"/>
              </a:ext>
            </a:extLst>
          </p:cNvPr>
          <p:cNvSpPr txBox="1"/>
          <p:nvPr/>
        </p:nvSpPr>
        <p:spPr>
          <a:xfrm>
            <a:off x="366713" y="1120875"/>
            <a:ext cx="8621712" cy="3785652"/>
          </a:xfrm>
          <a:prstGeom prst="rect">
            <a:avLst/>
          </a:prstGeom>
          <a:noFill/>
        </p:spPr>
        <p:txBody>
          <a:bodyPr wrap="square">
            <a:spAutoFit/>
          </a:bodyPr>
          <a:lstStyle/>
          <a:p>
            <a:r>
              <a:rPr lang="en-US" altLang="zh-CN" sz="2400" b="0" dirty="0"/>
              <a:t> Wireless LANs cannot implement CSMA/CD for three reasons:</a:t>
            </a:r>
          </a:p>
          <a:p>
            <a:endParaRPr lang="en-US" altLang="zh-CN" sz="2400" b="0" dirty="0"/>
          </a:p>
          <a:p>
            <a:pPr marL="457200" indent="-457200">
              <a:buAutoNum type="arabicPeriod"/>
            </a:pPr>
            <a:r>
              <a:rPr lang="en-US" altLang="zh-CN" sz="2400" b="0" dirty="0"/>
              <a:t>For collision detection a station must be able to send data and receive collision signals at the same time. This can mean costly stations and increased </a:t>
            </a:r>
            <a:r>
              <a:rPr lang="en-US" altLang="zh-CN" sz="2400" b="0" dirty="0">
                <a:solidFill>
                  <a:srgbClr val="00B0F0"/>
                </a:solidFill>
              </a:rPr>
              <a:t>bandwidth requirements</a:t>
            </a:r>
            <a:r>
              <a:rPr lang="en-US" altLang="zh-CN" sz="2400" b="0" dirty="0"/>
              <a:t>.</a:t>
            </a:r>
          </a:p>
          <a:p>
            <a:pPr marL="457200" indent="-457200">
              <a:buAutoNum type="arabicPeriod" startAt="2"/>
            </a:pPr>
            <a:r>
              <a:rPr lang="en-US" altLang="zh-CN" sz="2400" b="0" dirty="0"/>
              <a:t>Collision may not be detected because of the </a:t>
            </a:r>
            <a:r>
              <a:rPr lang="en-US" altLang="zh-CN" sz="2400" b="0" dirty="0">
                <a:solidFill>
                  <a:srgbClr val="00B0F0"/>
                </a:solidFill>
              </a:rPr>
              <a:t>hidden station problem</a:t>
            </a:r>
            <a:r>
              <a:rPr lang="en-US" altLang="zh-CN" sz="2400" b="0" dirty="0"/>
              <a:t>. </a:t>
            </a:r>
          </a:p>
          <a:p>
            <a:pPr marL="457200" indent="-457200">
              <a:buAutoNum type="arabicPeriod" startAt="3"/>
            </a:pPr>
            <a:r>
              <a:rPr lang="en-US" altLang="zh-CN" sz="2400" b="0" dirty="0"/>
              <a:t>The distance between stations can be great</a:t>
            </a:r>
            <a:r>
              <a:rPr lang="en-US" altLang="zh-CN" sz="2400" b="0" dirty="0">
                <a:solidFill>
                  <a:srgbClr val="00B0F0"/>
                </a:solidFill>
              </a:rPr>
              <a:t>. Signal fading </a:t>
            </a:r>
            <a:r>
              <a:rPr lang="en-US" altLang="zh-CN" sz="2400" b="0" dirty="0"/>
              <a:t>could prevent a station at one end from hearing a collision at the other end. </a:t>
            </a:r>
            <a:endParaRPr lang="zh-CN" altLang="en-US" sz="2400" b="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页脚占位符 1">
            <a:extLst>
              <a:ext uri="{FF2B5EF4-FFF2-40B4-BE49-F238E27FC236}">
                <a16:creationId xmlns:a16="http://schemas.microsoft.com/office/drawing/2014/main" id="{A98D0E1C-F442-4186-A2F9-80E97E59919B}"/>
              </a:ext>
            </a:extLst>
          </p:cNvPr>
          <p:cNvSpPr>
            <a:spLocks noGrp="1"/>
          </p:cNvSpPr>
          <p:nvPr>
            <p:ph type="ftr" sz="quarter" idx="10"/>
          </p:nvPr>
        </p:nvSpPr>
        <p:spPr/>
        <p:txBody>
          <a:bodyPr/>
          <a:lstStyle/>
          <a:p>
            <a:r>
              <a:rPr lang="en-US" altLang="zh-CN"/>
              <a:t>TCP/IP Protocol Suite</a:t>
            </a:r>
          </a:p>
        </p:txBody>
      </p:sp>
      <p:sp>
        <p:nvSpPr>
          <p:cNvPr id="21" name="灯片编号占位符 2">
            <a:extLst>
              <a:ext uri="{FF2B5EF4-FFF2-40B4-BE49-F238E27FC236}">
                <a16:creationId xmlns:a16="http://schemas.microsoft.com/office/drawing/2014/main" id="{055E9EA5-7EF6-4897-B808-C1906E504C22}"/>
              </a:ext>
            </a:extLst>
          </p:cNvPr>
          <p:cNvSpPr>
            <a:spLocks noGrp="1"/>
          </p:cNvSpPr>
          <p:nvPr>
            <p:ph type="sldNum" sz="quarter" idx="11"/>
          </p:nvPr>
        </p:nvSpPr>
        <p:spPr/>
        <p:txBody>
          <a:bodyPr/>
          <a:lstStyle/>
          <a:p>
            <a:fld id="{52961D5A-A492-418C-957F-994A217592AC}" type="slidenum">
              <a:rPr lang="en-US" altLang="zh-CN"/>
              <a:pPr/>
              <a:t>48</a:t>
            </a:fld>
            <a:endParaRPr lang="en-US" altLang="zh-CN"/>
          </a:p>
        </p:txBody>
      </p:sp>
      <p:pic>
        <p:nvPicPr>
          <p:cNvPr id="501772" name="Picture 12">
            <a:extLst>
              <a:ext uri="{FF2B5EF4-FFF2-40B4-BE49-F238E27FC236}">
                <a16:creationId xmlns:a16="http://schemas.microsoft.com/office/drawing/2014/main" id="{4DE82943-4F73-4446-B199-653B3C091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1319213"/>
            <a:ext cx="7092950" cy="439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62" name="Text Box 2">
            <a:extLst>
              <a:ext uri="{FF2B5EF4-FFF2-40B4-BE49-F238E27FC236}">
                <a16:creationId xmlns:a16="http://schemas.microsoft.com/office/drawing/2014/main" id="{49293F93-ECB1-44D1-9704-5506D284A7FF}"/>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3.16</a:t>
            </a:r>
            <a:r>
              <a:rPr lang="en-US" altLang="en-US">
                <a:solidFill>
                  <a:schemeClr val="accent2"/>
                </a:solidFill>
              </a:rPr>
              <a:t>    </a:t>
            </a:r>
            <a:r>
              <a:rPr lang="en-US" altLang="en-US" i="1"/>
              <a:t>CSMA/CA and NAV</a:t>
            </a:r>
          </a:p>
        </p:txBody>
      </p:sp>
      <p:sp>
        <p:nvSpPr>
          <p:cNvPr id="501763" name="Rectangle 3">
            <a:extLst>
              <a:ext uri="{FF2B5EF4-FFF2-40B4-BE49-F238E27FC236}">
                <a16:creationId xmlns:a16="http://schemas.microsoft.com/office/drawing/2014/main" id="{922F9321-F09D-4BAB-9BA9-C654BAFF568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4" name="Rectangle 4">
            <a:extLst>
              <a:ext uri="{FF2B5EF4-FFF2-40B4-BE49-F238E27FC236}">
                <a16:creationId xmlns:a16="http://schemas.microsoft.com/office/drawing/2014/main" id="{308EC2A0-ADEC-4EA8-80B1-2C0289E4AD7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5" name="Rectangle 5">
            <a:extLst>
              <a:ext uri="{FF2B5EF4-FFF2-40B4-BE49-F238E27FC236}">
                <a16:creationId xmlns:a16="http://schemas.microsoft.com/office/drawing/2014/main" id="{7C9BA23A-A7DE-4704-BDDA-3AAE9800F9B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6" name="Rectangle 6">
            <a:extLst>
              <a:ext uri="{FF2B5EF4-FFF2-40B4-BE49-F238E27FC236}">
                <a16:creationId xmlns:a16="http://schemas.microsoft.com/office/drawing/2014/main" id="{F4AFEFC6-07C9-469E-ADD7-C9AA5FF17BF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7" name="Rectangle 7">
            <a:extLst>
              <a:ext uri="{FF2B5EF4-FFF2-40B4-BE49-F238E27FC236}">
                <a16:creationId xmlns:a16="http://schemas.microsoft.com/office/drawing/2014/main" id="{952E922F-2A48-46BC-8C5D-3A8BDAB083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8" name="Rectangle 8">
            <a:extLst>
              <a:ext uri="{FF2B5EF4-FFF2-40B4-BE49-F238E27FC236}">
                <a16:creationId xmlns:a16="http://schemas.microsoft.com/office/drawing/2014/main" id="{57FB6455-B3B4-4AC8-88D1-3123260FBC4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1769" name="Rectangle 9">
            <a:extLst>
              <a:ext uri="{FF2B5EF4-FFF2-40B4-BE49-F238E27FC236}">
                <a16:creationId xmlns:a16="http://schemas.microsoft.com/office/drawing/2014/main" id="{4EEFF2F3-E779-47D6-8E12-3A0C64E0284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01776" name="Picture 16">
            <a:extLst>
              <a:ext uri="{FF2B5EF4-FFF2-40B4-BE49-F238E27FC236}">
                <a16:creationId xmlns:a16="http://schemas.microsoft.com/office/drawing/2014/main" id="{B5C3C5F0-EAEF-41C9-8DCD-201AA561C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77" name="Picture 17">
            <a:extLst>
              <a:ext uri="{FF2B5EF4-FFF2-40B4-BE49-F238E27FC236}">
                <a16:creationId xmlns:a16="http://schemas.microsoft.com/office/drawing/2014/main" id="{245975CC-5152-4639-A817-8D9AA3D6D8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572000"/>
            <a:ext cx="4937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78" name="Picture 18">
            <a:extLst>
              <a:ext uri="{FF2B5EF4-FFF2-40B4-BE49-F238E27FC236}">
                <a16:creationId xmlns:a16="http://schemas.microsoft.com/office/drawing/2014/main" id="{02CA1765-9530-49DA-9331-7511B58F9B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063" y="2516188"/>
            <a:ext cx="2751137"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79" name="Picture 19">
            <a:extLst>
              <a:ext uri="{FF2B5EF4-FFF2-40B4-BE49-F238E27FC236}">
                <a16:creationId xmlns:a16="http://schemas.microsoft.com/office/drawing/2014/main" id="{A164A58D-68AC-4263-BF08-2FB263DD9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819400"/>
            <a:ext cx="49371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0" name="Picture 20">
            <a:extLst>
              <a:ext uri="{FF2B5EF4-FFF2-40B4-BE49-F238E27FC236}">
                <a16:creationId xmlns:a16="http://schemas.microsoft.com/office/drawing/2014/main" id="{F62498F5-59BA-4FF1-85F5-27450F28A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201988"/>
            <a:ext cx="275113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3" name="Picture 23">
            <a:extLst>
              <a:ext uri="{FF2B5EF4-FFF2-40B4-BE49-F238E27FC236}">
                <a16:creationId xmlns:a16="http://schemas.microsoft.com/office/drawing/2014/main" id="{6818F293-2229-426B-BF92-BA7FD7F261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3505200"/>
            <a:ext cx="5397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4" name="Picture 24">
            <a:extLst>
              <a:ext uri="{FF2B5EF4-FFF2-40B4-BE49-F238E27FC236}">
                <a16:creationId xmlns:a16="http://schemas.microsoft.com/office/drawing/2014/main" id="{4319F9F9-393D-457D-AF79-3DC8D2B56F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6063" y="3873500"/>
            <a:ext cx="2751137"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5" name="Picture 25">
            <a:extLst>
              <a:ext uri="{FF2B5EF4-FFF2-40B4-BE49-F238E27FC236}">
                <a16:creationId xmlns:a16="http://schemas.microsoft.com/office/drawing/2014/main" id="{F0BF7E90-212D-45EA-8C50-C651F6D4CA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9075" y="4876800"/>
            <a:ext cx="2778125"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0" name="Picture 30">
            <a:extLst>
              <a:ext uri="{FF2B5EF4-FFF2-40B4-BE49-F238E27FC236}">
                <a16:creationId xmlns:a16="http://schemas.microsoft.com/office/drawing/2014/main" id="{40D310D6-9D85-41ED-90CB-398C97018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2790825"/>
            <a:ext cx="23304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文本框 22">
            <a:extLst>
              <a:ext uri="{FF2B5EF4-FFF2-40B4-BE49-F238E27FC236}">
                <a16:creationId xmlns:a16="http://schemas.microsoft.com/office/drawing/2014/main" id="{1F483A9F-194C-424F-B248-ABDB697FD48A}"/>
              </a:ext>
            </a:extLst>
          </p:cNvPr>
          <p:cNvSpPr txBox="1"/>
          <p:nvPr/>
        </p:nvSpPr>
        <p:spPr>
          <a:xfrm>
            <a:off x="4625975" y="5777508"/>
            <a:ext cx="4572000" cy="923330"/>
          </a:xfrm>
          <a:prstGeom prst="rect">
            <a:avLst/>
          </a:prstGeom>
          <a:noFill/>
        </p:spPr>
        <p:txBody>
          <a:bodyPr wrap="square">
            <a:spAutoFit/>
          </a:bodyPr>
          <a:lstStyle/>
          <a:p>
            <a:r>
              <a:rPr lang="en-US" altLang="zh-CN" b="0" dirty="0"/>
              <a:t>When a station sends an RTS frame, it includes the duration of time that it needs to</a:t>
            </a:r>
          </a:p>
          <a:p>
            <a:r>
              <a:rPr lang="en-US" altLang="zh-CN" b="0" dirty="0"/>
              <a:t>occupy the channel. </a:t>
            </a:r>
            <a:endParaRPr lang="zh-CN" altLang="en-US" b="0" dirty="0"/>
          </a:p>
        </p:txBody>
      </p:sp>
    </p:spTree>
    <p:extLst>
      <p:ext uri="{BB962C8B-B14F-4D97-AF65-F5344CB8AC3E}">
        <p14:creationId xmlns:p14="http://schemas.microsoft.com/office/powerpoint/2010/main" val="1378346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501776"/>
                                        </p:tgtEl>
                                        <p:attrNameLst>
                                          <p:attrName>style.visibility</p:attrName>
                                        </p:attrNameLst>
                                      </p:cBhvr>
                                      <p:to>
                                        <p:strVal val="visible"/>
                                      </p:to>
                                    </p:set>
                                    <p:anim calcmode="lin" valueType="num">
                                      <p:cBhvr>
                                        <p:cTn id="11" dur="500" fill="hold"/>
                                        <p:tgtEl>
                                          <p:spTgt spid="501776"/>
                                        </p:tgtEl>
                                        <p:attrNameLst>
                                          <p:attrName>ppt_w</p:attrName>
                                        </p:attrNameLst>
                                      </p:cBhvr>
                                      <p:tavLst>
                                        <p:tav tm="0">
                                          <p:val>
                                            <p:fltVal val="0"/>
                                          </p:val>
                                        </p:tav>
                                        <p:tav tm="100000">
                                          <p:val>
                                            <p:strVal val="#ppt_w"/>
                                          </p:val>
                                        </p:tav>
                                      </p:tavLst>
                                    </p:anim>
                                    <p:anim calcmode="lin" valueType="num">
                                      <p:cBhvr>
                                        <p:cTn id="12" dur="500" fill="hold"/>
                                        <p:tgtEl>
                                          <p:spTgt spid="501776"/>
                                        </p:tgtEl>
                                        <p:attrNameLst>
                                          <p:attrName>ppt_h</p:attrName>
                                        </p:attrNameLst>
                                      </p:cBhvr>
                                      <p:tavLst>
                                        <p:tav tm="0">
                                          <p:val>
                                            <p:fltVal val="0"/>
                                          </p:val>
                                        </p:tav>
                                        <p:tav tm="100000">
                                          <p:val>
                                            <p:strVal val="#ppt_h"/>
                                          </p:val>
                                        </p:tav>
                                      </p:tavLst>
                                    </p:anim>
                                    <p:animEffect transition="in" filter="fade">
                                      <p:cBhvr>
                                        <p:cTn id="13" dur="500"/>
                                        <p:tgtEl>
                                          <p:spTgt spid="5017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01778"/>
                                        </p:tgtEl>
                                        <p:attrNameLst>
                                          <p:attrName>style.visibility</p:attrName>
                                        </p:attrNameLst>
                                      </p:cBhvr>
                                      <p:to>
                                        <p:strVal val="visible"/>
                                      </p:to>
                                    </p:set>
                                    <p:animEffect transition="in" filter="wipe(left)">
                                      <p:cBhvr>
                                        <p:cTn id="18" dur="3000"/>
                                        <p:tgtEl>
                                          <p:spTgt spid="50177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0" fill="hold" nodeType="clickEffect">
                                  <p:stCondLst>
                                    <p:cond delay="0"/>
                                  </p:stCondLst>
                                  <p:childTnLst>
                                    <p:set>
                                      <p:cBhvr>
                                        <p:cTn id="22" dur="1" fill="hold">
                                          <p:stCondLst>
                                            <p:cond delay="0"/>
                                          </p:stCondLst>
                                        </p:cTn>
                                        <p:tgtEl>
                                          <p:spTgt spid="501790"/>
                                        </p:tgtEl>
                                        <p:attrNameLst>
                                          <p:attrName>style.visibility</p:attrName>
                                        </p:attrNameLst>
                                      </p:cBhvr>
                                      <p:to>
                                        <p:strVal val="visible"/>
                                      </p:to>
                                    </p:set>
                                    <p:anim calcmode="lin" valueType="num">
                                      <p:cBhvr>
                                        <p:cTn id="23" dur="500" fill="hold"/>
                                        <p:tgtEl>
                                          <p:spTgt spid="501790"/>
                                        </p:tgtEl>
                                        <p:attrNameLst>
                                          <p:attrName>ppt_w</p:attrName>
                                        </p:attrNameLst>
                                      </p:cBhvr>
                                      <p:tavLst>
                                        <p:tav tm="0">
                                          <p:val>
                                            <p:fltVal val="0"/>
                                          </p:val>
                                        </p:tav>
                                        <p:tav tm="100000">
                                          <p:val>
                                            <p:strVal val="#ppt_w"/>
                                          </p:val>
                                        </p:tav>
                                      </p:tavLst>
                                    </p:anim>
                                    <p:anim calcmode="lin" valueType="num">
                                      <p:cBhvr>
                                        <p:cTn id="24" dur="500" fill="hold"/>
                                        <p:tgtEl>
                                          <p:spTgt spid="501790"/>
                                        </p:tgtEl>
                                        <p:attrNameLst>
                                          <p:attrName>ppt_h</p:attrName>
                                        </p:attrNameLst>
                                      </p:cBhvr>
                                      <p:tavLst>
                                        <p:tav tm="0">
                                          <p:val>
                                            <p:fltVal val="0"/>
                                          </p:val>
                                        </p:tav>
                                        <p:tav tm="100000">
                                          <p:val>
                                            <p:strVal val="#ppt_h"/>
                                          </p:val>
                                        </p:tav>
                                      </p:tavLst>
                                    </p:anim>
                                    <p:animEffect transition="in" filter="fade">
                                      <p:cBhvr>
                                        <p:cTn id="25" dur="500"/>
                                        <p:tgtEl>
                                          <p:spTgt spid="5017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nodeType="clickEffect">
                                  <p:stCondLst>
                                    <p:cond delay="0"/>
                                  </p:stCondLst>
                                  <p:childTnLst>
                                    <p:set>
                                      <p:cBhvr>
                                        <p:cTn id="29" dur="1" fill="hold">
                                          <p:stCondLst>
                                            <p:cond delay="0"/>
                                          </p:stCondLst>
                                        </p:cTn>
                                        <p:tgtEl>
                                          <p:spTgt spid="501779"/>
                                        </p:tgtEl>
                                        <p:attrNameLst>
                                          <p:attrName>style.visibility</p:attrName>
                                        </p:attrNameLst>
                                      </p:cBhvr>
                                      <p:to>
                                        <p:strVal val="visible"/>
                                      </p:to>
                                    </p:set>
                                    <p:anim calcmode="lin" valueType="num">
                                      <p:cBhvr>
                                        <p:cTn id="30" dur="500" fill="hold"/>
                                        <p:tgtEl>
                                          <p:spTgt spid="501779"/>
                                        </p:tgtEl>
                                        <p:attrNameLst>
                                          <p:attrName>ppt_w</p:attrName>
                                        </p:attrNameLst>
                                      </p:cBhvr>
                                      <p:tavLst>
                                        <p:tav tm="0">
                                          <p:val>
                                            <p:fltVal val="0"/>
                                          </p:val>
                                        </p:tav>
                                        <p:tav tm="100000">
                                          <p:val>
                                            <p:strVal val="#ppt_w"/>
                                          </p:val>
                                        </p:tav>
                                      </p:tavLst>
                                    </p:anim>
                                    <p:anim calcmode="lin" valueType="num">
                                      <p:cBhvr>
                                        <p:cTn id="31" dur="500" fill="hold"/>
                                        <p:tgtEl>
                                          <p:spTgt spid="501779"/>
                                        </p:tgtEl>
                                        <p:attrNameLst>
                                          <p:attrName>ppt_h</p:attrName>
                                        </p:attrNameLst>
                                      </p:cBhvr>
                                      <p:tavLst>
                                        <p:tav tm="0">
                                          <p:val>
                                            <p:fltVal val="0"/>
                                          </p:val>
                                        </p:tav>
                                        <p:tav tm="100000">
                                          <p:val>
                                            <p:strVal val="#ppt_h"/>
                                          </p:val>
                                        </p:tav>
                                      </p:tavLst>
                                    </p:anim>
                                    <p:animEffect transition="in" filter="fade">
                                      <p:cBhvr>
                                        <p:cTn id="32" dur="500"/>
                                        <p:tgtEl>
                                          <p:spTgt spid="5017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501780"/>
                                        </p:tgtEl>
                                        <p:attrNameLst>
                                          <p:attrName>style.visibility</p:attrName>
                                        </p:attrNameLst>
                                      </p:cBhvr>
                                      <p:to>
                                        <p:strVal val="visible"/>
                                      </p:to>
                                    </p:set>
                                    <p:animEffect transition="in" filter="wipe(right)">
                                      <p:cBhvr>
                                        <p:cTn id="37" dur="2000"/>
                                        <p:tgtEl>
                                          <p:spTgt spid="5017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501783"/>
                                        </p:tgtEl>
                                        <p:attrNameLst>
                                          <p:attrName>style.visibility</p:attrName>
                                        </p:attrNameLst>
                                      </p:cBhvr>
                                      <p:to>
                                        <p:strVal val="visible"/>
                                      </p:to>
                                    </p:set>
                                    <p:anim calcmode="lin" valueType="num">
                                      <p:cBhvr>
                                        <p:cTn id="42" dur="500" fill="hold"/>
                                        <p:tgtEl>
                                          <p:spTgt spid="501783"/>
                                        </p:tgtEl>
                                        <p:attrNameLst>
                                          <p:attrName>ppt_w</p:attrName>
                                        </p:attrNameLst>
                                      </p:cBhvr>
                                      <p:tavLst>
                                        <p:tav tm="0">
                                          <p:val>
                                            <p:fltVal val="0"/>
                                          </p:val>
                                        </p:tav>
                                        <p:tav tm="100000">
                                          <p:val>
                                            <p:strVal val="#ppt_w"/>
                                          </p:val>
                                        </p:tav>
                                      </p:tavLst>
                                    </p:anim>
                                    <p:anim calcmode="lin" valueType="num">
                                      <p:cBhvr>
                                        <p:cTn id="43" dur="500" fill="hold"/>
                                        <p:tgtEl>
                                          <p:spTgt spid="501783"/>
                                        </p:tgtEl>
                                        <p:attrNameLst>
                                          <p:attrName>ppt_h</p:attrName>
                                        </p:attrNameLst>
                                      </p:cBhvr>
                                      <p:tavLst>
                                        <p:tav tm="0">
                                          <p:val>
                                            <p:fltVal val="0"/>
                                          </p:val>
                                        </p:tav>
                                        <p:tav tm="100000">
                                          <p:val>
                                            <p:strVal val="#ppt_h"/>
                                          </p:val>
                                        </p:tav>
                                      </p:tavLst>
                                    </p:anim>
                                    <p:animEffect transition="in" filter="fade">
                                      <p:cBhvr>
                                        <p:cTn id="44" dur="500"/>
                                        <p:tgtEl>
                                          <p:spTgt spid="5017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01784"/>
                                        </p:tgtEl>
                                        <p:attrNameLst>
                                          <p:attrName>style.visibility</p:attrName>
                                        </p:attrNameLst>
                                      </p:cBhvr>
                                      <p:to>
                                        <p:strVal val="visible"/>
                                      </p:to>
                                    </p:set>
                                    <p:animEffect transition="in" filter="wipe(left)">
                                      <p:cBhvr>
                                        <p:cTn id="49" dur="2000"/>
                                        <p:tgtEl>
                                          <p:spTgt spid="50178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0" fill="hold" nodeType="clickEffect">
                                  <p:stCondLst>
                                    <p:cond delay="0"/>
                                  </p:stCondLst>
                                  <p:childTnLst>
                                    <p:set>
                                      <p:cBhvr>
                                        <p:cTn id="53" dur="1" fill="hold">
                                          <p:stCondLst>
                                            <p:cond delay="0"/>
                                          </p:stCondLst>
                                        </p:cTn>
                                        <p:tgtEl>
                                          <p:spTgt spid="501777"/>
                                        </p:tgtEl>
                                        <p:attrNameLst>
                                          <p:attrName>style.visibility</p:attrName>
                                        </p:attrNameLst>
                                      </p:cBhvr>
                                      <p:to>
                                        <p:strVal val="visible"/>
                                      </p:to>
                                    </p:set>
                                    <p:anim calcmode="lin" valueType="num">
                                      <p:cBhvr>
                                        <p:cTn id="54" dur="500" fill="hold"/>
                                        <p:tgtEl>
                                          <p:spTgt spid="501777"/>
                                        </p:tgtEl>
                                        <p:attrNameLst>
                                          <p:attrName>ppt_w</p:attrName>
                                        </p:attrNameLst>
                                      </p:cBhvr>
                                      <p:tavLst>
                                        <p:tav tm="0">
                                          <p:val>
                                            <p:fltVal val="0"/>
                                          </p:val>
                                        </p:tav>
                                        <p:tav tm="100000">
                                          <p:val>
                                            <p:strVal val="#ppt_w"/>
                                          </p:val>
                                        </p:tav>
                                      </p:tavLst>
                                    </p:anim>
                                    <p:anim calcmode="lin" valueType="num">
                                      <p:cBhvr>
                                        <p:cTn id="55" dur="500" fill="hold"/>
                                        <p:tgtEl>
                                          <p:spTgt spid="501777"/>
                                        </p:tgtEl>
                                        <p:attrNameLst>
                                          <p:attrName>ppt_h</p:attrName>
                                        </p:attrNameLst>
                                      </p:cBhvr>
                                      <p:tavLst>
                                        <p:tav tm="0">
                                          <p:val>
                                            <p:fltVal val="0"/>
                                          </p:val>
                                        </p:tav>
                                        <p:tav tm="100000">
                                          <p:val>
                                            <p:strVal val="#ppt_h"/>
                                          </p:val>
                                        </p:tav>
                                      </p:tavLst>
                                    </p:anim>
                                    <p:animEffect transition="in" filter="fade">
                                      <p:cBhvr>
                                        <p:cTn id="56" dur="500"/>
                                        <p:tgtEl>
                                          <p:spTgt spid="50177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nodeType="clickEffect">
                                  <p:stCondLst>
                                    <p:cond delay="0"/>
                                  </p:stCondLst>
                                  <p:childTnLst>
                                    <p:set>
                                      <p:cBhvr>
                                        <p:cTn id="60" dur="1" fill="hold">
                                          <p:stCondLst>
                                            <p:cond delay="0"/>
                                          </p:stCondLst>
                                        </p:cTn>
                                        <p:tgtEl>
                                          <p:spTgt spid="501785"/>
                                        </p:tgtEl>
                                        <p:attrNameLst>
                                          <p:attrName>style.visibility</p:attrName>
                                        </p:attrNameLst>
                                      </p:cBhvr>
                                      <p:to>
                                        <p:strVal val="visible"/>
                                      </p:to>
                                    </p:set>
                                    <p:animEffect transition="in" filter="wipe(right)">
                                      <p:cBhvr>
                                        <p:cTn id="61" dur="2000"/>
                                        <p:tgtEl>
                                          <p:spTgt spid="501785"/>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1F36BF8-7C14-4BC9-ABE5-62EFD7C518D0}"/>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AF56870A-3927-4AE9-89F5-FE1A4DDBEC9F}"/>
              </a:ext>
            </a:extLst>
          </p:cNvPr>
          <p:cNvSpPr>
            <a:spLocks noGrp="1"/>
          </p:cNvSpPr>
          <p:nvPr>
            <p:ph type="sldNum" sz="quarter" idx="11"/>
          </p:nvPr>
        </p:nvSpPr>
        <p:spPr/>
        <p:txBody>
          <a:bodyPr/>
          <a:lstStyle/>
          <a:p>
            <a:fld id="{51CFC41D-D798-466B-8FEA-A352521653EF}" type="slidenum">
              <a:rPr lang="en-US" altLang="zh-CN"/>
              <a:pPr/>
              <a:t>49</a:t>
            </a:fld>
            <a:endParaRPr lang="en-US" altLang="zh-CN"/>
          </a:p>
        </p:txBody>
      </p:sp>
      <p:sp>
        <p:nvSpPr>
          <p:cNvPr id="503811" name="Rectangle 3">
            <a:extLst>
              <a:ext uri="{FF2B5EF4-FFF2-40B4-BE49-F238E27FC236}">
                <a16:creationId xmlns:a16="http://schemas.microsoft.com/office/drawing/2014/main" id="{47B0BF40-2898-45B6-A7A6-7BFB5802F09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2" name="Rectangle 4">
            <a:extLst>
              <a:ext uri="{FF2B5EF4-FFF2-40B4-BE49-F238E27FC236}">
                <a16:creationId xmlns:a16="http://schemas.microsoft.com/office/drawing/2014/main" id="{15C846F8-4123-4FB5-A4FF-0685DBE12B4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3" name="Rectangle 5">
            <a:extLst>
              <a:ext uri="{FF2B5EF4-FFF2-40B4-BE49-F238E27FC236}">
                <a16:creationId xmlns:a16="http://schemas.microsoft.com/office/drawing/2014/main" id="{E662DC7A-8AC7-4815-9D78-24D945E7A49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4" name="Rectangle 6">
            <a:extLst>
              <a:ext uri="{FF2B5EF4-FFF2-40B4-BE49-F238E27FC236}">
                <a16:creationId xmlns:a16="http://schemas.microsoft.com/office/drawing/2014/main" id="{8347E335-5259-4427-A42B-2C7EFC54CDE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5" name="Rectangle 7">
            <a:extLst>
              <a:ext uri="{FF2B5EF4-FFF2-40B4-BE49-F238E27FC236}">
                <a16:creationId xmlns:a16="http://schemas.microsoft.com/office/drawing/2014/main" id="{81E03CA7-FACD-4790-ACF8-556F8C5BA63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6" name="Rectangle 8">
            <a:extLst>
              <a:ext uri="{FF2B5EF4-FFF2-40B4-BE49-F238E27FC236}">
                <a16:creationId xmlns:a16="http://schemas.microsoft.com/office/drawing/2014/main" id="{13741165-E72F-447D-B850-9119975CF41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7" name="Rectangle 9">
            <a:extLst>
              <a:ext uri="{FF2B5EF4-FFF2-40B4-BE49-F238E27FC236}">
                <a16:creationId xmlns:a16="http://schemas.microsoft.com/office/drawing/2014/main" id="{E3C90803-8AC2-40BC-8D32-9518E20A2AE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15" name="文本框 14">
            <a:extLst>
              <a:ext uri="{FF2B5EF4-FFF2-40B4-BE49-F238E27FC236}">
                <a16:creationId xmlns:a16="http://schemas.microsoft.com/office/drawing/2014/main" id="{B2A3458E-5987-4516-9B53-306CB6BE0757}"/>
              </a:ext>
            </a:extLst>
          </p:cNvPr>
          <p:cNvSpPr txBox="1"/>
          <p:nvPr/>
        </p:nvSpPr>
        <p:spPr>
          <a:xfrm>
            <a:off x="203835" y="498793"/>
            <a:ext cx="8407400" cy="2215991"/>
          </a:xfrm>
          <a:prstGeom prst="rect">
            <a:avLst/>
          </a:prstGeom>
          <a:noFill/>
        </p:spPr>
        <p:txBody>
          <a:bodyPr wrap="square">
            <a:spAutoFit/>
          </a:bodyPr>
          <a:lstStyle/>
          <a:p>
            <a:r>
              <a:rPr lang="en-US" altLang="zh-CN" sz="2400" dirty="0"/>
              <a:t>             Fragmentation</a:t>
            </a:r>
          </a:p>
          <a:p>
            <a:endParaRPr lang="en-US" altLang="zh-CN" dirty="0"/>
          </a:p>
          <a:p>
            <a:r>
              <a:rPr lang="en-US" altLang="zh-CN" sz="2400" b="0" dirty="0"/>
              <a:t>   The wireless environment is very noisy; a corrupt frame has to be retransmitted. The protocol, therefore, recommends fragmentation—the division of a large frame into smaller ones. It is more efficient to resend a small frame than a large one.</a:t>
            </a:r>
            <a:endParaRPr lang="zh-CN" altLang="en-US" sz="2400" b="0" dirty="0"/>
          </a:p>
        </p:txBody>
      </p:sp>
      <p:pic>
        <p:nvPicPr>
          <p:cNvPr id="3" name="图片 2">
            <a:extLst>
              <a:ext uri="{FF2B5EF4-FFF2-40B4-BE49-F238E27FC236}">
                <a16:creationId xmlns:a16="http://schemas.microsoft.com/office/drawing/2014/main" id="{6F637523-D186-4262-B4A2-6E0E4C369F3F}"/>
              </a:ext>
            </a:extLst>
          </p:cNvPr>
          <p:cNvPicPr>
            <a:picLocks noChangeAspect="1"/>
          </p:cNvPicPr>
          <p:nvPr/>
        </p:nvPicPr>
        <p:blipFill>
          <a:blip r:embed="rId3"/>
          <a:stretch>
            <a:fillRect/>
          </a:stretch>
        </p:blipFill>
        <p:spPr>
          <a:xfrm>
            <a:off x="356394" y="3105627"/>
            <a:ext cx="8185103" cy="26538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9A638E8E-CE7D-486E-BA43-AA04A000F99F}"/>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A687FE0E-DF24-4A1A-B10A-0558E1E91929}"/>
              </a:ext>
            </a:extLst>
          </p:cNvPr>
          <p:cNvSpPr>
            <a:spLocks noGrp="1"/>
          </p:cNvSpPr>
          <p:nvPr>
            <p:ph type="sldNum" sz="quarter" idx="11"/>
          </p:nvPr>
        </p:nvSpPr>
        <p:spPr/>
        <p:txBody>
          <a:bodyPr/>
          <a:lstStyle/>
          <a:p>
            <a:fld id="{C70C4A88-3D5D-4B70-B901-3AF00CEBCBD9}" type="slidenum">
              <a:rPr lang="en-US" altLang="zh-CN"/>
              <a:pPr/>
              <a:t>5</a:t>
            </a:fld>
            <a:endParaRPr lang="en-US" altLang="zh-CN"/>
          </a:p>
        </p:txBody>
      </p:sp>
      <p:sp>
        <p:nvSpPr>
          <p:cNvPr id="638978" name="Rectangle 2">
            <a:extLst>
              <a:ext uri="{FF2B5EF4-FFF2-40B4-BE49-F238E27FC236}">
                <a16:creationId xmlns:a16="http://schemas.microsoft.com/office/drawing/2014/main" id="{4AE24B03-41A2-403B-873B-6F51FCC0E9E0}"/>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endParaRPr>
          </a:p>
        </p:txBody>
      </p:sp>
      <p:sp>
        <p:nvSpPr>
          <p:cNvPr id="638979" name="Text Box 3">
            <a:extLst>
              <a:ext uri="{FF2B5EF4-FFF2-40B4-BE49-F238E27FC236}">
                <a16:creationId xmlns:a16="http://schemas.microsoft.com/office/drawing/2014/main" id="{101F5FE9-5985-463D-ADFE-9F17697DB740}"/>
              </a:ext>
            </a:extLst>
          </p:cNvPr>
          <p:cNvSpPr txBox="1">
            <a:spLocks noChangeArrowheads="1"/>
          </p:cNvSpPr>
          <p:nvPr/>
        </p:nvSpPr>
        <p:spPr bwMode="auto">
          <a:xfrm>
            <a:off x="228600" y="355600"/>
            <a:ext cx="85883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1"/>
                </a:solidFill>
                <a:latin typeface="Times" panose="02020603050405020304" pitchFamily="18" charset="0"/>
                <a:ea typeface="宋体" panose="02010600030101010101" pitchFamily="2" charset="-122"/>
              </a:rPr>
              <a:t>3-1  WIRED LOCAL AREA NETWORKS</a:t>
            </a:r>
          </a:p>
        </p:txBody>
      </p:sp>
      <p:sp>
        <p:nvSpPr>
          <p:cNvPr id="638980" name="Text Box 4">
            <a:extLst>
              <a:ext uri="{FF2B5EF4-FFF2-40B4-BE49-F238E27FC236}">
                <a16:creationId xmlns:a16="http://schemas.microsoft.com/office/drawing/2014/main" id="{046A7CDD-9B3D-4E4D-B30B-BC0305AAA63F}"/>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38981" name="Rectangle 5">
            <a:extLst>
              <a:ext uri="{FF2B5EF4-FFF2-40B4-BE49-F238E27FC236}">
                <a16:creationId xmlns:a16="http://schemas.microsoft.com/office/drawing/2014/main" id="{77C9D5E6-3213-40B7-8417-8B0EBBCA7289}"/>
              </a:ext>
            </a:extLst>
          </p:cNvPr>
          <p:cNvSpPr>
            <a:spLocks noChangeArrowheads="1"/>
          </p:cNvSpPr>
          <p:nvPr/>
        </p:nvSpPr>
        <p:spPr bwMode="auto">
          <a:xfrm>
            <a:off x="381000" y="1524000"/>
            <a:ext cx="84582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600" dirty="0">
                <a:solidFill>
                  <a:srgbClr val="00B0F0"/>
                </a:solidFill>
                <a:latin typeface="Arial Unicode MS" pitchFamily="34" charset="-128"/>
                <a:ea typeface="宋体" panose="02010600030101010101" pitchFamily="2" charset="-122"/>
              </a:rPr>
              <a:t>A local area network </a:t>
            </a:r>
            <a:r>
              <a:rPr lang="en-US" altLang="zh-CN" sz="2600" dirty="0">
                <a:latin typeface="Arial Unicode MS" pitchFamily="34" charset="-128"/>
                <a:ea typeface="宋体" panose="02010600030101010101" pitchFamily="2" charset="-122"/>
              </a:rPr>
              <a:t>(LAN) is a computer network that is designed for </a:t>
            </a:r>
            <a:r>
              <a:rPr lang="en-US" altLang="zh-CN" sz="2600" dirty="0">
                <a:solidFill>
                  <a:srgbClr val="00B0F0"/>
                </a:solidFill>
                <a:latin typeface="Arial Unicode MS" pitchFamily="34" charset="-128"/>
                <a:ea typeface="宋体" panose="02010600030101010101" pitchFamily="2" charset="-122"/>
              </a:rPr>
              <a:t>a limited geographic area </a:t>
            </a:r>
            <a:r>
              <a:rPr lang="en-US" altLang="zh-CN" sz="2600" dirty="0">
                <a:latin typeface="Arial Unicode MS" pitchFamily="34" charset="-128"/>
                <a:ea typeface="宋体" panose="02010600030101010101" pitchFamily="2" charset="-122"/>
              </a:rPr>
              <a:t>such as a building or a campus. Although a LAN can be used as </a:t>
            </a:r>
            <a:r>
              <a:rPr lang="en-US" altLang="zh-CN" sz="2600" dirty="0">
                <a:solidFill>
                  <a:srgbClr val="00B0F0"/>
                </a:solidFill>
                <a:latin typeface="Arial Unicode MS" pitchFamily="34" charset="-128"/>
                <a:ea typeface="宋体" panose="02010600030101010101" pitchFamily="2" charset="-122"/>
              </a:rPr>
              <a:t>an isolated network </a:t>
            </a:r>
            <a:r>
              <a:rPr lang="en-US" altLang="zh-CN" sz="2600" dirty="0">
                <a:latin typeface="Arial Unicode MS" pitchFamily="34" charset="-128"/>
                <a:ea typeface="宋体" panose="02010600030101010101" pitchFamily="2" charset="-122"/>
              </a:rPr>
              <a:t>to connect computers in an organization for the sole purpose of sharing resources, most LANs today are </a:t>
            </a:r>
            <a:r>
              <a:rPr lang="en-US" altLang="zh-CN" sz="2600" dirty="0">
                <a:solidFill>
                  <a:srgbClr val="00B0F0"/>
                </a:solidFill>
                <a:latin typeface="Arial Unicode MS" pitchFamily="34" charset="-128"/>
                <a:ea typeface="宋体" panose="02010600030101010101" pitchFamily="2" charset="-122"/>
              </a:rPr>
              <a:t>also linked to a wide area network</a:t>
            </a:r>
            <a:r>
              <a:rPr lang="en-US" altLang="zh-CN" sz="2600" dirty="0">
                <a:latin typeface="Arial Unicode MS" pitchFamily="34" charset="-128"/>
                <a:ea typeface="宋体" panose="02010600030101010101" pitchFamily="2" charset="-122"/>
              </a:rPr>
              <a:t> (WAN) or the Internet.</a:t>
            </a:r>
          </a:p>
          <a:p>
            <a:pPr algn="just"/>
            <a:r>
              <a:rPr lang="en-US" altLang="zh-CN" sz="2600" dirty="0">
                <a:latin typeface="Arial Unicode MS" pitchFamily="34" charset="-128"/>
                <a:ea typeface="宋体" panose="02010600030101010101" pitchFamily="2" charset="-122"/>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1F36BF8-7C14-4BC9-ABE5-62EFD7C518D0}"/>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AF56870A-3927-4AE9-89F5-FE1A4DDBEC9F}"/>
              </a:ext>
            </a:extLst>
          </p:cNvPr>
          <p:cNvSpPr>
            <a:spLocks noGrp="1"/>
          </p:cNvSpPr>
          <p:nvPr>
            <p:ph type="sldNum" sz="quarter" idx="11"/>
          </p:nvPr>
        </p:nvSpPr>
        <p:spPr/>
        <p:txBody>
          <a:bodyPr/>
          <a:lstStyle/>
          <a:p>
            <a:fld id="{51CFC41D-D798-466B-8FEA-A352521653EF}" type="slidenum">
              <a:rPr lang="en-US" altLang="zh-CN"/>
              <a:pPr/>
              <a:t>50</a:t>
            </a:fld>
            <a:endParaRPr lang="en-US" altLang="zh-CN"/>
          </a:p>
        </p:txBody>
      </p:sp>
      <p:sp>
        <p:nvSpPr>
          <p:cNvPr id="503810" name="Text Box 2">
            <a:extLst>
              <a:ext uri="{FF2B5EF4-FFF2-40B4-BE49-F238E27FC236}">
                <a16:creationId xmlns:a16="http://schemas.microsoft.com/office/drawing/2014/main" id="{C74FC9E8-B826-4631-8218-B04924C2B19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3.17</a:t>
            </a:r>
            <a:r>
              <a:rPr lang="en-US" altLang="en-US">
                <a:solidFill>
                  <a:schemeClr val="accent2"/>
                </a:solidFill>
              </a:rPr>
              <a:t>    </a:t>
            </a:r>
            <a:r>
              <a:rPr lang="en-US" altLang="en-US" i="1"/>
              <a:t>Frame format</a:t>
            </a:r>
          </a:p>
        </p:txBody>
      </p:sp>
      <p:sp>
        <p:nvSpPr>
          <p:cNvPr id="503811" name="Rectangle 3">
            <a:extLst>
              <a:ext uri="{FF2B5EF4-FFF2-40B4-BE49-F238E27FC236}">
                <a16:creationId xmlns:a16="http://schemas.microsoft.com/office/drawing/2014/main" id="{47B0BF40-2898-45B6-A7A6-7BFB5802F09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2" name="Rectangle 4">
            <a:extLst>
              <a:ext uri="{FF2B5EF4-FFF2-40B4-BE49-F238E27FC236}">
                <a16:creationId xmlns:a16="http://schemas.microsoft.com/office/drawing/2014/main" id="{15C846F8-4123-4FB5-A4FF-0685DBE12B4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3" name="Rectangle 5">
            <a:extLst>
              <a:ext uri="{FF2B5EF4-FFF2-40B4-BE49-F238E27FC236}">
                <a16:creationId xmlns:a16="http://schemas.microsoft.com/office/drawing/2014/main" id="{E662DC7A-8AC7-4815-9D78-24D945E7A49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4" name="Rectangle 6">
            <a:extLst>
              <a:ext uri="{FF2B5EF4-FFF2-40B4-BE49-F238E27FC236}">
                <a16:creationId xmlns:a16="http://schemas.microsoft.com/office/drawing/2014/main" id="{8347E335-5259-4427-A42B-2C7EFC54CDE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5" name="Rectangle 7">
            <a:extLst>
              <a:ext uri="{FF2B5EF4-FFF2-40B4-BE49-F238E27FC236}">
                <a16:creationId xmlns:a16="http://schemas.microsoft.com/office/drawing/2014/main" id="{81E03CA7-FACD-4790-ACF8-556F8C5BA63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6" name="Rectangle 8">
            <a:extLst>
              <a:ext uri="{FF2B5EF4-FFF2-40B4-BE49-F238E27FC236}">
                <a16:creationId xmlns:a16="http://schemas.microsoft.com/office/drawing/2014/main" id="{13741165-E72F-447D-B850-9119975CF41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3817" name="Rectangle 9">
            <a:extLst>
              <a:ext uri="{FF2B5EF4-FFF2-40B4-BE49-F238E27FC236}">
                <a16:creationId xmlns:a16="http://schemas.microsoft.com/office/drawing/2014/main" id="{E3C90803-8AC2-40BC-8D32-9518E20A2AE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03819" name="Picture 11">
            <a:extLst>
              <a:ext uri="{FF2B5EF4-FFF2-40B4-BE49-F238E27FC236}">
                <a16:creationId xmlns:a16="http://schemas.microsoft.com/office/drawing/2014/main" id="{FC30D4EB-5486-44E4-83D1-67D07E386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1752600"/>
            <a:ext cx="8821737"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3820" name="Picture 12">
            <a:extLst>
              <a:ext uri="{FF2B5EF4-FFF2-40B4-BE49-F238E27FC236}">
                <a16:creationId xmlns:a16="http://schemas.microsoft.com/office/drawing/2014/main" id="{EB227454-3D24-435D-AD11-2C1ADEDC8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 y="2514600"/>
            <a:ext cx="7165975" cy="168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832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03820"/>
                                        </p:tgtEl>
                                        <p:attrNameLst>
                                          <p:attrName>style.visibility</p:attrName>
                                        </p:attrNameLst>
                                      </p:cBhvr>
                                      <p:to>
                                        <p:strVal val="visible"/>
                                      </p:to>
                                    </p:set>
                                    <p:animEffect transition="in" filter="diamond(in)">
                                      <p:cBhvr>
                                        <p:cTn id="7" dur="2000"/>
                                        <p:tgtEl>
                                          <p:spTgt spid="503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5FABED44-297B-4481-9A7C-4B77F3C8C002}"/>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8445AA3A-5E02-4333-B7DD-D20272D29328}"/>
              </a:ext>
            </a:extLst>
          </p:cNvPr>
          <p:cNvSpPr>
            <a:spLocks noGrp="1"/>
          </p:cNvSpPr>
          <p:nvPr>
            <p:ph type="sldNum" sz="quarter" idx="11"/>
          </p:nvPr>
        </p:nvSpPr>
        <p:spPr/>
        <p:txBody>
          <a:bodyPr/>
          <a:lstStyle/>
          <a:p>
            <a:fld id="{87F4F56C-6DE4-41A7-993E-16181CF91E0F}" type="slidenum">
              <a:rPr lang="en-US" altLang="zh-CN"/>
              <a:pPr/>
              <a:t>51</a:t>
            </a:fld>
            <a:endParaRPr lang="en-US" altLang="zh-CN"/>
          </a:p>
        </p:txBody>
      </p:sp>
      <p:grpSp>
        <p:nvGrpSpPr>
          <p:cNvPr id="733186" name="Group 2">
            <a:extLst>
              <a:ext uri="{FF2B5EF4-FFF2-40B4-BE49-F238E27FC236}">
                <a16:creationId xmlns:a16="http://schemas.microsoft.com/office/drawing/2014/main" id="{2FFFC4F1-6B1B-4A49-A21B-98981679DA0B}"/>
              </a:ext>
            </a:extLst>
          </p:cNvPr>
          <p:cNvGrpSpPr>
            <a:grpSpLocks/>
          </p:cNvGrpSpPr>
          <p:nvPr/>
        </p:nvGrpSpPr>
        <p:grpSpPr bwMode="auto">
          <a:xfrm>
            <a:off x="228600" y="228600"/>
            <a:ext cx="8458200" cy="5791200"/>
            <a:chOff x="144" y="144"/>
            <a:chExt cx="5328" cy="3648"/>
          </a:xfrm>
        </p:grpSpPr>
        <p:grpSp>
          <p:nvGrpSpPr>
            <p:cNvPr id="733187" name="Group 3">
              <a:extLst>
                <a:ext uri="{FF2B5EF4-FFF2-40B4-BE49-F238E27FC236}">
                  <a16:creationId xmlns:a16="http://schemas.microsoft.com/office/drawing/2014/main" id="{4E0AE4BD-7870-4460-AC39-3848E46836DE}"/>
                </a:ext>
              </a:extLst>
            </p:cNvPr>
            <p:cNvGrpSpPr>
              <a:grpSpLocks/>
            </p:cNvGrpSpPr>
            <p:nvPr/>
          </p:nvGrpSpPr>
          <p:grpSpPr bwMode="auto">
            <a:xfrm>
              <a:off x="144" y="144"/>
              <a:ext cx="432" cy="3648"/>
              <a:chOff x="48" y="48"/>
              <a:chExt cx="576" cy="3984"/>
            </a:xfrm>
          </p:grpSpPr>
          <p:sp>
            <p:nvSpPr>
              <p:cNvPr id="733188" name="Rectangle 4">
                <a:extLst>
                  <a:ext uri="{FF2B5EF4-FFF2-40B4-BE49-F238E27FC236}">
                    <a16:creationId xmlns:a16="http://schemas.microsoft.com/office/drawing/2014/main" id="{34313F1E-044D-4C0B-A99B-5D925C43CD56}"/>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189" name="Rectangle 5">
                <a:extLst>
                  <a:ext uri="{FF2B5EF4-FFF2-40B4-BE49-F238E27FC236}">
                    <a16:creationId xmlns:a16="http://schemas.microsoft.com/office/drawing/2014/main" id="{E9AA02A1-27BA-4A5F-BDB1-D3F9C148511C}"/>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190" name="Rectangle 6">
                <a:extLst>
                  <a:ext uri="{FF2B5EF4-FFF2-40B4-BE49-F238E27FC236}">
                    <a16:creationId xmlns:a16="http://schemas.microsoft.com/office/drawing/2014/main" id="{3D029F84-15D0-4629-A2A7-39AB946A8429}"/>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3191" name="Group 7">
              <a:extLst>
                <a:ext uri="{FF2B5EF4-FFF2-40B4-BE49-F238E27FC236}">
                  <a16:creationId xmlns:a16="http://schemas.microsoft.com/office/drawing/2014/main" id="{5D0529D7-6DC5-43B8-8B84-E69BFAA3AB7B}"/>
                </a:ext>
              </a:extLst>
            </p:cNvPr>
            <p:cNvGrpSpPr>
              <a:grpSpLocks/>
            </p:cNvGrpSpPr>
            <p:nvPr/>
          </p:nvGrpSpPr>
          <p:grpSpPr bwMode="auto">
            <a:xfrm>
              <a:off x="144" y="144"/>
              <a:ext cx="5328" cy="336"/>
              <a:chOff x="0" y="144"/>
              <a:chExt cx="5760" cy="432"/>
            </a:xfrm>
          </p:grpSpPr>
          <p:sp>
            <p:nvSpPr>
              <p:cNvPr id="733192" name="Rectangle 8">
                <a:extLst>
                  <a:ext uri="{FF2B5EF4-FFF2-40B4-BE49-F238E27FC236}">
                    <a16:creationId xmlns:a16="http://schemas.microsoft.com/office/drawing/2014/main" id="{6500A6BC-63A8-4811-BA5E-8595F52A99B6}"/>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193" name="Rectangle 9">
                <a:extLst>
                  <a:ext uri="{FF2B5EF4-FFF2-40B4-BE49-F238E27FC236}">
                    <a16:creationId xmlns:a16="http://schemas.microsoft.com/office/drawing/2014/main" id="{7D8AD3A3-DDF6-4239-890C-2ECAEA85C471}"/>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194" name="Rectangle 10">
                <a:extLst>
                  <a:ext uri="{FF2B5EF4-FFF2-40B4-BE49-F238E27FC236}">
                    <a16:creationId xmlns:a16="http://schemas.microsoft.com/office/drawing/2014/main" id="{125AF90F-5E5E-4DE1-99BE-D24264C4C6DB}"/>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3195" name="Group 11">
              <a:extLst>
                <a:ext uri="{FF2B5EF4-FFF2-40B4-BE49-F238E27FC236}">
                  <a16:creationId xmlns:a16="http://schemas.microsoft.com/office/drawing/2014/main" id="{66F9A19E-8FDA-41C6-A1E8-C7F8CE804329}"/>
                </a:ext>
              </a:extLst>
            </p:cNvPr>
            <p:cNvGrpSpPr>
              <a:grpSpLocks/>
            </p:cNvGrpSpPr>
            <p:nvPr/>
          </p:nvGrpSpPr>
          <p:grpSpPr bwMode="auto">
            <a:xfrm>
              <a:off x="144" y="144"/>
              <a:ext cx="432" cy="336"/>
              <a:chOff x="144" y="144"/>
              <a:chExt cx="432" cy="336"/>
            </a:xfrm>
          </p:grpSpPr>
          <p:grpSp>
            <p:nvGrpSpPr>
              <p:cNvPr id="733196" name="Group 12">
                <a:extLst>
                  <a:ext uri="{FF2B5EF4-FFF2-40B4-BE49-F238E27FC236}">
                    <a16:creationId xmlns:a16="http://schemas.microsoft.com/office/drawing/2014/main" id="{ABB48460-2B36-44A0-A422-396ADDD47D1B}"/>
                  </a:ext>
                </a:extLst>
              </p:cNvPr>
              <p:cNvGrpSpPr>
                <a:grpSpLocks/>
              </p:cNvGrpSpPr>
              <p:nvPr/>
            </p:nvGrpSpPr>
            <p:grpSpPr bwMode="auto">
              <a:xfrm>
                <a:off x="144" y="256"/>
                <a:ext cx="432" cy="112"/>
                <a:chOff x="288" y="256"/>
                <a:chExt cx="432" cy="112"/>
              </a:xfrm>
            </p:grpSpPr>
            <p:sp>
              <p:nvSpPr>
                <p:cNvPr id="733197" name="Rectangle 13">
                  <a:extLst>
                    <a:ext uri="{FF2B5EF4-FFF2-40B4-BE49-F238E27FC236}">
                      <a16:creationId xmlns:a16="http://schemas.microsoft.com/office/drawing/2014/main" id="{8B7ABC46-0AD0-4447-A461-1822F6AA6BB0}"/>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198" name="Rectangle 14">
                  <a:extLst>
                    <a:ext uri="{FF2B5EF4-FFF2-40B4-BE49-F238E27FC236}">
                      <a16:creationId xmlns:a16="http://schemas.microsoft.com/office/drawing/2014/main" id="{6B933722-FF94-4293-BC53-25DDAE75C6ED}"/>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199" name="Rectangle 15">
                  <a:extLst>
                    <a:ext uri="{FF2B5EF4-FFF2-40B4-BE49-F238E27FC236}">
                      <a16:creationId xmlns:a16="http://schemas.microsoft.com/office/drawing/2014/main" id="{E33F419C-5795-40F7-AE71-2CE6BD7FAC6B}"/>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3200" name="Group 16">
                <a:extLst>
                  <a:ext uri="{FF2B5EF4-FFF2-40B4-BE49-F238E27FC236}">
                    <a16:creationId xmlns:a16="http://schemas.microsoft.com/office/drawing/2014/main" id="{D5A2AAD7-06C2-4A10-89AA-91184C563754}"/>
                  </a:ext>
                </a:extLst>
              </p:cNvPr>
              <p:cNvGrpSpPr>
                <a:grpSpLocks/>
              </p:cNvGrpSpPr>
              <p:nvPr/>
            </p:nvGrpSpPr>
            <p:grpSpPr bwMode="auto">
              <a:xfrm>
                <a:off x="144" y="144"/>
                <a:ext cx="432" cy="336"/>
                <a:chOff x="144" y="144"/>
                <a:chExt cx="432" cy="336"/>
              </a:xfrm>
            </p:grpSpPr>
            <p:grpSp>
              <p:nvGrpSpPr>
                <p:cNvPr id="733201" name="Group 17">
                  <a:extLst>
                    <a:ext uri="{FF2B5EF4-FFF2-40B4-BE49-F238E27FC236}">
                      <a16:creationId xmlns:a16="http://schemas.microsoft.com/office/drawing/2014/main" id="{40473A29-5644-4835-8DDB-A02910530A1D}"/>
                    </a:ext>
                  </a:extLst>
                </p:cNvPr>
                <p:cNvGrpSpPr>
                  <a:grpSpLocks/>
                </p:cNvGrpSpPr>
                <p:nvPr/>
              </p:nvGrpSpPr>
              <p:grpSpPr bwMode="auto">
                <a:xfrm>
                  <a:off x="144" y="144"/>
                  <a:ext cx="432" cy="112"/>
                  <a:chOff x="288" y="256"/>
                  <a:chExt cx="432" cy="112"/>
                </a:xfrm>
              </p:grpSpPr>
              <p:sp>
                <p:nvSpPr>
                  <p:cNvPr id="733202" name="Rectangle 18">
                    <a:extLst>
                      <a:ext uri="{FF2B5EF4-FFF2-40B4-BE49-F238E27FC236}">
                        <a16:creationId xmlns:a16="http://schemas.microsoft.com/office/drawing/2014/main" id="{B89D3E5C-9AEC-43CC-B060-52626ACEB720}"/>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203" name="Rectangle 19">
                    <a:extLst>
                      <a:ext uri="{FF2B5EF4-FFF2-40B4-BE49-F238E27FC236}">
                        <a16:creationId xmlns:a16="http://schemas.microsoft.com/office/drawing/2014/main" id="{204B92C6-FF6B-4DBA-858A-294456CD6B2D}"/>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204" name="Rectangle 20">
                    <a:extLst>
                      <a:ext uri="{FF2B5EF4-FFF2-40B4-BE49-F238E27FC236}">
                        <a16:creationId xmlns:a16="http://schemas.microsoft.com/office/drawing/2014/main" id="{C57F5B95-4632-475A-8051-7C5596BA1EC2}"/>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3205" name="Group 21">
                  <a:extLst>
                    <a:ext uri="{FF2B5EF4-FFF2-40B4-BE49-F238E27FC236}">
                      <a16:creationId xmlns:a16="http://schemas.microsoft.com/office/drawing/2014/main" id="{563B02FB-D06C-499A-AD90-AFA333EB4048}"/>
                    </a:ext>
                  </a:extLst>
                </p:cNvPr>
                <p:cNvGrpSpPr>
                  <a:grpSpLocks/>
                </p:cNvGrpSpPr>
                <p:nvPr/>
              </p:nvGrpSpPr>
              <p:grpSpPr bwMode="auto">
                <a:xfrm>
                  <a:off x="144" y="368"/>
                  <a:ext cx="432" cy="112"/>
                  <a:chOff x="288" y="256"/>
                  <a:chExt cx="432" cy="112"/>
                </a:xfrm>
              </p:grpSpPr>
              <p:sp>
                <p:nvSpPr>
                  <p:cNvPr id="733206" name="Rectangle 22">
                    <a:extLst>
                      <a:ext uri="{FF2B5EF4-FFF2-40B4-BE49-F238E27FC236}">
                        <a16:creationId xmlns:a16="http://schemas.microsoft.com/office/drawing/2014/main" id="{059B76A6-11C6-4CDE-BC61-36B47AA4445C}"/>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207" name="Rectangle 23">
                    <a:extLst>
                      <a:ext uri="{FF2B5EF4-FFF2-40B4-BE49-F238E27FC236}">
                        <a16:creationId xmlns:a16="http://schemas.microsoft.com/office/drawing/2014/main" id="{69A1CB18-1C99-4E6C-852A-848ABAB317A4}"/>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3208" name="Rectangle 24">
                    <a:extLst>
                      <a:ext uri="{FF2B5EF4-FFF2-40B4-BE49-F238E27FC236}">
                        <a16:creationId xmlns:a16="http://schemas.microsoft.com/office/drawing/2014/main" id="{19C37656-1E49-47B5-98EF-0FBA4DAB1D3A}"/>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33209" name="Picture 25">
            <a:extLst>
              <a:ext uri="{FF2B5EF4-FFF2-40B4-BE49-F238E27FC236}">
                <a16:creationId xmlns:a16="http://schemas.microsoft.com/office/drawing/2014/main" id="{42FB6AF7-57A3-4128-A607-65F86EF21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57425"/>
            <a:ext cx="7542212"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文本框 30">
            <a:extLst>
              <a:ext uri="{FF2B5EF4-FFF2-40B4-BE49-F238E27FC236}">
                <a16:creationId xmlns:a16="http://schemas.microsoft.com/office/drawing/2014/main" id="{1DE0B7DB-B79A-493E-8A51-5BE676504F50}"/>
              </a:ext>
            </a:extLst>
          </p:cNvPr>
          <p:cNvSpPr txBox="1"/>
          <p:nvPr/>
        </p:nvSpPr>
        <p:spPr>
          <a:xfrm>
            <a:off x="1219200" y="1016367"/>
            <a:ext cx="7542212" cy="830997"/>
          </a:xfrm>
          <a:prstGeom prst="rect">
            <a:avLst/>
          </a:prstGeom>
          <a:noFill/>
        </p:spPr>
        <p:txBody>
          <a:bodyPr wrap="square">
            <a:spAutoFit/>
          </a:bodyPr>
          <a:lstStyle/>
          <a:p>
            <a:r>
              <a:rPr lang="en-US" altLang="zh-CN" sz="2400" b="0" dirty="0"/>
              <a:t>The FC field is 2 bytes long and defines the type of frame and some control information. </a:t>
            </a:r>
            <a:endParaRPr lang="zh-CN" altLang="en-US" sz="2400" b="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856A0DBD-41C2-4FA2-9F13-BFD6C3B8B421}"/>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DD3C6CE5-E01A-45E8-9801-B954D3B87B77}"/>
              </a:ext>
            </a:extLst>
          </p:cNvPr>
          <p:cNvSpPr>
            <a:spLocks noGrp="1"/>
          </p:cNvSpPr>
          <p:nvPr>
            <p:ph type="sldNum" sz="quarter" idx="11"/>
          </p:nvPr>
        </p:nvSpPr>
        <p:spPr/>
        <p:txBody>
          <a:bodyPr/>
          <a:lstStyle/>
          <a:p>
            <a:fld id="{E9DB8FA2-0B04-4D20-9F5C-5CC8F8C30917}" type="slidenum">
              <a:rPr lang="en-US" altLang="zh-CN"/>
              <a:pPr/>
              <a:t>52</a:t>
            </a:fld>
            <a:endParaRPr lang="en-US" altLang="zh-CN"/>
          </a:p>
        </p:txBody>
      </p:sp>
      <p:sp>
        <p:nvSpPr>
          <p:cNvPr id="628738" name="Text Box 2">
            <a:extLst>
              <a:ext uri="{FF2B5EF4-FFF2-40B4-BE49-F238E27FC236}">
                <a16:creationId xmlns:a16="http://schemas.microsoft.com/office/drawing/2014/main" id="{39832CAC-014E-439A-AB0A-32943D40CA3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3.18</a:t>
            </a:r>
            <a:r>
              <a:rPr lang="en-US" altLang="en-US">
                <a:solidFill>
                  <a:schemeClr val="accent2"/>
                </a:solidFill>
              </a:rPr>
              <a:t>    </a:t>
            </a:r>
            <a:r>
              <a:rPr lang="en-US" altLang="en-US" i="1"/>
              <a:t>Control frames</a:t>
            </a:r>
          </a:p>
        </p:txBody>
      </p:sp>
      <p:sp>
        <p:nvSpPr>
          <p:cNvPr id="628739" name="Rectangle 3">
            <a:extLst>
              <a:ext uri="{FF2B5EF4-FFF2-40B4-BE49-F238E27FC236}">
                <a16:creationId xmlns:a16="http://schemas.microsoft.com/office/drawing/2014/main" id="{1B43337D-F4B9-453C-AE86-1FA0F962B83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8740" name="Rectangle 4">
            <a:extLst>
              <a:ext uri="{FF2B5EF4-FFF2-40B4-BE49-F238E27FC236}">
                <a16:creationId xmlns:a16="http://schemas.microsoft.com/office/drawing/2014/main" id="{564ADFDC-74EC-4C88-BB89-5EF59D0053B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8741" name="Rectangle 5">
            <a:extLst>
              <a:ext uri="{FF2B5EF4-FFF2-40B4-BE49-F238E27FC236}">
                <a16:creationId xmlns:a16="http://schemas.microsoft.com/office/drawing/2014/main" id="{AB02B538-BA0F-4B56-8BC3-564F1CEE375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8742" name="Rectangle 6">
            <a:extLst>
              <a:ext uri="{FF2B5EF4-FFF2-40B4-BE49-F238E27FC236}">
                <a16:creationId xmlns:a16="http://schemas.microsoft.com/office/drawing/2014/main" id="{F6E0877B-C658-4E96-ABC1-E1100421F0E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8743" name="Rectangle 7">
            <a:extLst>
              <a:ext uri="{FF2B5EF4-FFF2-40B4-BE49-F238E27FC236}">
                <a16:creationId xmlns:a16="http://schemas.microsoft.com/office/drawing/2014/main" id="{54B64A40-C463-4A73-9136-78D1A9BC806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8744" name="Rectangle 8">
            <a:extLst>
              <a:ext uri="{FF2B5EF4-FFF2-40B4-BE49-F238E27FC236}">
                <a16:creationId xmlns:a16="http://schemas.microsoft.com/office/drawing/2014/main" id="{AFA413E0-0540-4D36-A4B0-4BE45F919E2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28745" name="Rectangle 9">
            <a:extLst>
              <a:ext uri="{FF2B5EF4-FFF2-40B4-BE49-F238E27FC236}">
                <a16:creationId xmlns:a16="http://schemas.microsoft.com/office/drawing/2014/main" id="{5EA93F36-06EE-4127-BA92-07F30C9CB7A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28746" name="Picture 10">
            <a:extLst>
              <a:ext uri="{FF2B5EF4-FFF2-40B4-BE49-F238E27FC236}">
                <a16:creationId xmlns:a16="http://schemas.microsoft.com/office/drawing/2014/main" id="{057C3765-ADE1-4CD7-8ACD-0E264ED6F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4314825"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8747" name="Picture 11">
            <a:extLst>
              <a:ext uri="{FF2B5EF4-FFF2-40B4-BE49-F238E27FC236}">
                <a16:creationId xmlns:a16="http://schemas.microsoft.com/office/drawing/2014/main" id="{2C5A187B-195A-41B1-8245-632EF6901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600" y="3589338"/>
            <a:ext cx="3327400" cy="98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28746"/>
                                        </p:tgtEl>
                                        <p:attrNameLst>
                                          <p:attrName>style.visibility</p:attrName>
                                        </p:attrNameLst>
                                      </p:cBhvr>
                                      <p:to>
                                        <p:strVal val="visible"/>
                                      </p:to>
                                    </p:set>
                                    <p:animEffect transition="in" filter="diamond(in)">
                                      <p:cBhvr>
                                        <p:cTn id="7" dur="2000"/>
                                        <p:tgtEl>
                                          <p:spTgt spid="628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28747"/>
                                        </p:tgtEl>
                                        <p:attrNameLst>
                                          <p:attrName>style.visibility</p:attrName>
                                        </p:attrNameLst>
                                      </p:cBhvr>
                                      <p:to>
                                        <p:strVal val="visible"/>
                                      </p:to>
                                    </p:set>
                                    <p:animEffect transition="in" filter="diamond(in)">
                                      <p:cBhvr>
                                        <p:cTn id="12" dur="2000"/>
                                        <p:tgtEl>
                                          <p:spTgt spid="62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D4898EED-83E6-4BA9-B383-820BE29F2547}"/>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F8EBAE6F-3180-4AB5-9908-52EFE0E3CBAA}"/>
              </a:ext>
            </a:extLst>
          </p:cNvPr>
          <p:cNvSpPr>
            <a:spLocks noGrp="1"/>
          </p:cNvSpPr>
          <p:nvPr>
            <p:ph type="sldNum" sz="quarter" idx="11"/>
          </p:nvPr>
        </p:nvSpPr>
        <p:spPr/>
        <p:txBody>
          <a:bodyPr/>
          <a:lstStyle/>
          <a:p>
            <a:fld id="{8B0EC0C8-EA1F-45FC-B5D1-3A4D04303458}" type="slidenum">
              <a:rPr lang="en-US" altLang="zh-CN"/>
              <a:pPr/>
              <a:t>53</a:t>
            </a:fld>
            <a:endParaRPr lang="en-US" altLang="zh-CN"/>
          </a:p>
        </p:txBody>
      </p:sp>
      <p:grpSp>
        <p:nvGrpSpPr>
          <p:cNvPr id="735234" name="Group 2">
            <a:extLst>
              <a:ext uri="{FF2B5EF4-FFF2-40B4-BE49-F238E27FC236}">
                <a16:creationId xmlns:a16="http://schemas.microsoft.com/office/drawing/2014/main" id="{E050239B-6C0A-410B-BA48-B4440B3E3120}"/>
              </a:ext>
            </a:extLst>
          </p:cNvPr>
          <p:cNvGrpSpPr>
            <a:grpSpLocks/>
          </p:cNvGrpSpPr>
          <p:nvPr/>
        </p:nvGrpSpPr>
        <p:grpSpPr bwMode="auto">
          <a:xfrm>
            <a:off x="228600" y="228600"/>
            <a:ext cx="8458200" cy="5791200"/>
            <a:chOff x="144" y="144"/>
            <a:chExt cx="5328" cy="3648"/>
          </a:xfrm>
        </p:grpSpPr>
        <p:grpSp>
          <p:nvGrpSpPr>
            <p:cNvPr id="735235" name="Group 3">
              <a:extLst>
                <a:ext uri="{FF2B5EF4-FFF2-40B4-BE49-F238E27FC236}">
                  <a16:creationId xmlns:a16="http://schemas.microsoft.com/office/drawing/2014/main" id="{692D55FC-32E0-496F-BEC3-11B5EC10187F}"/>
                </a:ext>
              </a:extLst>
            </p:cNvPr>
            <p:cNvGrpSpPr>
              <a:grpSpLocks/>
            </p:cNvGrpSpPr>
            <p:nvPr/>
          </p:nvGrpSpPr>
          <p:grpSpPr bwMode="auto">
            <a:xfrm>
              <a:off x="144" y="144"/>
              <a:ext cx="432" cy="3648"/>
              <a:chOff x="48" y="48"/>
              <a:chExt cx="576" cy="3984"/>
            </a:xfrm>
          </p:grpSpPr>
          <p:sp>
            <p:nvSpPr>
              <p:cNvPr id="735236" name="Rectangle 4">
                <a:extLst>
                  <a:ext uri="{FF2B5EF4-FFF2-40B4-BE49-F238E27FC236}">
                    <a16:creationId xmlns:a16="http://schemas.microsoft.com/office/drawing/2014/main" id="{0897B05D-A055-4643-9FC2-9C5CA4488A31}"/>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37" name="Rectangle 5">
                <a:extLst>
                  <a:ext uri="{FF2B5EF4-FFF2-40B4-BE49-F238E27FC236}">
                    <a16:creationId xmlns:a16="http://schemas.microsoft.com/office/drawing/2014/main" id="{CE41E3FF-9F1B-4083-96D2-54F488D3BFA4}"/>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38" name="Rectangle 6">
                <a:extLst>
                  <a:ext uri="{FF2B5EF4-FFF2-40B4-BE49-F238E27FC236}">
                    <a16:creationId xmlns:a16="http://schemas.microsoft.com/office/drawing/2014/main" id="{A2B74EC3-B2AC-4A5E-99AE-78C64984C453}"/>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5239" name="Group 7">
              <a:extLst>
                <a:ext uri="{FF2B5EF4-FFF2-40B4-BE49-F238E27FC236}">
                  <a16:creationId xmlns:a16="http://schemas.microsoft.com/office/drawing/2014/main" id="{BE519C11-5C33-4D3B-8D25-5ED594FB1434}"/>
                </a:ext>
              </a:extLst>
            </p:cNvPr>
            <p:cNvGrpSpPr>
              <a:grpSpLocks/>
            </p:cNvGrpSpPr>
            <p:nvPr/>
          </p:nvGrpSpPr>
          <p:grpSpPr bwMode="auto">
            <a:xfrm>
              <a:off x="144" y="144"/>
              <a:ext cx="5328" cy="336"/>
              <a:chOff x="0" y="144"/>
              <a:chExt cx="5760" cy="432"/>
            </a:xfrm>
          </p:grpSpPr>
          <p:sp>
            <p:nvSpPr>
              <p:cNvPr id="735240" name="Rectangle 8">
                <a:extLst>
                  <a:ext uri="{FF2B5EF4-FFF2-40B4-BE49-F238E27FC236}">
                    <a16:creationId xmlns:a16="http://schemas.microsoft.com/office/drawing/2014/main" id="{913F3006-44B9-4D93-BF3D-A0392EBD7D31}"/>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41" name="Rectangle 9">
                <a:extLst>
                  <a:ext uri="{FF2B5EF4-FFF2-40B4-BE49-F238E27FC236}">
                    <a16:creationId xmlns:a16="http://schemas.microsoft.com/office/drawing/2014/main" id="{9A372441-42AA-44B0-B886-D1B3FB2F43EB}"/>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42" name="Rectangle 10">
                <a:extLst>
                  <a:ext uri="{FF2B5EF4-FFF2-40B4-BE49-F238E27FC236}">
                    <a16:creationId xmlns:a16="http://schemas.microsoft.com/office/drawing/2014/main" id="{5D24B1ED-146B-470A-BAE7-42F21641F192}"/>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5243" name="Group 11">
              <a:extLst>
                <a:ext uri="{FF2B5EF4-FFF2-40B4-BE49-F238E27FC236}">
                  <a16:creationId xmlns:a16="http://schemas.microsoft.com/office/drawing/2014/main" id="{0AC29ED3-2CFC-43F8-9E13-A9B449874821}"/>
                </a:ext>
              </a:extLst>
            </p:cNvPr>
            <p:cNvGrpSpPr>
              <a:grpSpLocks/>
            </p:cNvGrpSpPr>
            <p:nvPr/>
          </p:nvGrpSpPr>
          <p:grpSpPr bwMode="auto">
            <a:xfrm>
              <a:off x="144" y="144"/>
              <a:ext cx="432" cy="336"/>
              <a:chOff x="144" y="144"/>
              <a:chExt cx="432" cy="336"/>
            </a:xfrm>
          </p:grpSpPr>
          <p:grpSp>
            <p:nvGrpSpPr>
              <p:cNvPr id="735244" name="Group 12">
                <a:extLst>
                  <a:ext uri="{FF2B5EF4-FFF2-40B4-BE49-F238E27FC236}">
                    <a16:creationId xmlns:a16="http://schemas.microsoft.com/office/drawing/2014/main" id="{09D8FB6C-44AD-474E-8753-D8C30D56EBCA}"/>
                  </a:ext>
                </a:extLst>
              </p:cNvPr>
              <p:cNvGrpSpPr>
                <a:grpSpLocks/>
              </p:cNvGrpSpPr>
              <p:nvPr/>
            </p:nvGrpSpPr>
            <p:grpSpPr bwMode="auto">
              <a:xfrm>
                <a:off x="144" y="256"/>
                <a:ext cx="432" cy="112"/>
                <a:chOff x="288" y="256"/>
                <a:chExt cx="432" cy="112"/>
              </a:xfrm>
            </p:grpSpPr>
            <p:sp>
              <p:nvSpPr>
                <p:cNvPr id="735245" name="Rectangle 13">
                  <a:extLst>
                    <a:ext uri="{FF2B5EF4-FFF2-40B4-BE49-F238E27FC236}">
                      <a16:creationId xmlns:a16="http://schemas.microsoft.com/office/drawing/2014/main" id="{D8D7AE92-2B73-452E-9186-E081115A6CDE}"/>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46" name="Rectangle 14">
                  <a:extLst>
                    <a:ext uri="{FF2B5EF4-FFF2-40B4-BE49-F238E27FC236}">
                      <a16:creationId xmlns:a16="http://schemas.microsoft.com/office/drawing/2014/main" id="{B42DA2BF-1AF3-4ABB-B3F1-B0406FBBC905}"/>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47" name="Rectangle 15">
                  <a:extLst>
                    <a:ext uri="{FF2B5EF4-FFF2-40B4-BE49-F238E27FC236}">
                      <a16:creationId xmlns:a16="http://schemas.microsoft.com/office/drawing/2014/main" id="{8309B93B-C65E-4CF1-A043-E6CE95D6F3CF}"/>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5248" name="Group 16">
                <a:extLst>
                  <a:ext uri="{FF2B5EF4-FFF2-40B4-BE49-F238E27FC236}">
                    <a16:creationId xmlns:a16="http://schemas.microsoft.com/office/drawing/2014/main" id="{21B99FF0-8AF1-4878-B011-FA4377A4C928}"/>
                  </a:ext>
                </a:extLst>
              </p:cNvPr>
              <p:cNvGrpSpPr>
                <a:grpSpLocks/>
              </p:cNvGrpSpPr>
              <p:nvPr/>
            </p:nvGrpSpPr>
            <p:grpSpPr bwMode="auto">
              <a:xfrm>
                <a:off x="144" y="144"/>
                <a:ext cx="432" cy="336"/>
                <a:chOff x="144" y="144"/>
                <a:chExt cx="432" cy="336"/>
              </a:xfrm>
            </p:grpSpPr>
            <p:grpSp>
              <p:nvGrpSpPr>
                <p:cNvPr id="735249" name="Group 17">
                  <a:extLst>
                    <a:ext uri="{FF2B5EF4-FFF2-40B4-BE49-F238E27FC236}">
                      <a16:creationId xmlns:a16="http://schemas.microsoft.com/office/drawing/2014/main" id="{9371BB14-13CA-4681-B903-7D2B33A20134}"/>
                    </a:ext>
                  </a:extLst>
                </p:cNvPr>
                <p:cNvGrpSpPr>
                  <a:grpSpLocks/>
                </p:cNvGrpSpPr>
                <p:nvPr/>
              </p:nvGrpSpPr>
              <p:grpSpPr bwMode="auto">
                <a:xfrm>
                  <a:off x="144" y="144"/>
                  <a:ext cx="432" cy="112"/>
                  <a:chOff x="288" y="256"/>
                  <a:chExt cx="432" cy="112"/>
                </a:xfrm>
              </p:grpSpPr>
              <p:sp>
                <p:nvSpPr>
                  <p:cNvPr id="735250" name="Rectangle 18">
                    <a:extLst>
                      <a:ext uri="{FF2B5EF4-FFF2-40B4-BE49-F238E27FC236}">
                        <a16:creationId xmlns:a16="http://schemas.microsoft.com/office/drawing/2014/main" id="{D70FCA4B-AF5C-4ADF-A984-E46FF45C219E}"/>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51" name="Rectangle 19">
                    <a:extLst>
                      <a:ext uri="{FF2B5EF4-FFF2-40B4-BE49-F238E27FC236}">
                        <a16:creationId xmlns:a16="http://schemas.microsoft.com/office/drawing/2014/main" id="{9F881FB8-3F8C-4480-8792-5D1744068675}"/>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52" name="Rectangle 20">
                    <a:extLst>
                      <a:ext uri="{FF2B5EF4-FFF2-40B4-BE49-F238E27FC236}">
                        <a16:creationId xmlns:a16="http://schemas.microsoft.com/office/drawing/2014/main" id="{1C697A83-44BF-4FD3-B90A-EA5EE5CEB602}"/>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5253" name="Group 21">
                  <a:extLst>
                    <a:ext uri="{FF2B5EF4-FFF2-40B4-BE49-F238E27FC236}">
                      <a16:creationId xmlns:a16="http://schemas.microsoft.com/office/drawing/2014/main" id="{8C434ECB-3206-4949-9AEC-B634F212C077}"/>
                    </a:ext>
                  </a:extLst>
                </p:cNvPr>
                <p:cNvGrpSpPr>
                  <a:grpSpLocks/>
                </p:cNvGrpSpPr>
                <p:nvPr/>
              </p:nvGrpSpPr>
              <p:grpSpPr bwMode="auto">
                <a:xfrm>
                  <a:off x="144" y="368"/>
                  <a:ext cx="432" cy="112"/>
                  <a:chOff x="288" y="256"/>
                  <a:chExt cx="432" cy="112"/>
                </a:xfrm>
              </p:grpSpPr>
              <p:sp>
                <p:nvSpPr>
                  <p:cNvPr id="735254" name="Rectangle 22">
                    <a:extLst>
                      <a:ext uri="{FF2B5EF4-FFF2-40B4-BE49-F238E27FC236}">
                        <a16:creationId xmlns:a16="http://schemas.microsoft.com/office/drawing/2014/main" id="{D2BAF91F-063D-4782-B97A-BC0BB7680652}"/>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55" name="Rectangle 23">
                    <a:extLst>
                      <a:ext uri="{FF2B5EF4-FFF2-40B4-BE49-F238E27FC236}">
                        <a16:creationId xmlns:a16="http://schemas.microsoft.com/office/drawing/2014/main" id="{A8A534D8-FA01-4317-AB90-3B86B7E248E9}"/>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5256" name="Rectangle 24">
                    <a:extLst>
                      <a:ext uri="{FF2B5EF4-FFF2-40B4-BE49-F238E27FC236}">
                        <a16:creationId xmlns:a16="http://schemas.microsoft.com/office/drawing/2014/main" id="{A11ED0A5-E657-4AB4-938C-B12412297C96}"/>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35257" name="Picture 25">
            <a:extLst>
              <a:ext uri="{FF2B5EF4-FFF2-40B4-BE49-F238E27FC236}">
                <a16:creationId xmlns:a16="http://schemas.microsoft.com/office/drawing/2014/main" id="{7241DAA0-97C2-4AAE-84E1-A7E1BDA47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2393950"/>
            <a:ext cx="7191375"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A62FE4E9-6D2B-4239-93ED-7B106C99D89A}"/>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B0FCCF54-E2EC-40A6-BC0C-4509C05D3ED3}"/>
              </a:ext>
            </a:extLst>
          </p:cNvPr>
          <p:cNvSpPr>
            <a:spLocks noGrp="1"/>
          </p:cNvSpPr>
          <p:nvPr>
            <p:ph type="sldNum" sz="quarter" idx="11"/>
          </p:nvPr>
        </p:nvSpPr>
        <p:spPr/>
        <p:txBody>
          <a:bodyPr/>
          <a:lstStyle/>
          <a:p>
            <a:fld id="{CD185717-90BD-4FEE-9B08-7457B19C732C}" type="slidenum">
              <a:rPr lang="en-US" altLang="zh-CN"/>
              <a:pPr/>
              <a:t>54</a:t>
            </a:fld>
            <a:endParaRPr lang="en-US" altLang="zh-CN"/>
          </a:p>
        </p:txBody>
      </p:sp>
      <p:grpSp>
        <p:nvGrpSpPr>
          <p:cNvPr id="737282" name="Group 2">
            <a:extLst>
              <a:ext uri="{FF2B5EF4-FFF2-40B4-BE49-F238E27FC236}">
                <a16:creationId xmlns:a16="http://schemas.microsoft.com/office/drawing/2014/main" id="{DFCF1BB2-FF66-4637-82B3-71D573777B03}"/>
              </a:ext>
            </a:extLst>
          </p:cNvPr>
          <p:cNvGrpSpPr>
            <a:grpSpLocks/>
          </p:cNvGrpSpPr>
          <p:nvPr/>
        </p:nvGrpSpPr>
        <p:grpSpPr bwMode="auto">
          <a:xfrm>
            <a:off x="228600" y="228600"/>
            <a:ext cx="8458200" cy="5791200"/>
            <a:chOff x="144" y="144"/>
            <a:chExt cx="5328" cy="3648"/>
          </a:xfrm>
        </p:grpSpPr>
        <p:grpSp>
          <p:nvGrpSpPr>
            <p:cNvPr id="737283" name="Group 3">
              <a:extLst>
                <a:ext uri="{FF2B5EF4-FFF2-40B4-BE49-F238E27FC236}">
                  <a16:creationId xmlns:a16="http://schemas.microsoft.com/office/drawing/2014/main" id="{32F8108D-3AE0-4322-8792-BB3D1B0039F4}"/>
                </a:ext>
              </a:extLst>
            </p:cNvPr>
            <p:cNvGrpSpPr>
              <a:grpSpLocks/>
            </p:cNvGrpSpPr>
            <p:nvPr/>
          </p:nvGrpSpPr>
          <p:grpSpPr bwMode="auto">
            <a:xfrm>
              <a:off x="144" y="144"/>
              <a:ext cx="432" cy="3648"/>
              <a:chOff x="48" y="48"/>
              <a:chExt cx="576" cy="3984"/>
            </a:xfrm>
          </p:grpSpPr>
          <p:sp>
            <p:nvSpPr>
              <p:cNvPr id="737284" name="Rectangle 4">
                <a:extLst>
                  <a:ext uri="{FF2B5EF4-FFF2-40B4-BE49-F238E27FC236}">
                    <a16:creationId xmlns:a16="http://schemas.microsoft.com/office/drawing/2014/main" id="{BD82A7C4-2A0A-436B-A1FA-C4272A1EBF10}"/>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85" name="Rectangle 5">
                <a:extLst>
                  <a:ext uri="{FF2B5EF4-FFF2-40B4-BE49-F238E27FC236}">
                    <a16:creationId xmlns:a16="http://schemas.microsoft.com/office/drawing/2014/main" id="{BE89D6B5-2B7D-49CD-9D6E-8F9DDB293A5F}"/>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86" name="Rectangle 6">
                <a:extLst>
                  <a:ext uri="{FF2B5EF4-FFF2-40B4-BE49-F238E27FC236}">
                    <a16:creationId xmlns:a16="http://schemas.microsoft.com/office/drawing/2014/main" id="{1856F716-7916-46B7-BBE7-76B1DF766A5B}"/>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7287" name="Group 7">
              <a:extLst>
                <a:ext uri="{FF2B5EF4-FFF2-40B4-BE49-F238E27FC236}">
                  <a16:creationId xmlns:a16="http://schemas.microsoft.com/office/drawing/2014/main" id="{CBC37B95-03F8-41DD-A0BA-05BC399C421F}"/>
                </a:ext>
              </a:extLst>
            </p:cNvPr>
            <p:cNvGrpSpPr>
              <a:grpSpLocks/>
            </p:cNvGrpSpPr>
            <p:nvPr/>
          </p:nvGrpSpPr>
          <p:grpSpPr bwMode="auto">
            <a:xfrm>
              <a:off x="144" y="144"/>
              <a:ext cx="5328" cy="336"/>
              <a:chOff x="0" y="144"/>
              <a:chExt cx="5760" cy="432"/>
            </a:xfrm>
          </p:grpSpPr>
          <p:sp>
            <p:nvSpPr>
              <p:cNvPr id="737288" name="Rectangle 8">
                <a:extLst>
                  <a:ext uri="{FF2B5EF4-FFF2-40B4-BE49-F238E27FC236}">
                    <a16:creationId xmlns:a16="http://schemas.microsoft.com/office/drawing/2014/main" id="{547B8AE9-5C87-49C7-B173-A8557964FFF3}"/>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89" name="Rectangle 9">
                <a:extLst>
                  <a:ext uri="{FF2B5EF4-FFF2-40B4-BE49-F238E27FC236}">
                    <a16:creationId xmlns:a16="http://schemas.microsoft.com/office/drawing/2014/main" id="{31462DB4-2C7F-4FF6-BEA4-70129CB1BA84}"/>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90" name="Rectangle 10">
                <a:extLst>
                  <a:ext uri="{FF2B5EF4-FFF2-40B4-BE49-F238E27FC236}">
                    <a16:creationId xmlns:a16="http://schemas.microsoft.com/office/drawing/2014/main" id="{226D6FDE-0E2F-4A5B-ACAF-CD2CACF4CDEE}"/>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7291" name="Group 11">
              <a:extLst>
                <a:ext uri="{FF2B5EF4-FFF2-40B4-BE49-F238E27FC236}">
                  <a16:creationId xmlns:a16="http://schemas.microsoft.com/office/drawing/2014/main" id="{3A0D0B24-CBF7-4D77-9115-74ACAD8AF6FB}"/>
                </a:ext>
              </a:extLst>
            </p:cNvPr>
            <p:cNvGrpSpPr>
              <a:grpSpLocks/>
            </p:cNvGrpSpPr>
            <p:nvPr/>
          </p:nvGrpSpPr>
          <p:grpSpPr bwMode="auto">
            <a:xfrm>
              <a:off x="144" y="144"/>
              <a:ext cx="432" cy="336"/>
              <a:chOff x="144" y="144"/>
              <a:chExt cx="432" cy="336"/>
            </a:xfrm>
          </p:grpSpPr>
          <p:grpSp>
            <p:nvGrpSpPr>
              <p:cNvPr id="737292" name="Group 12">
                <a:extLst>
                  <a:ext uri="{FF2B5EF4-FFF2-40B4-BE49-F238E27FC236}">
                    <a16:creationId xmlns:a16="http://schemas.microsoft.com/office/drawing/2014/main" id="{EB1872F8-9204-42F4-8A73-2D46267F6AAD}"/>
                  </a:ext>
                </a:extLst>
              </p:cNvPr>
              <p:cNvGrpSpPr>
                <a:grpSpLocks/>
              </p:cNvGrpSpPr>
              <p:nvPr/>
            </p:nvGrpSpPr>
            <p:grpSpPr bwMode="auto">
              <a:xfrm>
                <a:off x="144" y="256"/>
                <a:ext cx="432" cy="112"/>
                <a:chOff x="288" y="256"/>
                <a:chExt cx="432" cy="112"/>
              </a:xfrm>
            </p:grpSpPr>
            <p:sp>
              <p:nvSpPr>
                <p:cNvPr id="737293" name="Rectangle 13">
                  <a:extLst>
                    <a:ext uri="{FF2B5EF4-FFF2-40B4-BE49-F238E27FC236}">
                      <a16:creationId xmlns:a16="http://schemas.microsoft.com/office/drawing/2014/main" id="{547182BD-0DEA-41EF-8C53-0E5D1DF71C12}"/>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94" name="Rectangle 14">
                  <a:extLst>
                    <a:ext uri="{FF2B5EF4-FFF2-40B4-BE49-F238E27FC236}">
                      <a16:creationId xmlns:a16="http://schemas.microsoft.com/office/drawing/2014/main" id="{CCC5D09F-A25A-4D75-8F9C-3C9C414F961B}"/>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95" name="Rectangle 15">
                  <a:extLst>
                    <a:ext uri="{FF2B5EF4-FFF2-40B4-BE49-F238E27FC236}">
                      <a16:creationId xmlns:a16="http://schemas.microsoft.com/office/drawing/2014/main" id="{033AC0C3-DD98-4AEA-88BF-8800F91BC475}"/>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7296" name="Group 16">
                <a:extLst>
                  <a:ext uri="{FF2B5EF4-FFF2-40B4-BE49-F238E27FC236}">
                    <a16:creationId xmlns:a16="http://schemas.microsoft.com/office/drawing/2014/main" id="{BE34E95D-CFD3-40EC-85FA-E455D414D2B2}"/>
                  </a:ext>
                </a:extLst>
              </p:cNvPr>
              <p:cNvGrpSpPr>
                <a:grpSpLocks/>
              </p:cNvGrpSpPr>
              <p:nvPr/>
            </p:nvGrpSpPr>
            <p:grpSpPr bwMode="auto">
              <a:xfrm>
                <a:off x="144" y="144"/>
                <a:ext cx="432" cy="336"/>
                <a:chOff x="144" y="144"/>
                <a:chExt cx="432" cy="336"/>
              </a:xfrm>
            </p:grpSpPr>
            <p:grpSp>
              <p:nvGrpSpPr>
                <p:cNvPr id="737297" name="Group 17">
                  <a:extLst>
                    <a:ext uri="{FF2B5EF4-FFF2-40B4-BE49-F238E27FC236}">
                      <a16:creationId xmlns:a16="http://schemas.microsoft.com/office/drawing/2014/main" id="{891D6265-4E43-46BA-9631-F5A036FAC613}"/>
                    </a:ext>
                  </a:extLst>
                </p:cNvPr>
                <p:cNvGrpSpPr>
                  <a:grpSpLocks/>
                </p:cNvGrpSpPr>
                <p:nvPr/>
              </p:nvGrpSpPr>
              <p:grpSpPr bwMode="auto">
                <a:xfrm>
                  <a:off x="144" y="144"/>
                  <a:ext cx="432" cy="112"/>
                  <a:chOff x="288" y="256"/>
                  <a:chExt cx="432" cy="112"/>
                </a:xfrm>
              </p:grpSpPr>
              <p:sp>
                <p:nvSpPr>
                  <p:cNvPr id="737298" name="Rectangle 18">
                    <a:extLst>
                      <a:ext uri="{FF2B5EF4-FFF2-40B4-BE49-F238E27FC236}">
                        <a16:creationId xmlns:a16="http://schemas.microsoft.com/office/drawing/2014/main" id="{7395D694-12B9-49B8-B41A-09CE9AA87520}"/>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299" name="Rectangle 19">
                    <a:extLst>
                      <a:ext uri="{FF2B5EF4-FFF2-40B4-BE49-F238E27FC236}">
                        <a16:creationId xmlns:a16="http://schemas.microsoft.com/office/drawing/2014/main" id="{B765AB1A-8A86-41E1-A339-F74D9F8DDB5D}"/>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00" name="Rectangle 20">
                    <a:extLst>
                      <a:ext uri="{FF2B5EF4-FFF2-40B4-BE49-F238E27FC236}">
                        <a16:creationId xmlns:a16="http://schemas.microsoft.com/office/drawing/2014/main" id="{806D424B-6721-473C-9929-902254D6E588}"/>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7301" name="Group 21">
                  <a:extLst>
                    <a:ext uri="{FF2B5EF4-FFF2-40B4-BE49-F238E27FC236}">
                      <a16:creationId xmlns:a16="http://schemas.microsoft.com/office/drawing/2014/main" id="{962F1D3A-6D8C-4B58-8D2F-202282E25C1F}"/>
                    </a:ext>
                  </a:extLst>
                </p:cNvPr>
                <p:cNvGrpSpPr>
                  <a:grpSpLocks/>
                </p:cNvGrpSpPr>
                <p:nvPr/>
              </p:nvGrpSpPr>
              <p:grpSpPr bwMode="auto">
                <a:xfrm>
                  <a:off x="144" y="368"/>
                  <a:ext cx="432" cy="112"/>
                  <a:chOff x="288" y="256"/>
                  <a:chExt cx="432" cy="112"/>
                </a:xfrm>
              </p:grpSpPr>
              <p:sp>
                <p:nvSpPr>
                  <p:cNvPr id="737302" name="Rectangle 22">
                    <a:extLst>
                      <a:ext uri="{FF2B5EF4-FFF2-40B4-BE49-F238E27FC236}">
                        <a16:creationId xmlns:a16="http://schemas.microsoft.com/office/drawing/2014/main" id="{32A83BAD-71BB-48AB-91C6-44DECE522880}"/>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03" name="Rectangle 23">
                    <a:extLst>
                      <a:ext uri="{FF2B5EF4-FFF2-40B4-BE49-F238E27FC236}">
                        <a16:creationId xmlns:a16="http://schemas.microsoft.com/office/drawing/2014/main" id="{97B7DC3E-DD85-4BE6-A34A-D6661DA8BBEF}"/>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04" name="Rectangle 24">
                    <a:extLst>
                      <a:ext uri="{FF2B5EF4-FFF2-40B4-BE49-F238E27FC236}">
                        <a16:creationId xmlns:a16="http://schemas.microsoft.com/office/drawing/2014/main" id="{BD5042C3-3208-4B13-87A0-1C3DAB447CED}"/>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37305" name="Picture 25">
            <a:extLst>
              <a:ext uri="{FF2B5EF4-FFF2-40B4-BE49-F238E27FC236}">
                <a16:creationId xmlns:a16="http://schemas.microsoft.com/office/drawing/2014/main" id="{F2146C2F-030C-47CF-94F7-BC875DD1C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10" y="1328856"/>
            <a:ext cx="8053388"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本框 28">
            <a:extLst>
              <a:ext uri="{FF2B5EF4-FFF2-40B4-BE49-F238E27FC236}">
                <a16:creationId xmlns:a16="http://schemas.microsoft.com/office/drawing/2014/main" id="{FED1C498-7906-452E-9043-E30789B3893D}"/>
              </a:ext>
            </a:extLst>
          </p:cNvPr>
          <p:cNvSpPr txBox="1"/>
          <p:nvPr/>
        </p:nvSpPr>
        <p:spPr>
          <a:xfrm>
            <a:off x="1090612" y="3733163"/>
            <a:ext cx="8053388" cy="1938992"/>
          </a:xfrm>
          <a:prstGeom prst="rect">
            <a:avLst/>
          </a:prstGeom>
          <a:noFill/>
        </p:spPr>
        <p:txBody>
          <a:bodyPr wrap="square">
            <a:spAutoFit/>
          </a:bodyPr>
          <a:lstStyle/>
          <a:p>
            <a:r>
              <a:rPr lang="en-US" altLang="zh-CN" sz="2000" b="0" dirty="0"/>
              <a:t>Note that address 1 is always the address of the next device. </a:t>
            </a:r>
          </a:p>
          <a:p>
            <a:r>
              <a:rPr lang="en-US" altLang="zh-CN" sz="2000" b="0" dirty="0"/>
              <a:t>Address 2 is always the address of the previous device. </a:t>
            </a:r>
          </a:p>
          <a:p>
            <a:r>
              <a:rPr lang="en-US" altLang="zh-CN" sz="2000" b="0" dirty="0"/>
              <a:t>Address 3 is the address of the final destination station if it is not defined by address 1. </a:t>
            </a:r>
          </a:p>
          <a:p>
            <a:r>
              <a:rPr lang="en-US" altLang="zh-CN" sz="2000" b="0" dirty="0"/>
              <a:t>Address 4 is the address of the original source station if it is not the same as address 2. </a:t>
            </a:r>
            <a:endParaRPr lang="zh-CN" altLang="en-US" sz="2000" b="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3F375C55-FF6C-4447-BFD3-08975BDB536D}"/>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49203EB7-C8BA-4B4D-9B78-AA7BF0D885E4}"/>
              </a:ext>
            </a:extLst>
          </p:cNvPr>
          <p:cNvSpPr>
            <a:spLocks noGrp="1"/>
          </p:cNvSpPr>
          <p:nvPr>
            <p:ph type="sldNum" sz="quarter" idx="11"/>
          </p:nvPr>
        </p:nvSpPr>
        <p:spPr/>
        <p:txBody>
          <a:bodyPr/>
          <a:lstStyle/>
          <a:p>
            <a:fld id="{A1CC1668-8BF2-4B37-BE47-33B3AC4CCBF2}" type="slidenum">
              <a:rPr lang="en-US" altLang="zh-CN"/>
              <a:pPr/>
              <a:t>55</a:t>
            </a:fld>
            <a:endParaRPr lang="en-US" altLang="zh-CN"/>
          </a:p>
        </p:txBody>
      </p:sp>
      <p:sp>
        <p:nvSpPr>
          <p:cNvPr id="504834" name="Text Box 2">
            <a:extLst>
              <a:ext uri="{FF2B5EF4-FFF2-40B4-BE49-F238E27FC236}">
                <a16:creationId xmlns:a16="http://schemas.microsoft.com/office/drawing/2014/main" id="{4102F591-B72D-4F35-BDBF-62536FCBF43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3.19</a:t>
            </a:r>
            <a:r>
              <a:rPr lang="en-US" altLang="en-US">
                <a:solidFill>
                  <a:schemeClr val="accent2"/>
                </a:solidFill>
              </a:rPr>
              <a:t>    </a:t>
            </a:r>
            <a:r>
              <a:rPr lang="en-US" altLang="en-US" i="1"/>
              <a:t>Hidden station problem</a:t>
            </a:r>
          </a:p>
        </p:txBody>
      </p:sp>
      <p:sp>
        <p:nvSpPr>
          <p:cNvPr id="504835" name="Rectangle 3">
            <a:extLst>
              <a:ext uri="{FF2B5EF4-FFF2-40B4-BE49-F238E27FC236}">
                <a16:creationId xmlns:a16="http://schemas.microsoft.com/office/drawing/2014/main" id="{A620AF23-47A6-47B1-9CE8-37B78B5436C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4836" name="Rectangle 4">
            <a:extLst>
              <a:ext uri="{FF2B5EF4-FFF2-40B4-BE49-F238E27FC236}">
                <a16:creationId xmlns:a16="http://schemas.microsoft.com/office/drawing/2014/main" id="{F4F429A4-9DA8-44C4-A464-973AF86B046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4837" name="Rectangle 5">
            <a:extLst>
              <a:ext uri="{FF2B5EF4-FFF2-40B4-BE49-F238E27FC236}">
                <a16:creationId xmlns:a16="http://schemas.microsoft.com/office/drawing/2014/main" id="{5EAE3D7D-51F0-4EEC-B094-E2A8516F520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4838" name="Rectangle 6">
            <a:extLst>
              <a:ext uri="{FF2B5EF4-FFF2-40B4-BE49-F238E27FC236}">
                <a16:creationId xmlns:a16="http://schemas.microsoft.com/office/drawing/2014/main" id="{1B848CAD-D45C-45FD-B3CF-EE269EB15CE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4839" name="Rectangle 7">
            <a:extLst>
              <a:ext uri="{FF2B5EF4-FFF2-40B4-BE49-F238E27FC236}">
                <a16:creationId xmlns:a16="http://schemas.microsoft.com/office/drawing/2014/main" id="{28BE6468-ED7B-4579-A6F5-6DD4FF6D8F4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4840" name="Rectangle 8">
            <a:extLst>
              <a:ext uri="{FF2B5EF4-FFF2-40B4-BE49-F238E27FC236}">
                <a16:creationId xmlns:a16="http://schemas.microsoft.com/office/drawing/2014/main" id="{72434917-168E-4845-B694-5D5BFB562A2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4841" name="Rectangle 9">
            <a:extLst>
              <a:ext uri="{FF2B5EF4-FFF2-40B4-BE49-F238E27FC236}">
                <a16:creationId xmlns:a16="http://schemas.microsoft.com/office/drawing/2014/main" id="{893C7438-AA12-49E2-9409-0D4632D69C2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04845" name="Picture 13">
            <a:extLst>
              <a:ext uri="{FF2B5EF4-FFF2-40B4-BE49-F238E27FC236}">
                <a16:creationId xmlns:a16="http://schemas.microsoft.com/office/drawing/2014/main" id="{1538448C-031F-49C6-81DB-D99C48F29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932113"/>
            <a:ext cx="6837363"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4846" name="Picture 14">
            <a:extLst>
              <a:ext uri="{FF2B5EF4-FFF2-40B4-BE49-F238E27FC236}">
                <a16:creationId xmlns:a16="http://schemas.microsoft.com/office/drawing/2014/main" id="{8FB03463-CD4D-40E0-87A4-107AA2948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363" y="1954213"/>
            <a:ext cx="2916237"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1">
            <a:extLst>
              <a:ext uri="{FF2B5EF4-FFF2-40B4-BE49-F238E27FC236}">
                <a16:creationId xmlns:a16="http://schemas.microsoft.com/office/drawing/2014/main" id="{ADB1671C-748B-4830-BDE2-6237B034EB2E}"/>
              </a:ext>
            </a:extLst>
          </p:cNvPr>
          <p:cNvSpPr>
            <a:spLocks noGrp="1"/>
          </p:cNvSpPr>
          <p:nvPr>
            <p:ph type="ftr" sz="quarter" idx="10"/>
          </p:nvPr>
        </p:nvSpPr>
        <p:spPr/>
        <p:txBody>
          <a:bodyPr/>
          <a:lstStyle/>
          <a:p>
            <a:r>
              <a:rPr lang="en-US" altLang="zh-CN"/>
              <a:t>TCP/IP Protocol Suite</a:t>
            </a:r>
          </a:p>
        </p:txBody>
      </p:sp>
      <p:sp>
        <p:nvSpPr>
          <p:cNvPr id="17" name="灯片编号占位符 2">
            <a:extLst>
              <a:ext uri="{FF2B5EF4-FFF2-40B4-BE49-F238E27FC236}">
                <a16:creationId xmlns:a16="http://schemas.microsoft.com/office/drawing/2014/main" id="{F045C0F8-0D30-4518-82DA-635322201247}"/>
              </a:ext>
            </a:extLst>
          </p:cNvPr>
          <p:cNvSpPr>
            <a:spLocks noGrp="1"/>
          </p:cNvSpPr>
          <p:nvPr>
            <p:ph type="sldNum" sz="quarter" idx="11"/>
          </p:nvPr>
        </p:nvSpPr>
        <p:spPr/>
        <p:txBody>
          <a:bodyPr/>
          <a:lstStyle/>
          <a:p>
            <a:fld id="{81AF0EA9-6710-4965-9193-0331F7F2F548}" type="slidenum">
              <a:rPr lang="en-US" altLang="zh-CN"/>
              <a:pPr/>
              <a:t>56</a:t>
            </a:fld>
            <a:endParaRPr lang="en-US" altLang="zh-CN"/>
          </a:p>
        </p:txBody>
      </p:sp>
      <p:sp>
        <p:nvSpPr>
          <p:cNvPr id="679938" name="Rectangle 2">
            <a:extLst>
              <a:ext uri="{FF2B5EF4-FFF2-40B4-BE49-F238E27FC236}">
                <a16:creationId xmlns:a16="http://schemas.microsoft.com/office/drawing/2014/main" id="{13B02D27-6DB7-42FB-AC45-7DFA8ABB1E3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39" name="Rectangle 3">
            <a:extLst>
              <a:ext uri="{FF2B5EF4-FFF2-40B4-BE49-F238E27FC236}">
                <a16:creationId xmlns:a16="http://schemas.microsoft.com/office/drawing/2014/main" id="{CB47391F-3B87-4623-B597-400C7384FC0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40" name="Rectangle 4">
            <a:extLst>
              <a:ext uri="{FF2B5EF4-FFF2-40B4-BE49-F238E27FC236}">
                <a16:creationId xmlns:a16="http://schemas.microsoft.com/office/drawing/2014/main" id="{AF015E62-804A-4279-9600-C1E949A7376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41" name="Rectangle 5">
            <a:extLst>
              <a:ext uri="{FF2B5EF4-FFF2-40B4-BE49-F238E27FC236}">
                <a16:creationId xmlns:a16="http://schemas.microsoft.com/office/drawing/2014/main" id="{14BB8C62-ECF6-4A4D-B279-A8ED20CCB76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42" name="Rectangle 6">
            <a:extLst>
              <a:ext uri="{FF2B5EF4-FFF2-40B4-BE49-F238E27FC236}">
                <a16:creationId xmlns:a16="http://schemas.microsoft.com/office/drawing/2014/main" id="{ED9ADBC3-5E30-48FF-B06D-6EBDA3CA686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43" name="Rectangle 7">
            <a:extLst>
              <a:ext uri="{FF2B5EF4-FFF2-40B4-BE49-F238E27FC236}">
                <a16:creationId xmlns:a16="http://schemas.microsoft.com/office/drawing/2014/main" id="{786045AB-570D-41B4-8F91-488168EF123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44" name="Rectangle 8">
            <a:extLst>
              <a:ext uri="{FF2B5EF4-FFF2-40B4-BE49-F238E27FC236}">
                <a16:creationId xmlns:a16="http://schemas.microsoft.com/office/drawing/2014/main" id="{0895A7DC-9D74-43E7-B906-63BB16F78F7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79945" name="Line 9">
            <a:extLst>
              <a:ext uri="{FF2B5EF4-FFF2-40B4-BE49-F238E27FC236}">
                <a16:creationId xmlns:a16="http://schemas.microsoft.com/office/drawing/2014/main" id="{0013315F-ECC6-458B-A6D0-D1A481CD5DF2}"/>
              </a:ext>
            </a:extLst>
          </p:cNvPr>
          <p:cNvSpPr>
            <a:spLocks noChangeShapeType="1"/>
          </p:cNvSpPr>
          <p:nvPr/>
        </p:nvSpPr>
        <p:spPr bwMode="auto">
          <a:xfrm>
            <a:off x="609600" y="2971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9946" name="Line 10">
            <a:extLst>
              <a:ext uri="{FF2B5EF4-FFF2-40B4-BE49-F238E27FC236}">
                <a16:creationId xmlns:a16="http://schemas.microsoft.com/office/drawing/2014/main" id="{371F2043-4299-4F0E-9442-06118C71D741}"/>
              </a:ext>
            </a:extLst>
          </p:cNvPr>
          <p:cNvSpPr>
            <a:spLocks noChangeShapeType="1"/>
          </p:cNvSpPr>
          <p:nvPr/>
        </p:nvSpPr>
        <p:spPr bwMode="auto">
          <a:xfrm>
            <a:off x="609600" y="4724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9947" name="Rectangle 11">
            <a:extLst>
              <a:ext uri="{FF2B5EF4-FFF2-40B4-BE49-F238E27FC236}">
                <a16:creationId xmlns:a16="http://schemas.microsoft.com/office/drawing/2014/main" id="{B85DA067-F562-4521-860A-FE4208FD8795}"/>
              </a:ext>
            </a:extLst>
          </p:cNvPr>
          <p:cNvSpPr>
            <a:spLocks noChangeArrowheads="1"/>
          </p:cNvSpPr>
          <p:nvPr/>
        </p:nvSpPr>
        <p:spPr bwMode="auto">
          <a:xfrm>
            <a:off x="647700" y="3063875"/>
            <a:ext cx="8077200" cy="1554163"/>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The CTS frame in CSMA/CA handshake can prevent collision from a hidden station.</a:t>
            </a:r>
          </a:p>
        </p:txBody>
      </p:sp>
      <p:grpSp>
        <p:nvGrpSpPr>
          <p:cNvPr id="679948" name="Group 12">
            <a:extLst>
              <a:ext uri="{FF2B5EF4-FFF2-40B4-BE49-F238E27FC236}">
                <a16:creationId xmlns:a16="http://schemas.microsoft.com/office/drawing/2014/main" id="{E400B66B-8847-4DC6-849A-44788B4DCB6F}"/>
              </a:ext>
            </a:extLst>
          </p:cNvPr>
          <p:cNvGrpSpPr>
            <a:grpSpLocks/>
          </p:cNvGrpSpPr>
          <p:nvPr/>
        </p:nvGrpSpPr>
        <p:grpSpPr bwMode="auto">
          <a:xfrm>
            <a:off x="609600" y="2328863"/>
            <a:ext cx="1143000" cy="566737"/>
            <a:chOff x="1200" y="1248"/>
            <a:chExt cx="720" cy="357"/>
          </a:xfrm>
        </p:grpSpPr>
        <p:pic>
          <p:nvPicPr>
            <p:cNvPr id="679949" name="Picture 13">
              <a:extLst>
                <a:ext uri="{FF2B5EF4-FFF2-40B4-BE49-F238E27FC236}">
                  <a16:creationId xmlns:a16="http://schemas.microsoft.com/office/drawing/2014/main" id="{8946EBD9-A59F-4766-A4D1-E196AD66E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9950" name="Text Box 14">
              <a:extLst>
                <a:ext uri="{FF2B5EF4-FFF2-40B4-BE49-F238E27FC236}">
                  <a16:creationId xmlns:a16="http://schemas.microsoft.com/office/drawing/2014/main" id="{6527BA94-F3D7-497E-A8B2-852035D2D538}"/>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
        <p:nvSpPr>
          <p:cNvPr id="679951" name="Line 15">
            <a:extLst>
              <a:ext uri="{FF2B5EF4-FFF2-40B4-BE49-F238E27FC236}">
                <a16:creationId xmlns:a16="http://schemas.microsoft.com/office/drawing/2014/main" id="{B79D057C-AA48-4FF9-AF6E-9DEBFA7F83BA}"/>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9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79948"/>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79945"/>
                                        </p:tgtEl>
                                        <p:attrNameLst>
                                          <p:attrName>style.visibility</p:attrName>
                                        </p:attrNameLst>
                                      </p:cBhvr>
                                      <p:to>
                                        <p:strVal val="visible"/>
                                      </p:to>
                                    </p:set>
                                    <p:animEffect transition="in" filter="checkerboard(across)">
                                      <p:cBhvr>
                                        <p:cTn id="14" dur="500"/>
                                        <p:tgtEl>
                                          <p:spTgt spid="679945"/>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79946"/>
                                        </p:tgtEl>
                                        <p:attrNameLst>
                                          <p:attrName>style.visibility</p:attrName>
                                        </p:attrNameLst>
                                      </p:cBhvr>
                                      <p:to>
                                        <p:strVal val="visible"/>
                                      </p:to>
                                    </p:set>
                                    <p:animEffect transition="in" filter="checkerboard(across)">
                                      <p:cBhvr>
                                        <p:cTn id="18" dur="500"/>
                                        <p:tgtEl>
                                          <p:spTgt spid="679946"/>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79947"/>
                                        </p:tgtEl>
                                        <p:attrNameLst>
                                          <p:attrName>style.visibility</p:attrName>
                                        </p:attrNameLst>
                                      </p:cBhvr>
                                      <p:to>
                                        <p:strVal val="visible"/>
                                      </p:to>
                                    </p:set>
                                    <p:animEffect transition="in" filter="checkerboard(across)">
                                      <p:cBhvr>
                                        <p:cTn id="22" dur="500"/>
                                        <p:tgtEl>
                                          <p:spTgt spid="679947"/>
                                        </p:tgtEl>
                                      </p:cBhvr>
                                    </p:animEffect>
                                  </p:childTnLst>
                                </p:cTn>
                              </p:par>
                            </p:childTnLst>
                          </p:cTn>
                        </p:par>
                        <p:par>
                          <p:cTn id="23" fill="hold" nodeType="afterGroup">
                            <p:stCondLst>
                              <p:cond delay="3500"/>
                            </p:stCondLst>
                            <p:childTnLst>
                              <p:par>
                                <p:cTn id="24" presetID="5" presetClass="entr" presetSubtype="10" fill="hold" nodeType="afterEffect">
                                  <p:stCondLst>
                                    <p:cond delay="0"/>
                                  </p:stCondLst>
                                  <p:childTnLst>
                                    <p:set>
                                      <p:cBhvr>
                                        <p:cTn id="25" dur="1" fill="hold">
                                          <p:stCondLst>
                                            <p:cond delay="0"/>
                                          </p:stCondLst>
                                        </p:cTn>
                                        <p:tgtEl>
                                          <p:spTgt spid="679951"/>
                                        </p:tgtEl>
                                        <p:attrNameLst>
                                          <p:attrName>style.visibility</p:attrName>
                                        </p:attrNameLst>
                                      </p:cBhvr>
                                      <p:to>
                                        <p:strVal val="visible"/>
                                      </p:to>
                                    </p:set>
                                    <p:animEffect transition="in" filter="checkerboard(across)">
                                      <p:cBhvr>
                                        <p:cTn id="26" dur="500"/>
                                        <p:tgtEl>
                                          <p:spTgt spid="679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
            <a:extLst>
              <a:ext uri="{FF2B5EF4-FFF2-40B4-BE49-F238E27FC236}">
                <a16:creationId xmlns:a16="http://schemas.microsoft.com/office/drawing/2014/main" id="{2E1439DD-4798-4B59-B47D-BCCC67ACB803}"/>
              </a:ext>
            </a:extLst>
          </p:cNvPr>
          <p:cNvSpPr>
            <a:spLocks noGrp="1"/>
          </p:cNvSpPr>
          <p:nvPr>
            <p:ph type="ftr" sz="quarter" idx="10"/>
          </p:nvPr>
        </p:nvSpPr>
        <p:spPr/>
        <p:txBody>
          <a:bodyPr/>
          <a:lstStyle/>
          <a:p>
            <a:r>
              <a:rPr lang="en-US" altLang="zh-CN"/>
              <a:t>TCP/IP Protocol Suite</a:t>
            </a:r>
          </a:p>
        </p:txBody>
      </p:sp>
      <p:sp>
        <p:nvSpPr>
          <p:cNvPr id="14" name="灯片编号占位符 2">
            <a:extLst>
              <a:ext uri="{FF2B5EF4-FFF2-40B4-BE49-F238E27FC236}">
                <a16:creationId xmlns:a16="http://schemas.microsoft.com/office/drawing/2014/main" id="{8A6E3212-FE67-46FD-88A3-26E05878B405}"/>
              </a:ext>
            </a:extLst>
          </p:cNvPr>
          <p:cNvSpPr>
            <a:spLocks noGrp="1"/>
          </p:cNvSpPr>
          <p:nvPr>
            <p:ph type="sldNum" sz="quarter" idx="11"/>
          </p:nvPr>
        </p:nvSpPr>
        <p:spPr/>
        <p:txBody>
          <a:bodyPr/>
          <a:lstStyle/>
          <a:p>
            <a:fld id="{1C4D1D19-4B29-4728-B7B6-7A4A463DEC4F}" type="slidenum">
              <a:rPr lang="en-US" altLang="zh-CN"/>
              <a:pPr/>
              <a:t>57</a:t>
            </a:fld>
            <a:endParaRPr lang="en-US" altLang="zh-CN"/>
          </a:p>
        </p:txBody>
      </p:sp>
      <p:pic>
        <p:nvPicPr>
          <p:cNvPr id="505867" name="Picture 11">
            <a:extLst>
              <a:ext uri="{FF2B5EF4-FFF2-40B4-BE49-F238E27FC236}">
                <a16:creationId xmlns:a16="http://schemas.microsoft.com/office/drawing/2014/main" id="{B84B4EC6-7727-4CD7-BC6B-03DCD575A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679575"/>
            <a:ext cx="6143625" cy="280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5858" name="Text Box 2">
            <a:extLst>
              <a:ext uri="{FF2B5EF4-FFF2-40B4-BE49-F238E27FC236}">
                <a16:creationId xmlns:a16="http://schemas.microsoft.com/office/drawing/2014/main" id="{29C8FE2B-E93A-4F21-A90F-F0DE9284FA94}"/>
              </a:ext>
            </a:extLst>
          </p:cNvPr>
          <p:cNvSpPr txBox="1">
            <a:spLocks noChangeArrowheads="1"/>
          </p:cNvSpPr>
          <p:nvPr/>
        </p:nvSpPr>
        <p:spPr bwMode="auto">
          <a:xfrm>
            <a:off x="990600" y="90488"/>
            <a:ext cx="7315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3.20</a:t>
            </a:r>
            <a:r>
              <a:rPr lang="en-US" altLang="en-US">
                <a:solidFill>
                  <a:schemeClr val="accent2"/>
                </a:solidFill>
              </a:rPr>
              <a:t>    </a:t>
            </a:r>
            <a:r>
              <a:rPr lang="en-US" altLang="en-US" i="1"/>
              <a:t>Use of handshaking to prevent hidden station problem</a:t>
            </a:r>
          </a:p>
        </p:txBody>
      </p:sp>
      <p:sp>
        <p:nvSpPr>
          <p:cNvPr id="505859" name="Rectangle 3">
            <a:extLst>
              <a:ext uri="{FF2B5EF4-FFF2-40B4-BE49-F238E27FC236}">
                <a16:creationId xmlns:a16="http://schemas.microsoft.com/office/drawing/2014/main" id="{46AA0DF8-FE1E-4E01-B1B7-D20F157594E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5860" name="Rectangle 4">
            <a:extLst>
              <a:ext uri="{FF2B5EF4-FFF2-40B4-BE49-F238E27FC236}">
                <a16:creationId xmlns:a16="http://schemas.microsoft.com/office/drawing/2014/main" id="{8C076C1C-B711-4716-9B49-8B6FE0E7B51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5861" name="Rectangle 5">
            <a:extLst>
              <a:ext uri="{FF2B5EF4-FFF2-40B4-BE49-F238E27FC236}">
                <a16:creationId xmlns:a16="http://schemas.microsoft.com/office/drawing/2014/main" id="{7630A186-BD7B-45C4-B62C-D8EAF5CE324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5862" name="Rectangle 6">
            <a:extLst>
              <a:ext uri="{FF2B5EF4-FFF2-40B4-BE49-F238E27FC236}">
                <a16:creationId xmlns:a16="http://schemas.microsoft.com/office/drawing/2014/main" id="{26096F31-2150-435E-8431-3EC71442857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5863" name="Rectangle 7">
            <a:extLst>
              <a:ext uri="{FF2B5EF4-FFF2-40B4-BE49-F238E27FC236}">
                <a16:creationId xmlns:a16="http://schemas.microsoft.com/office/drawing/2014/main" id="{E9510736-A046-4AF0-8DE9-4EF0805558F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5864" name="Rectangle 8">
            <a:extLst>
              <a:ext uri="{FF2B5EF4-FFF2-40B4-BE49-F238E27FC236}">
                <a16:creationId xmlns:a16="http://schemas.microsoft.com/office/drawing/2014/main" id="{8420CFFA-3026-4DC4-B28D-06FED95D759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05865" name="Rectangle 9">
            <a:extLst>
              <a:ext uri="{FF2B5EF4-FFF2-40B4-BE49-F238E27FC236}">
                <a16:creationId xmlns:a16="http://schemas.microsoft.com/office/drawing/2014/main" id="{4AE48F8B-8DA5-46EB-BA1C-A7E95F95C97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05868" name="Picture 12">
            <a:extLst>
              <a:ext uri="{FF2B5EF4-FFF2-40B4-BE49-F238E27FC236}">
                <a16:creationId xmlns:a16="http://schemas.microsoft.com/office/drawing/2014/main" id="{14EBC922-12B7-407F-80FB-DFE4B0112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2667000"/>
            <a:ext cx="27606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5869" name="Picture 13">
            <a:extLst>
              <a:ext uri="{FF2B5EF4-FFF2-40B4-BE49-F238E27FC236}">
                <a16:creationId xmlns:a16="http://schemas.microsoft.com/office/drawing/2014/main" id="{4B04895C-FD62-4D8F-BD1A-86BBC1F19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3252788"/>
            <a:ext cx="547528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5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05868"/>
                                        </p:tgtEl>
                                        <p:attrNameLst>
                                          <p:attrName>style.visibility</p:attrName>
                                        </p:attrNameLst>
                                      </p:cBhvr>
                                      <p:to>
                                        <p:strVal val="visible"/>
                                      </p:to>
                                    </p:set>
                                    <p:animEffect transition="in" filter="wipe(left)">
                                      <p:cBhvr>
                                        <p:cTn id="11" dur="2000"/>
                                        <p:tgtEl>
                                          <p:spTgt spid="5058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505869"/>
                                        </p:tgtEl>
                                        <p:attrNameLst>
                                          <p:attrName>style.visibility</p:attrName>
                                        </p:attrNameLst>
                                      </p:cBhvr>
                                      <p:to>
                                        <p:strVal val="visible"/>
                                      </p:to>
                                    </p:set>
                                    <p:animEffect transition="in" filter="wipe(up)">
                                      <p:cBhvr>
                                        <p:cTn id="16" dur="2000"/>
                                        <p:tgtEl>
                                          <p:spTgt spid="505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4304FA5D-661F-4FCB-8F60-CDA2AA493B57}"/>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68BDEB2F-B48F-41E1-AC18-670DD3D47A5C}"/>
              </a:ext>
            </a:extLst>
          </p:cNvPr>
          <p:cNvSpPr>
            <a:spLocks noGrp="1"/>
          </p:cNvSpPr>
          <p:nvPr>
            <p:ph type="sldNum" sz="quarter" idx="11"/>
          </p:nvPr>
        </p:nvSpPr>
        <p:spPr/>
        <p:txBody>
          <a:bodyPr/>
          <a:lstStyle/>
          <a:p>
            <a:fld id="{A08D084E-C0A4-49B5-8AEF-A3C5AEB226A3}" type="slidenum">
              <a:rPr lang="en-US" altLang="zh-CN"/>
              <a:pPr/>
              <a:t>58</a:t>
            </a:fld>
            <a:endParaRPr lang="en-US" altLang="zh-CN"/>
          </a:p>
        </p:txBody>
      </p:sp>
      <p:sp>
        <p:nvSpPr>
          <p:cNvPr id="541698" name="Text Box 2">
            <a:extLst>
              <a:ext uri="{FF2B5EF4-FFF2-40B4-BE49-F238E27FC236}">
                <a16:creationId xmlns:a16="http://schemas.microsoft.com/office/drawing/2014/main" id="{E51EA912-4E89-42A3-BD8B-4D2D41C5057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3.21</a:t>
            </a:r>
            <a:r>
              <a:rPr lang="en-US" altLang="en-US">
                <a:solidFill>
                  <a:schemeClr val="accent2"/>
                </a:solidFill>
              </a:rPr>
              <a:t>    </a:t>
            </a:r>
            <a:r>
              <a:rPr lang="en-US" altLang="en-US" i="1"/>
              <a:t>Exposed station problem</a:t>
            </a:r>
          </a:p>
        </p:txBody>
      </p:sp>
      <p:sp>
        <p:nvSpPr>
          <p:cNvPr id="541699" name="Rectangle 3">
            <a:extLst>
              <a:ext uri="{FF2B5EF4-FFF2-40B4-BE49-F238E27FC236}">
                <a16:creationId xmlns:a16="http://schemas.microsoft.com/office/drawing/2014/main" id="{1DCF25AF-9BAD-45C1-962A-B61F3B79DDC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1700" name="Rectangle 4">
            <a:extLst>
              <a:ext uri="{FF2B5EF4-FFF2-40B4-BE49-F238E27FC236}">
                <a16:creationId xmlns:a16="http://schemas.microsoft.com/office/drawing/2014/main" id="{31AEE2FA-B653-43BD-A47E-5470B95149E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1701" name="Rectangle 5">
            <a:extLst>
              <a:ext uri="{FF2B5EF4-FFF2-40B4-BE49-F238E27FC236}">
                <a16:creationId xmlns:a16="http://schemas.microsoft.com/office/drawing/2014/main" id="{3295844E-800D-402F-86EC-33D15D73CEC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1702" name="Rectangle 6">
            <a:extLst>
              <a:ext uri="{FF2B5EF4-FFF2-40B4-BE49-F238E27FC236}">
                <a16:creationId xmlns:a16="http://schemas.microsoft.com/office/drawing/2014/main" id="{60FB26FB-D774-41C5-A47A-3AA8C0A8A84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1703" name="Rectangle 7">
            <a:extLst>
              <a:ext uri="{FF2B5EF4-FFF2-40B4-BE49-F238E27FC236}">
                <a16:creationId xmlns:a16="http://schemas.microsoft.com/office/drawing/2014/main" id="{669976DD-57DB-439C-9447-0399ED3FB75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1704" name="Rectangle 8">
            <a:extLst>
              <a:ext uri="{FF2B5EF4-FFF2-40B4-BE49-F238E27FC236}">
                <a16:creationId xmlns:a16="http://schemas.microsoft.com/office/drawing/2014/main" id="{3D8C7CE1-DEA1-4E70-9DA4-AF0C9D7F392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1705" name="Rectangle 9">
            <a:extLst>
              <a:ext uri="{FF2B5EF4-FFF2-40B4-BE49-F238E27FC236}">
                <a16:creationId xmlns:a16="http://schemas.microsoft.com/office/drawing/2014/main" id="{58B0B4C6-09DD-433C-ACDE-6541ACD2EE3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41709" name="Picture 13">
            <a:extLst>
              <a:ext uri="{FF2B5EF4-FFF2-40B4-BE49-F238E27FC236}">
                <a16:creationId xmlns:a16="http://schemas.microsoft.com/office/drawing/2014/main" id="{A08395D8-5D0A-4E20-90E8-FD3FD571C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30488"/>
            <a:ext cx="6462713" cy="255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1711" name="Picture 15">
            <a:extLst>
              <a:ext uri="{FF2B5EF4-FFF2-40B4-BE49-F238E27FC236}">
                <a16:creationId xmlns:a16="http://schemas.microsoft.com/office/drawing/2014/main" id="{896B45C7-D80F-4EA1-A618-92C94C198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447800"/>
            <a:ext cx="2906713"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17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541711"/>
                                        </p:tgtEl>
                                        <p:attrNameLst>
                                          <p:attrName>style.visibility</p:attrName>
                                        </p:attrNameLst>
                                      </p:cBhvr>
                                      <p:to>
                                        <p:strVal val="visible"/>
                                      </p:to>
                                    </p:set>
                                    <p:anim calcmode="lin" valueType="num">
                                      <p:cBhvr>
                                        <p:cTn id="11" dur="500" fill="hold"/>
                                        <p:tgtEl>
                                          <p:spTgt spid="541711"/>
                                        </p:tgtEl>
                                        <p:attrNameLst>
                                          <p:attrName>ppt_w</p:attrName>
                                        </p:attrNameLst>
                                      </p:cBhvr>
                                      <p:tavLst>
                                        <p:tav tm="0">
                                          <p:val>
                                            <p:fltVal val="0"/>
                                          </p:val>
                                        </p:tav>
                                        <p:tav tm="100000">
                                          <p:val>
                                            <p:strVal val="#ppt_w"/>
                                          </p:val>
                                        </p:tav>
                                      </p:tavLst>
                                    </p:anim>
                                    <p:anim calcmode="lin" valueType="num">
                                      <p:cBhvr>
                                        <p:cTn id="12" dur="500" fill="hold"/>
                                        <p:tgtEl>
                                          <p:spTgt spid="541711"/>
                                        </p:tgtEl>
                                        <p:attrNameLst>
                                          <p:attrName>ppt_h</p:attrName>
                                        </p:attrNameLst>
                                      </p:cBhvr>
                                      <p:tavLst>
                                        <p:tav tm="0">
                                          <p:val>
                                            <p:fltVal val="0"/>
                                          </p:val>
                                        </p:tav>
                                        <p:tav tm="100000">
                                          <p:val>
                                            <p:strVal val="#ppt_h"/>
                                          </p:val>
                                        </p:tav>
                                      </p:tavLst>
                                    </p:anim>
                                    <p:animEffect transition="in" filter="fade">
                                      <p:cBhvr>
                                        <p:cTn id="13" dur="500"/>
                                        <p:tgtEl>
                                          <p:spTgt spid="5417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5" presetClass="emph" presetSubtype="0" repeatCount="4000" fill="hold" nodeType="clickEffect">
                                  <p:stCondLst>
                                    <p:cond delay="0"/>
                                  </p:stCondLst>
                                  <p:childTnLst>
                                    <p:anim calcmode="discrete" valueType="str">
                                      <p:cBhvr>
                                        <p:cTn id="17" dur="1000" fill="hold"/>
                                        <p:tgtEl>
                                          <p:spTgt spid="5417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页脚占位符 1">
            <a:extLst>
              <a:ext uri="{FF2B5EF4-FFF2-40B4-BE49-F238E27FC236}">
                <a16:creationId xmlns:a16="http://schemas.microsoft.com/office/drawing/2014/main" id="{6C2CBC7B-186B-41DF-B1FD-ABF30C843039}"/>
              </a:ext>
            </a:extLst>
          </p:cNvPr>
          <p:cNvSpPr>
            <a:spLocks noGrp="1"/>
          </p:cNvSpPr>
          <p:nvPr>
            <p:ph type="ftr" sz="quarter" idx="10"/>
          </p:nvPr>
        </p:nvSpPr>
        <p:spPr/>
        <p:txBody>
          <a:bodyPr/>
          <a:lstStyle/>
          <a:p>
            <a:r>
              <a:rPr lang="en-US" altLang="zh-CN"/>
              <a:t>TCP/IP Protocol Suite</a:t>
            </a:r>
          </a:p>
        </p:txBody>
      </p:sp>
      <p:sp>
        <p:nvSpPr>
          <p:cNvPr id="18" name="灯片编号占位符 2">
            <a:extLst>
              <a:ext uri="{FF2B5EF4-FFF2-40B4-BE49-F238E27FC236}">
                <a16:creationId xmlns:a16="http://schemas.microsoft.com/office/drawing/2014/main" id="{1BAD0EDE-065B-4EB4-B5E0-03AB8A161367}"/>
              </a:ext>
            </a:extLst>
          </p:cNvPr>
          <p:cNvSpPr>
            <a:spLocks noGrp="1"/>
          </p:cNvSpPr>
          <p:nvPr>
            <p:ph type="sldNum" sz="quarter" idx="11"/>
          </p:nvPr>
        </p:nvSpPr>
        <p:spPr/>
        <p:txBody>
          <a:bodyPr/>
          <a:lstStyle/>
          <a:p>
            <a:fld id="{6D3DFDC5-3606-4B99-BD4E-6EF7C9589543}" type="slidenum">
              <a:rPr lang="en-US" altLang="zh-CN"/>
              <a:pPr/>
              <a:t>59</a:t>
            </a:fld>
            <a:endParaRPr lang="en-US" altLang="zh-CN"/>
          </a:p>
        </p:txBody>
      </p:sp>
      <p:sp>
        <p:nvSpPr>
          <p:cNvPr id="544770" name="Text Box 2">
            <a:extLst>
              <a:ext uri="{FF2B5EF4-FFF2-40B4-BE49-F238E27FC236}">
                <a16:creationId xmlns:a16="http://schemas.microsoft.com/office/drawing/2014/main" id="{B87D5C01-C7FD-4F2F-B340-6502909DF922}"/>
              </a:ext>
            </a:extLst>
          </p:cNvPr>
          <p:cNvSpPr txBox="1">
            <a:spLocks noChangeArrowheads="1"/>
          </p:cNvSpPr>
          <p:nvPr/>
        </p:nvSpPr>
        <p:spPr bwMode="auto">
          <a:xfrm>
            <a:off x="990600" y="90488"/>
            <a:ext cx="7239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3.22</a:t>
            </a:r>
            <a:r>
              <a:rPr lang="en-US" altLang="en-US">
                <a:solidFill>
                  <a:schemeClr val="accent2"/>
                </a:solidFill>
              </a:rPr>
              <a:t>    </a:t>
            </a:r>
            <a:r>
              <a:rPr lang="en-US" altLang="en-US" i="1"/>
              <a:t>Use of handshaking in exposed station problem</a:t>
            </a:r>
          </a:p>
        </p:txBody>
      </p:sp>
      <p:sp>
        <p:nvSpPr>
          <p:cNvPr id="544771" name="Rectangle 3">
            <a:extLst>
              <a:ext uri="{FF2B5EF4-FFF2-40B4-BE49-F238E27FC236}">
                <a16:creationId xmlns:a16="http://schemas.microsoft.com/office/drawing/2014/main" id="{A75786C0-AD97-4727-86F8-162125CFB21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4772" name="Rectangle 4">
            <a:extLst>
              <a:ext uri="{FF2B5EF4-FFF2-40B4-BE49-F238E27FC236}">
                <a16:creationId xmlns:a16="http://schemas.microsoft.com/office/drawing/2014/main" id="{F46E6AB6-1F69-4CE3-8556-4477F1BFBCC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4773" name="Rectangle 5">
            <a:extLst>
              <a:ext uri="{FF2B5EF4-FFF2-40B4-BE49-F238E27FC236}">
                <a16:creationId xmlns:a16="http://schemas.microsoft.com/office/drawing/2014/main" id="{8217D74C-AF5D-4869-B721-19037326AAB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4774" name="Rectangle 6">
            <a:extLst>
              <a:ext uri="{FF2B5EF4-FFF2-40B4-BE49-F238E27FC236}">
                <a16:creationId xmlns:a16="http://schemas.microsoft.com/office/drawing/2014/main" id="{4DA14AE5-370E-4EAA-BADC-64795899069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4775" name="Rectangle 7">
            <a:extLst>
              <a:ext uri="{FF2B5EF4-FFF2-40B4-BE49-F238E27FC236}">
                <a16:creationId xmlns:a16="http://schemas.microsoft.com/office/drawing/2014/main" id="{4B0301D9-8C4C-4030-B493-0D4C19164C3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4776" name="Rectangle 8">
            <a:extLst>
              <a:ext uri="{FF2B5EF4-FFF2-40B4-BE49-F238E27FC236}">
                <a16:creationId xmlns:a16="http://schemas.microsoft.com/office/drawing/2014/main" id="{3596B2CE-3BEC-477E-BDFA-774F6174633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44777" name="Rectangle 9">
            <a:extLst>
              <a:ext uri="{FF2B5EF4-FFF2-40B4-BE49-F238E27FC236}">
                <a16:creationId xmlns:a16="http://schemas.microsoft.com/office/drawing/2014/main" id="{2E6E4FA9-C14B-4E57-BD83-DDCE99DEF80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44779" name="Picture 11">
            <a:extLst>
              <a:ext uri="{FF2B5EF4-FFF2-40B4-BE49-F238E27FC236}">
                <a16:creationId xmlns:a16="http://schemas.microsoft.com/office/drawing/2014/main" id="{394498E7-2713-4393-97AB-B7073F0E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6654800" cy="37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780" name="Picture 12">
            <a:extLst>
              <a:ext uri="{FF2B5EF4-FFF2-40B4-BE49-F238E27FC236}">
                <a16:creationId xmlns:a16="http://schemas.microsoft.com/office/drawing/2014/main" id="{75DB75F9-13B6-4EAA-9871-0DC87BEEF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590800"/>
            <a:ext cx="291623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781" name="Picture 13">
            <a:extLst>
              <a:ext uri="{FF2B5EF4-FFF2-40B4-BE49-F238E27FC236}">
                <a16:creationId xmlns:a16="http://schemas.microsoft.com/office/drawing/2014/main" id="{A3D0A593-4D61-4ED1-82B6-92A8A446D5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313" y="2971800"/>
            <a:ext cx="1462087"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4785" name="Group 17">
            <a:extLst>
              <a:ext uri="{FF2B5EF4-FFF2-40B4-BE49-F238E27FC236}">
                <a16:creationId xmlns:a16="http://schemas.microsoft.com/office/drawing/2014/main" id="{345BE35E-1760-44EC-A710-D015BE04A8CF}"/>
              </a:ext>
            </a:extLst>
          </p:cNvPr>
          <p:cNvGrpSpPr>
            <a:grpSpLocks/>
          </p:cNvGrpSpPr>
          <p:nvPr/>
        </p:nvGrpSpPr>
        <p:grpSpPr bwMode="auto">
          <a:xfrm>
            <a:off x="1731963" y="3352800"/>
            <a:ext cx="4364037" cy="1262063"/>
            <a:chOff x="1091" y="2112"/>
            <a:chExt cx="2749" cy="795"/>
          </a:xfrm>
        </p:grpSpPr>
        <p:pic>
          <p:nvPicPr>
            <p:cNvPr id="544782" name="Picture 14">
              <a:extLst>
                <a:ext uri="{FF2B5EF4-FFF2-40B4-BE49-F238E27FC236}">
                  <a16:creationId xmlns:a16="http://schemas.microsoft.com/office/drawing/2014/main" id="{8ADA25AE-35A1-4824-B216-06C1085003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 y="2112"/>
              <a:ext cx="1837" cy="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783" name="Picture 15">
              <a:extLst>
                <a:ext uri="{FF2B5EF4-FFF2-40B4-BE49-F238E27FC236}">
                  <a16:creationId xmlns:a16="http://schemas.microsoft.com/office/drawing/2014/main" id="{118F2883-ACC0-4B44-83E3-E168453EB3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3" y="2200"/>
              <a:ext cx="183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44786" name="Picture 18">
            <a:extLst>
              <a:ext uri="{FF2B5EF4-FFF2-40B4-BE49-F238E27FC236}">
                <a16:creationId xmlns:a16="http://schemas.microsoft.com/office/drawing/2014/main" id="{444B5D41-DEF1-4D6C-BD8B-C84DEFD1CD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088" y="3886200"/>
            <a:ext cx="1535112"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44780"/>
                                        </p:tgtEl>
                                        <p:attrNameLst>
                                          <p:attrName>style.visibility</p:attrName>
                                        </p:attrNameLst>
                                      </p:cBhvr>
                                      <p:to>
                                        <p:strVal val="visible"/>
                                      </p:to>
                                    </p:set>
                                    <p:animEffect transition="in" filter="wipe(up)">
                                      <p:cBhvr>
                                        <p:cTn id="7" dur="2000"/>
                                        <p:tgtEl>
                                          <p:spTgt spid="5447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4781"/>
                                        </p:tgtEl>
                                        <p:attrNameLst>
                                          <p:attrName>style.visibility</p:attrName>
                                        </p:attrNameLst>
                                      </p:cBhvr>
                                      <p:to>
                                        <p:strVal val="visible"/>
                                      </p:to>
                                    </p:set>
                                    <p:animEffect transition="in" filter="wipe(left)">
                                      <p:cBhvr>
                                        <p:cTn id="12" dur="2000"/>
                                        <p:tgtEl>
                                          <p:spTgt spid="5447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44785"/>
                                        </p:tgtEl>
                                        <p:attrNameLst>
                                          <p:attrName>style.visibility</p:attrName>
                                        </p:attrNameLst>
                                      </p:cBhvr>
                                      <p:to>
                                        <p:strVal val="visible"/>
                                      </p:to>
                                    </p:set>
                                    <p:animEffect transition="in" filter="wipe(up)">
                                      <p:cBhvr>
                                        <p:cTn id="17" dur="2000"/>
                                        <p:tgtEl>
                                          <p:spTgt spid="5447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544786"/>
                                        </p:tgtEl>
                                        <p:attrNameLst>
                                          <p:attrName>style.visibility</p:attrName>
                                        </p:attrNameLst>
                                      </p:cBhvr>
                                      <p:to>
                                        <p:strVal val="visible"/>
                                      </p:to>
                                    </p:set>
                                    <p:animEffect transition="in" filter="wipe(right)">
                                      <p:cBhvr>
                                        <p:cTn id="22" dur="2000"/>
                                        <p:tgtEl>
                                          <p:spTgt spid="544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FFFF99">
                <a:gamma/>
                <a:shade val="46275"/>
                <a:invGamma/>
              </a:srgbClr>
            </a:gs>
          </a:gsLst>
          <a:lin ang="0" scaled="1"/>
        </a:gradFill>
        <a:effectLst/>
      </p:bgPr>
    </p:bg>
    <p:spTree>
      <p:nvGrpSpPr>
        <p:cNvPr id="1" name=""/>
        <p:cNvGrpSpPr/>
        <p:nvPr/>
      </p:nvGrpSpPr>
      <p:grpSpPr>
        <a:xfrm>
          <a:off x="0" y="0"/>
          <a:ext cx="0" cy="0"/>
          <a:chOff x="0" y="0"/>
          <a:chExt cx="0" cy="0"/>
        </a:xfrm>
      </p:grpSpPr>
      <p:sp>
        <p:nvSpPr>
          <p:cNvPr id="5" name="页脚占位符 1">
            <a:extLst>
              <a:ext uri="{FF2B5EF4-FFF2-40B4-BE49-F238E27FC236}">
                <a16:creationId xmlns:a16="http://schemas.microsoft.com/office/drawing/2014/main" id="{4C4EAE9B-062A-49EF-A3F9-643D07F46B0C}"/>
              </a:ext>
            </a:extLst>
          </p:cNvPr>
          <p:cNvSpPr>
            <a:spLocks noGrp="1"/>
          </p:cNvSpPr>
          <p:nvPr>
            <p:ph type="ftr" sz="quarter" idx="10"/>
          </p:nvPr>
        </p:nvSpPr>
        <p:spPr/>
        <p:txBody>
          <a:bodyPr/>
          <a:lstStyle/>
          <a:p>
            <a:r>
              <a:rPr lang="en-US" altLang="zh-CN"/>
              <a:t>TCP/IP Protocol Suite</a:t>
            </a:r>
          </a:p>
        </p:txBody>
      </p:sp>
      <p:sp>
        <p:nvSpPr>
          <p:cNvPr id="6" name="灯片编号占位符 2">
            <a:extLst>
              <a:ext uri="{FF2B5EF4-FFF2-40B4-BE49-F238E27FC236}">
                <a16:creationId xmlns:a16="http://schemas.microsoft.com/office/drawing/2014/main" id="{DEFFEC84-D10C-4A76-A291-1FDD9923BF10}"/>
              </a:ext>
            </a:extLst>
          </p:cNvPr>
          <p:cNvSpPr>
            <a:spLocks noGrp="1"/>
          </p:cNvSpPr>
          <p:nvPr>
            <p:ph type="sldNum" sz="quarter" idx="11"/>
          </p:nvPr>
        </p:nvSpPr>
        <p:spPr/>
        <p:txBody>
          <a:bodyPr/>
          <a:lstStyle/>
          <a:p>
            <a:fld id="{2673A11F-E57B-4B48-A777-0E4E101A3523}" type="slidenum">
              <a:rPr lang="en-US" altLang="zh-CN"/>
              <a:pPr/>
              <a:t>6</a:t>
            </a:fld>
            <a:endParaRPr lang="en-US" altLang="zh-CN"/>
          </a:p>
        </p:txBody>
      </p:sp>
      <p:sp>
        <p:nvSpPr>
          <p:cNvPr id="641026" name="Text Box 2">
            <a:extLst>
              <a:ext uri="{FF2B5EF4-FFF2-40B4-BE49-F238E27FC236}">
                <a16:creationId xmlns:a16="http://schemas.microsoft.com/office/drawing/2014/main" id="{A4B0A483-5754-467A-B9D0-9CA68C460247}"/>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hlink"/>
                </a:solidFill>
                <a:effectLst>
                  <a:outerShdw blurRad="38100" dist="38100" dir="2700000" algn="tl">
                    <a:srgbClr val="000000"/>
                  </a:outerShdw>
                </a:effectLst>
                <a:latin typeface="Times" panose="02020603050405020304" pitchFamily="18" charset="0"/>
                <a:ea typeface="宋体" panose="02010600030101010101" pitchFamily="2" charset="-122"/>
              </a:rPr>
              <a:t>Topics Discussed in the Section</a:t>
            </a:r>
          </a:p>
        </p:txBody>
      </p:sp>
      <p:sp>
        <p:nvSpPr>
          <p:cNvPr id="641027" name="Text Box 3">
            <a:extLst>
              <a:ext uri="{FF2B5EF4-FFF2-40B4-BE49-F238E27FC236}">
                <a16:creationId xmlns:a16="http://schemas.microsoft.com/office/drawing/2014/main" id="{3E9DDBE7-AC7F-45BA-9A6B-833E86C754E0}"/>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41028" name="Rectangle 4">
            <a:extLst>
              <a:ext uri="{FF2B5EF4-FFF2-40B4-BE49-F238E27FC236}">
                <a16:creationId xmlns:a16="http://schemas.microsoft.com/office/drawing/2014/main" id="{27E521BD-4732-4B44-AB57-E0C149AF6C1B}"/>
              </a:ext>
            </a:extLst>
          </p:cNvPr>
          <p:cNvSpPr>
            <a:spLocks noChangeArrowheads="1"/>
          </p:cNvSpPr>
          <p:nvPr/>
        </p:nvSpPr>
        <p:spPr bwMode="auto">
          <a:xfrm>
            <a:off x="304800" y="989013"/>
            <a:ext cx="6705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IEEE Standards</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Frame Format</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Addressing</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Ethernet Evolution</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Standard Ethernet</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Fast Ethernet</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Gigabit Ethernet</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Ten-Gigabit Ethernet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1028"/>
                                        </p:tgtEl>
                                        <p:attrNameLst>
                                          <p:attrName>style.visibility</p:attrName>
                                        </p:attrNameLst>
                                      </p:cBhvr>
                                      <p:to>
                                        <p:strVal val="visible"/>
                                      </p:to>
                                    </p:set>
                                    <p:animEffect transition="in" filter="wipe(up)">
                                      <p:cBhvr>
                                        <p:cTn id="7" dur="5000"/>
                                        <p:tgtEl>
                                          <p:spTgt spid="64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3D58EEB1-8480-4151-9CBD-17A055FAA5B5}"/>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A74C5909-E977-4B02-9982-ED6D1C1909D3}"/>
              </a:ext>
            </a:extLst>
          </p:cNvPr>
          <p:cNvSpPr>
            <a:spLocks noGrp="1"/>
          </p:cNvSpPr>
          <p:nvPr>
            <p:ph type="sldNum" sz="quarter" idx="11"/>
          </p:nvPr>
        </p:nvSpPr>
        <p:spPr/>
        <p:txBody>
          <a:bodyPr/>
          <a:lstStyle/>
          <a:p>
            <a:fld id="{F592AC29-F951-4E48-96DA-087EB318BC03}" type="slidenum">
              <a:rPr lang="en-US" altLang="zh-CN"/>
              <a:pPr/>
              <a:t>60</a:t>
            </a:fld>
            <a:endParaRPr lang="en-US" altLang="zh-CN"/>
          </a:p>
        </p:txBody>
      </p:sp>
      <p:sp>
        <p:nvSpPr>
          <p:cNvPr id="513027" name="Rectangle 3">
            <a:extLst>
              <a:ext uri="{FF2B5EF4-FFF2-40B4-BE49-F238E27FC236}">
                <a16:creationId xmlns:a16="http://schemas.microsoft.com/office/drawing/2014/main" id="{6D8F7D52-6BF7-4E44-BDE0-A8B427E2A22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28" name="Rectangle 4">
            <a:extLst>
              <a:ext uri="{FF2B5EF4-FFF2-40B4-BE49-F238E27FC236}">
                <a16:creationId xmlns:a16="http://schemas.microsoft.com/office/drawing/2014/main" id="{24B17A7A-573D-4ADE-89AC-EB7479B7B1B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29" name="Rectangle 5">
            <a:extLst>
              <a:ext uri="{FF2B5EF4-FFF2-40B4-BE49-F238E27FC236}">
                <a16:creationId xmlns:a16="http://schemas.microsoft.com/office/drawing/2014/main" id="{41432F32-8050-4A56-BD99-AA27772BE98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0" name="Rectangle 6">
            <a:extLst>
              <a:ext uri="{FF2B5EF4-FFF2-40B4-BE49-F238E27FC236}">
                <a16:creationId xmlns:a16="http://schemas.microsoft.com/office/drawing/2014/main" id="{93578383-9379-4D3F-AF5C-AE84347EB93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1" name="Rectangle 7">
            <a:extLst>
              <a:ext uri="{FF2B5EF4-FFF2-40B4-BE49-F238E27FC236}">
                <a16:creationId xmlns:a16="http://schemas.microsoft.com/office/drawing/2014/main" id="{1EC10947-631A-41D7-8258-2F3EB63D642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2" name="Rectangle 8">
            <a:extLst>
              <a:ext uri="{FF2B5EF4-FFF2-40B4-BE49-F238E27FC236}">
                <a16:creationId xmlns:a16="http://schemas.microsoft.com/office/drawing/2014/main" id="{854C41BF-D94A-4582-8024-B9431B3741F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3" name="Rectangle 9">
            <a:extLst>
              <a:ext uri="{FF2B5EF4-FFF2-40B4-BE49-F238E27FC236}">
                <a16:creationId xmlns:a16="http://schemas.microsoft.com/office/drawing/2014/main" id="{9341F665-8BC4-47EF-A22C-1D061C223F0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16" name="文本框 15">
            <a:extLst>
              <a:ext uri="{FF2B5EF4-FFF2-40B4-BE49-F238E27FC236}">
                <a16:creationId xmlns:a16="http://schemas.microsoft.com/office/drawing/2014/main" id="{40CFFA1D-B01D-402F-B2CB-72602E7890EF}"/>
              </a:ext>
            </a:extLst>
          </p:cNvPr>
          <p:cNvSpPr txBox="1"/>
          <p:nvPr/>
        </p:nvSpPr>
        <p:spPr>
          <a:xfrm>
            <a:off x="490538" y="1240155"/>
            <a:ext cx="8226425" cy="3539430"/>
          </a:xfrm>
          <a:prstGeom prst="rect">
            <a:avLst/>
          </a:prstGeom>
          <a:noFill/>
        </p:spPr>
        <p:txBody>
          <a:bodyPr wrap="square">
            <a:spAutoFit/>
          </a:bodyPr>
          <a:lstStyle/>
          <a:p>
            <a:r>
              <a:rPr lang="en-US" altLang="zh-CN" sz="3200" dirty="0"/>
              <a:t>Bluetooth</a:t>
            </a:r>
            <a:endParaRPr lang="en-US" altLang="zh-CN" sz="2400" dirty="0"/>
          </a:p>
          <a:p>
            <a:r>
              <a:rPr lang="en-US" altLang="zh-CN" sz="2400" dirty="0"/>
              <a:t>   </a:t>
            </a:r>
            <a:r>
              <a:rPr lang="en-US" altLang="zh-CN" sz="2400" b="0" dirty="0"/>
              <a:t>Bluetooth is a wireless LAN technology designed to connect devices of different functions such as telephones, notebooks, computers (desktop and laptop), cameras, printers, coffee makers, and so on. </a:t>
            </a:r>
          </a:p>
          <a:p>
            <a:endParaRPr lang="en-US" altLang="zh-CN" sz="2400" b="0" dirty="0"/>
          </a:p>
          <a:p>
            <a:r>
              <a:rPr lang="en-US" altLang="zh-CN" sz="2400" b="0" dirty="0"/>
              <a:t>A Bluetooth LAN is </a:t>
            </a:r>
            <a:r>
              <a:rPr lang="en-US" altLang="zh-CN" sz="2400" b="0" dirty="0">
                <a:solidFill>
                  <a:srgbClr val="00B0F0"/>
                </a:solidFill>
              </a:rPr>
              <a:t>an ad hoc network</a:t>
            </a:r>
            <a:r>
              <a:rPr lang="en-US" altLang="zh-CN" sz="2400" b="0" dirty="0"/>
              <a:t>, which means that the</a:t>
            </a:r>
          </a:p>
          <a:p>
            <a:r>
              <a:rPr lang="en-US" altLang="zh-CN" sz="2400" b="0" dirty="0"/>
              <a:t>network is formed spontaneously; the devices, sometimes called gadgets, find each other and make a network called a </a:t>
            </a:r>
            <a:r>
              <a:rPr lang="en-US" altLang="zh-CN" sz="2400" b="0" dirty="0">
                <a:solidFill>
                  <a:srgbClr val="00B0F0"/>
                </a:solidFill>
              </a:rPr>
              <a:t>piconet</a:t>
            </a:r>
            <a:r>
              <a:rPr lang="en-US" altLang="zh-CN" sz="2400" b="0" dirty="0"/>
              <a:t>. </a:t>
            </a:r>
            <a:endParaRPr lang="zh-CN" altLang="en-US" sz="2400" b="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3D58EEB1-8480-4151-9CBD-17A055FAA5B5}"/>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A74C5909-E977-4B02-9982-ED6D1C1909D3}"/>
              </a:ext>
            </a:extLst>
          </p:cNvPr>
          <p:cNvSpPr>
            <a:spLocks noGrp="1"/>
          </p:cNvSpPr>
          <p:nvPr>
            <p:ph type="sldNum" sz="quarter" idx="11"/>
          </p:nvPr>
        </p:nvSpPr>
        <p:spPr/>
        <p:txBody>
          <a:bodyPr/>
          <a:lstStyle/>
          <a:p>
            <a:fld id="{F592AC29-F951-4E48-96DA-087EB318BC03}" type="slidenum">
              <a:rPr lang="en-US" altLang="zh-CN"/>
              <a:pPr/>
              <a:t>61</a:t>
            </a:fld>
            <a:endParaRPr lang="en-US" altLang="zh-CN"/>
          </a:p>
        </p:txBody>
      </p:sp>
      <p:sp>
        <p:nvSpPr>
          <p:cNvPr id="513026" name="Text Box 2">
            <a:extLst>
              <a:ext uri="{FF2B5EF4-FFF2-40B4-BE49-F238E27FC236}">
                <a16:creationId xmlns:a16="http://schemas.microsoft.com/office/drawing/2014/main" id="{7D4289BA-6C80-4B97-9120-2CBCB51C6C6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3.23</a:t>
            </a:r>
            <a:r>
              <a:rPr lang="en-US" altLang="en-US">
                <a:solidFill>
                  <a:schemeClr val="accent2"/>
                </a:solidFill>
              </a:rPr>
              <a:t>    </a:t>
            </a:r>
            <a:r>
              <a:rPr lang="en-US" altLang="en-US" i="1"/>
              <a:t>Piconet</a:t>
            </a:r>
          </a:p>
        </p:txBody>
      </p:sp>
      <p:sp>
        <p:nvSpPr>
          <p:cNvPr id="513027" name="Rectangle 3">
            <a:extLst>
              <a:ext uri="{FF2B5EF4-FFF2-40B4-BE49-F238E27FC236}">
                <a16:creationId xmlns:a16="http://schemas.microsoft.com/office/drawing/2014/main" id="{6D8F7D52-6BF7-4E44-BDE0-A8B427E2A22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28" name="Rectangle 4">
            <a:extLst>
              <a:ext uri="{FF2B5EF4-FFF2-40B4-BE49-F238E27FC236}">
                <a16:creationId xmlns:a16="http://schemas.microsoft.com/office/drawing/2014/main" id="{24B17A7A-573D-4ADE-89AC-EB7479B7B1B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29" name="Rectangle 5">
            <a:extLst>
              <a:ext uri="{FF2B5EF4-FFF2-40B4-BE49-F238E27FC236}">
                <a16:creationId xmlns:a16="http://schemas.microsoft.com/office/drawing/2014/main" id="{41432F32-8050-4A56-BD99-AA27772BE98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0" name="Rectangle 6">
            <a:extLst>
              <a:ext uri="{FF2B5EF4-FFF2-40B4-BE49-F238E27FC236}">
                <a16:creationId xmlns:a16="http://schemas.microsoft.com/office/drawing/2014/main" id="{93578383-9379-4D3F-AF5C-AE84347EB93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1" name="Rectangle 7">
            <a:extLst>
              <a:ext uri="{FF2B5EF4-FFF2-40B4-BE49-F238E27FC236}">
                <a16:creationId xmlns:a16="http://schemas.microsoft.com/office/drawing/2014/main" id="{1EC10947-631A-41D7-8258-2F3EB63D642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2" name="Rectangle 8">
            <a:extLst>
              <a:ext uri="{FF2B5EF4-FFF2-40B4-BE49-F238E27FC236}">
                <a16:creationId xmlns:a16="http://schemas.microsoft.com/office/drawing/2014/main" id="{854C41BF-D94A-4582-8024-B9431B3741F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3033" name="Rectangle 9">
            <a:extLst>
              <a:ext uri="{FF2B5EF4-FFF2-40B4-BE49-F238E27FC236}">
                <a16:creationId xmlns:a16="http://schemas.microsoft.com/office/drawing/2014/main" id="{9341F665-8BC4-47EF-A22C-1D061C223F0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13035" name="Picture 11">
            <a:extLst>
              <a:ext uri="{FF2B5EF4-FFF2-40B4-BE49-F238E27FC236}">
                <a16:creationId xmlns:a16="http://schemas.microsoft.com/office/drawing/2014/main" id="{5A14E84B-ED06-48AF-9494-B91362E6E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2003425"/>
            <a:ext cx="64262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406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20F4465D-D3BC-4137-BDD5-EA83E0421D76}"/>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8A60A4E8-C6AE-4C7E-93DC-8CE339CD2421}"/>
              </a:ext>
            </a:extLst>
          </p:cNvPr>
          <p:cNvSpPr>
            <a:spLocks noGrp="1"/>
          </p:cNvSpPr>
          <p:nvPr>
            <p:ph type="sldNum" sz="quarter" idx="11"/>
          </p:nvPr>
        </p:nvSpPr>
        <p:spPr/>
        <p:txBody>
          <a:bodyPr/>
          <a:lstStyle/>
          <a:p>
            <a:fld id="{33C3066C-5E1D-4FEA-9EFB-988D4F79A6FD}" type="slidenum">
              <a:rPr lang="en-US" altLang="zh-CN"/>
              <a:pPr/>
              <a:t>62</a:t>
            </a:fld>
            <a:endParaRPr lang="en-US" altLang="zh-CN"/>
          </a:p>
        </p:txBody>
      </p:sp>
      <p:sp>
        <p:nvSpPr>
          <p:cNvPr id="514050" name="Text Box 2">
            <a:extLst>
              <a:ext uri="{FF2B5EF4-FFF2-40B4-BE49-F238E27FC236}">
                <a16:creationId xmlns:a16="http://schemas.microsoft.com/office/drawing/2014/main" id="{77359DB9-9D19-40A4-9855-EBAB83026E8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3.24</a:t>
            </a:r>
            <a:r>
              <a:rPr lang="en-US" altLang="en-US">
                <a:solidFill>
                  <a:schemeClr val="accent2"/>
                </a:solidFill>
              </a:rPr>
              <a:t>    </a:t>
            </a:r>
            <a:r>
              <a:rPr lang="en-US" altLang="en-US" i="1"/>
              <a:t>Scatternet</a:t>
            </a:r>
          </a:p>
        </p:txBody>
      </p:sp>
      <p:sp>
        <p:nvSpPr>
          <p:cNvPr id="514051" name="Rectangle 3">
            <a:extLst>
              <a:ext uri="{FF2B5EF4-FFF2-40B4-BE49-F238E27FC236}">
                <a16:creationId xmlns:a16="http://schemas.microsoft.com/office/drawing/2014/main" id="{6FDE9936-4431-4BE0-9FB9-D0D330F0EB4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4052" name="Rectangle 4">
            <a:extLst>
              <a:ext uri="{FF2B5EF4-FFF2-40B4-BE49-F238E27FC236}">
                <a16:creationId xmlns:a16="http://schemas.microsoft.com/office/drawing/2014/main" id="{E51DB456-14F1-4990-9127-1974F451F2C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4053" name="Rectangle 5">
            <a:extLst>
              <a:ext uri="{FF2B5EF4-FFF2-40B4-BE49-F238E27FC236}">
                <a16:creationId xmlns:a16="http://schemas.microsoft.com/office/drawing/2014/main" id="{C1727796-2C59-4A8B-842E-092576CD7AE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4054" name="Rectangle 6">
            <a:extLst>
              <a:ext uri="{FF2B5EF4-FFF2-40B4-BE49-F238E27FC236}">
                <a16:creationId xmlns:a16="http://schemas.microsoft.com/office/drawing/2014/main" id="{44FDF492-001F-438E-8864-D039754CC4E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4055" name="Rectangle 7">
            <a:extLst>
              <a:ext uri="{FF2B5EF4-FFF2-40B4-BE49-F238E27FC236}">
                <a16:creationId xmlns:a16="http://schemas.microsoft.com/office/drawing/2014/main" id="{457B20DC-8D65-4362-BA3A-088FAFECDB3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4056" name="Rectangle 8">
            <a:extLst>
              <a:ext uri="{FF2B5EF4-FFF2-40B4-BE49-F238E27FC236}">
                <a16:creationId xmlns:a16="http://schemas.microsoft.com/office/drawing/2014/main" id="{24593E0F-849D-4ECE-BBFB-E93B604E1AA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4057" name="Rectangle 9">
            <a:extLst>
              <a:ext uri="{FF2B5EF4-FFF2-40B4-BE49-F238E27FC236}">
                <a16:creationId xmlns:a16="http://schemas.microsoft.com/office/drawing/2014/main" id="{29405219-4396-474C-9548-D86A52BB20F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14059" name="Picture 11">
            <a:extLst>
              <a:ext uri="{FF2B5EF4-FFF2-40B4-BE49-F238E27FC236}">
                <a16:creationId xmlns:a16="http://schemas.microsoft.com/office/drawing/2014/main" id="{C8794B22-FFAF-4C0E-AA35-71FB61346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2133600"/>
            <a:ext cx="750411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
            <a:extLst>
              <a:ext uri="{FF2B5EF4-FFF2-40B4-BE49-F238E27FC236}">
                <a16:creationId xmlns:a16="http://schemas.microsoft.com/office/drawing/2014/main" id="{6C010533-AEC6-4AF2-91A6-8AEF9FEC4A1E}"/>
              </a:ext>
            </a:extLst>
          </p:cNvPr>
          <p:cNvSpPr>
            <a:spLocks noGrp="1"/>
          </p:cNvSpPr>
          <p:nvPr>
            <p:ph type="ftr" sz="quarter" idx="10"/>
          </p:nvPr>
        </p:nvSpPr>
        <p:spPr/>
        <p:txBody>
          <a:bodyPr/>
          <a:lstStyle/>
          <a:p>
            <a:r>
              <a:rPr lang="en-US" altLang="zh-CN"/>
              <a:t>TCP/IP Protocol Suite</a:t>
            </a:r>
          </a:p>
        </p:txBody>
      </p:sp>
      <p:sp>
        <p:nvSpPr>
          <p:cNvPr id="14" name="灯片编号占位符 2">
            <a:extLst>
              <a:ext uri="{FF2B5EF4-FFF2-40B4-BE49-F238E27FC236}">
                <a16:creationId xmlns:a16="http://schemas.microsoft.com/office/drawing/2014/main" id="{AFE74A33-5EB8-4FE6-AC2E-FA7F8C536F5D}"/>
              </a:ext>
            </a:extLst>
          </p:cNvPr>
          <p:cNvSpPr>
            <a:spLocks noGrp="1"/>
          </p:cNvSpPr>
          <p:nvPr>
            <p:ph type="sldNum" sz="quarter" idx="11"/>
          </p:nvPr>
        </p:nvSpPr>
        <p:spPr/>
        <p:txBody>
          <a:bodyPr/>
          <a:lstStyle/>
          <a:p>
            <a:fld id="{25CAD4A4-838C-43CF-8874-BFF318F9D355}" type="slidenum">
              <a:rPr lang="en-US" altLang="zh-CN"/>
              <a:pPr/>
              <a:t>63</a:t>
            </a:fld>
            <a:endParaRPr lang="en-US" altLang="zh-CN"/>
          </a:p>
        </p:txBody>
      </p:sp>
      <p:pic>
        <p:nvPicPr>
          <p:cNvPr id="515083" name="Picture 11">
            <a:extLst>
              <a:ext uri="{FF2B5EF4-FFF2-40B4-BE49-F238E27FC236}">
                <a16:creationId xmlns:a16="http://schemas.microsoft.com/office/drawing/2014/main" id="{98CB82F3-5D05-4ED2-9FCB-81F1743B4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8" y="2543175"/>
            <a:ext cx="7358062"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74" name="Text Box 2">
            <a:extLst>
              <a:ext uri="{FF2B5EF4-FFF2-40B4-BE49-F238E27FC236}">
                <a16:creationId xmlns:a16="http://schemas.microsoft.com/office/drawing/2014/main" id="{377D2887-7753-46E4-B10B-E77DCDBD002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3.25</a:t>
            </a:r>
            <a:r>
              <a:rPr lang="en-US" altLang="en-US">
                <a:solidFill>
                  <a:schemeClr val="accent2"/>
                </a:solidFill>
              </a:rPr>
              <a:t>    </a:t>
            </a:r>
            <a:r>
              <a:rPr lang="en-US" altLang="en-US" i="1"/>
              <a:t>Frame format types</a:t>
            </a:r>
          </a:p>
        </p:txBody>
      </p:sp>
      <p:sp>
        <p:nvSpPr>
          <p:cNvPr id="515075" name="Rectangle 3">
            <a:extLst>
              <a:ext uri="{FF2B5EF4-FFF2-40B4-BE49-F238E27FC236}">
                <a16:creationId xmlns:a16="http://schemas.microsoft.com/office/drawing/2014/main" id="{7ECB502A-76BD-476C-B784-C11C3D7904E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5076" name="Rectangle 4">
            <a:extLst>
              <a:ext uri="{FF2B5EF4-FFF2-40B4-BE49-F238E27FC236}">
                <a16:creationId xmlns:a16="http://schemas.microsoft.com/office/drawing/2014/main" id="{BBCBD22F-3900-499C-A013-A63FB4934D6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5077" name="Rectangle 5">
            <a:extLst>
              <a:ext uri="{FF2B5EF4-FFF2-40B4-BE49-F238E27FC236}">
                <a16:creationId xmlns:a16="http://schemas.microsoft.com/office/drawing/2014/main" id="{0671C99C-D730-4F24-9B7B-EC4442C8DD7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5078" name="Rectangle 6">
            <a:extLst>
              <a:ext uri="{FF2B5EF4-FFF2-40B4-BE49-F238E27FC236}">
                <a16:creationId xmlns:a16="http://schemas.microsoft.com/office/drawing/2014/main" id="{1825E28A-A2C6-4661-A74A-B9D81BCA53D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5079" name="Rectangle 7">
            <a:extLst>
              <a:ext uri="{FF2B5EF4-FFF2-40B4-BE49-F238E27FC236}">
                <a16:creationId xmlns:a16="http://schemas.microsoft.com/office/drawing/2014/main" id="{ABE656D2-0CE2-4948-A589-0339180A775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5080" name="Rectangle 8">
            <a:extLst>
              <a:ext uri="{FF2B5EF4-FFF2-40B4-BE49-F238E27FC236}">
                <a16:creationId xmlns:a16="http://schemas.microsoft.com/office/drawing/2014/main" id="{C0FCC7D2-81DA-4FA2-B548-43B234B6B66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5081" name="Rectangle 9">
            <a:extLst>
              <a:ext uri="{FF2B5EF4-FFF2-40B4-BE49-F238E27FC236}">
                <a16:creationId xmlns:a16="http://schemas.microsoft.com/office/drawing/2014/main" id="{B893B99D-82FC-4C41-92F6-65B7104582B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15086" name="Picture 14">
            <a:extLst>
              <a:ext uri="{FF2B5EF4-FFF2-40B4-BE49-F238E27FC236}">
                <a16:creationId xmlns:a16="http://schemas.microsoft.com/office/drawing/2014/main" id="{755D4E50-2FB9-4284-9F4A-3467B5628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63" y="3422650"/>
            <a:ext cx="4122737"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5087" name="Picture 15">
            <a:extLst>
              <a:ext uri="{FF2B5EF4-FFF2-40B4-BE49-F238E27FC236}">
                <a16:creationId xmlns:a16="http://schemas.microsoft.com/office/drawing/2014/main" id="{4B860603-9567-4501-9940-D29FBB6679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687513"/>
            <a:ext cx="1909763"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50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50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mph" presetSubtype="0" fill="hold" nodeType="clickEffect">
                                  <p:stCondLst>
                                    <p:cond delay="0"/>
                                  </p:stCondLst>
                                  <p:childTnLst>
                                    <p:animScale>
                                      <p:cBhvr>
                                        <p:cTn id="14" dur="2000" fill="hold"/>
                                        <p:tgtEl>
                                          <p:spTgt spid="515087"/>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515086"/>
                                        </p:tgtEl>
                                        <p:attrNameLst>
                                          <p:attrName>style.visibility</p:attrName>
                                        </p:attrNameLst>
                                      </p:cBhvr>
                                      <p:to>
                                        <p:strVal val="visible"/>
                                      </p:to>
                                    </p:set>
                                    <p:animEffect transition="in" filter="wipe(up)">
                                      <p:cBhvr>
                                        <p:cTn id="19" dur="2000"/>
                                        <p:tgtEl>
                                          <p:spTgt spid="515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a:extLst>
              <a:ext uri="{FF2B5EF4-FFF2-40B4-BE49-F238E27FC236}">
                <a16:creationId xmlns:a16="http://schemas.microsoft.com/office/drawing/2014/main" id="{000C2149-A563-4A00-AD0F-A5CC48A5955D}"/>
              </a:ext>
            </a:extLst>
          </p:cNvPr>
          <p:cNvSpPr>
            <a:spLocks noGrp="1"/>
          </p:cNvSpPr>
          <p:nvPr>
            <p:ph type="ftr" sz="quarter" idx="10"/>
          </p:nvPr>
        </p:nvSpPr>
        <p:spPr/>
        <p:txBody>
          <a:bodyPr/>
          <a:lstStyle/>
          <a:p>
            <a:r>
              <a:rPr lang="en-US" altLang="zh-CN"/>
              <a:t>TCP/IP Protocol Suite</a:t>
            </a:r>
          </a:p>
        </p:txBody>
      </p:sp>
      <p:sp>
        <p:nvSpPr>
          <p:cNvPr id="10" name="灯片编号占位符 4">
            <a:extLst>
              <a:ext uri="{FF2B5EF4-FFF2-40B4-BE49-F238E27FC236}">
                <a16:creationId xmlns:a16="http://schemas.microsoft.com/office/drawing/2014/main" id="{A8C1FF2E-2B3E-45E4-A9D8-C1447362BCC2}"/>
              </a:ext>
            </a:extLst>
          </p:cNvPr>
          <p:cNvSpPr>
            <a:spLocks noGrp="1"/>
          </p:cNvSpPr>
          <p:nvPr>
            <p:ph type="sldNum" sz="quarter" idx="11"/>
          </p:nvPr>
        </p:nvSpPr>
        <p:spPr/>
        <p:txBody>
          <a:bodyPr/>
          <a:lstStyle/>
          <a:p>
            <a:fld id="{B0D09790-9A58-431F-BCEA-36A1364BC448}" type="slidenum">
              <a:rPr lang="en-US" altLang="zh-CN"/>
              <a:pPr/>
              <a:t>64</a:t>
            </a:fld>
            <a:endParaRPr lang="en-US" altLang="zh-CN"/>
          </a:p>
        </p:txBody>
      </p:sp>
      <p:sp>
        <p:nvSpPr>
          <p:cNvPr id="636930" name="Text Box 2">
            <a:extLst>
              <a:ext uri="{FF2B5EF4-FFF2-40B4-BE49-F238E27FC236}">
                <a16:creationId xmlns:a16="http://schemas.microsoft.com/office/drawing/2014/main" id="{40503C6C-82BB-41A6-A212-627F0C196ED1}"/>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Symbol" panose="05050102010706020507" pitchFamily="18" charset="2"/>
            </a:endParaRPr>
          </a:p>
        </p:txBody>
      </p:sp>
      <p:sp>
        <p:nvSpPr>
          <p:cNvPr id="636931" name="Text Box 3">
            <a:extLst>
              <a:ext uri="{FF2B5EF4-FFF2-40B4-BE49-F238E27FC236}">
                <a16:creationId xmlns:a16="http://schemas.microsoft.com/office/drawing/2014/main" id="{0B590370-A727-43B5-856B-ED202D20FC5A}"/>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Chapter </a:t>
            </a:r>
            <a:b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br>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Outline</a:t>
            </a:r>
          </a:p>
        </p:txBody>
      </p:sp>
      <p:sp>
        <p:nvSpPr>
          <p:cNvPr id="636932" name="Line 4">
            <a:extLst>
              <a:ext uri="{FF2B5EF4-FFF2-40B4-BE49-F238E27FC236}">
                <a16:creationId xmlns:a16="http://schemas.microsoft.com/office/drawing/2014/main" id="{DDE12EDF-B300-4263-8236-0767C3242327}"/>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3" name="Text Box 5">
            <a:extLst>
              <a:ext uri="{FF2B5EF4-FFF2-40B4-BE49-F238E27FC236}">
                <a16:creationId xmlns:a16="http://schemas.microsoft.com/office/drawing/2014/main" id="{FE504DEC-C435-4153-A874-AA43F82D6A5A}"/>
              </a:ext>
            </a:extLst>
          </p:cNvPr>
          <p:cNvSpPr txBox="1">
            <a:spLocks noChangeArrowheads="1"/>
          </p:cNvSpPr>
          <p:nvPr/>
        </p:nvSpPr>
        <p:spPr bwMode="auto">
          <a:xfrm>
            <a:off x="2819400" y="152400"/>
            <a:ext cx="62071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dirty="0">
                <a:solidFill>
                  <a:schemeClr val="bg1">
                    <a:lumMod val="75000"/>
                  </a:schemeClr>
                </a:solidFill>
                <a:effectLst>
                  <a:outerShdw blurRad="38100" dist="38100" dir="2700000" algn="tl">
                    <a:srgbClr val="C0C0C0"/>
                  </a:outerShdw>
                </a:effectLst>
                <a:latin typeface="Adobe Heiti Std R" pitchFamily="34" charset="-128"/>
                <a:ea typeface="宋体" panose="02010600030101010101" pitchFamily="2" charset="-122"/>
              </a:rPr>
              <a:t>3.1  Wired Local Area Network</a:t>
            </a:r>
          </a:p>
        </p:txBody>
      </p:sp>
      <p:sp>
        <p:nvSpPr>
          <p:cNvPr id="636934" name="Text Box 6">
            <a:extLst>
              <a:ext uri="{FF2B5EF4-FFF2-40B4-BE49-F238E27FC236}">
                <a16:creationId xmlns:a16="http://schemas.microsoft.com/office/drawing/2014/main" id="{09E99080-62AF-4640-AEE0-45526992AECE}"/>
              </a:ext>
            </a:extLst>
          </p:cNvPr>
          <p:cNvSpPr txBox="1">
            <a:spLocks noChangeArrowheads="1"/>
          </p:cNvSpPr>
          <p:nvPr/>
        </p:nvSpPr>
        <p:spPr bwMode="auto">
          <a:xfrm>
            <a:off x="2819400" y="1219200"/>
            <a:ext cx="38940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bg1">
                    <a:lumMod val="75000"/>
                  </a:schemeClr>
                </a:solidFill>
                <a:effectLst>
                  <a:outerShdw blurRad="38100" dist="38100" dir="2700000" algn="tl">
                    <a:srgbClr val="C0C0C0"/>
                  </a:outerShdw>
                </a:effectLst>
                <a:latin typeface="Adobe Heiti Std R" pitchFamily="34" charset="-128"/>
                <a:ea typeface="宋体" panose="02010600030101010101" pitchFamily="2" charset="-122"/>
              </a:rPr>
              <a:t>3.2  Wireless LANs</a:t>
            </a:r>
          </a:p>
        </p:txBody>
      </p:sp>
      <p:sp>
        <p:nvSpPr>
          <p:cNvPr id="636935" name="Text Box 7">
            <a:extLst>
              <a:ext uri="{FF2B5EF4-FFF2-40B4-BE49-F238E27FC236}">
                <a16:creationId xmlns:a16="http://schemas.microsoft.com/office/drawing/2014/main" id="{45080403-13E8-4972-88B9-F716659B3DFE}"/>
              </a:ext>
            </a:extLst>
          </p:cNvPr>
          <p:cNvSpPr txBox="1">
            <a:spLocks noChangeArrowheads="1"/>
          </p:cNvSpPr>
          <p:nvPr/>
        </p:nvSpPr>
        <p:spPr bwMode="auto">
          <a:xfrm>
            <a:off x="2819400" y="2286000"/>
            <a:ext cx="501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3.3  Point-to-Point WANs</a:t>
            </a:r>
          </a:p>
        </p:txBody>
      </p:sp>
      <p:sp>
        <p:nvSpPr>
          <p:cNvPr id="636936" name="Text Box 8">
            <a:extLst>
              <a:ext uri="{FF2B5EF4-FFF2-40B4-BE49-F238E27FC236}">
                <a16:creationId xmlns:a16="http://schemas.microsoft.com/office/drawing/2014/main" id="{9EAC0BD1-B760-4A93-B82A-EB09DD58A1DE}"/>
              </a:ext>
            </a:extLst>
          </p:cNvPr>
          <p:cNvSpPr txBox="1">
            <a:spLocks noChangeArrowheads="1"/>
          </p:cNvSpPr>
          <p:nvPr/>
        </p:nvSpPr>
        <p:spPr bwMode="auto">
          <a:xfrm>
            <a:off x="2819400" y="3352800"/>
            <a:ext cx="4927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3.4  Switched WANs</a:t>
            </a:r>
          </a:p>
          <a:p>
            <a:endParaRPr lang="en-US" altLang="zh-CN" sz="3200" i="1">
              <a:effectLst>
                <a:outerShdw blurRad="38100" dist="38100" dir="2700000" algn="tl">
                  <a:srgbClr val="C0C0C0"/>
                </a:outerShdw>
              </a:effectLst>
              <a:latin typeface="Adobe Heiti Std R" pitchFamily="34" charset="-128"/>
              <a:ea typeface="宋体" panose="02010600030101010101" pitchFamily="2" charset="-122"/>
            </a:endParaRPr>
          </a:p>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3.5   Connecting Devices</a:t>
            </a:r>
          </a:p>
        </p:txBody>
      </p:sp>
    </p:spTree>
    <p:extLst>
      <p:ext uri="{BB962C8B-B14F-4D97-AF65-F5344CB8AC3E}">
        <p14:creationId xmlns:p14="http://schemas.microsoft.com/office/powerpoint/2010/main" val="2206140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89EE9F7D-C846-4D3B-B945-FD3FEA087FC7}"/>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470427CF-1B7A-4C90-8A96-C99F1D0FC6F1}"/>
              </a:ext>
            </a:extLst>
          </p:cNvPr>
          <p:cNvSpPr>
            <a:spLocks noGrp="1"/>
          </p:cNvSpPr>
          <p:nvPr>
            <p:ph type="sldNum" sz="quarter" idx="11"/>
          </p:nvPr>
        </p:nvSpPr>
        <p:spPr/>
        <p:txBody>
          <a:bodyPr/>
          <a:lstStyle/>
          <a:p>
            <a:fld id="{99C6A772-AD28-46E4-9ABD-6C4F08E917A4}" type="slidenum">
              <a:rPr lang="en-US" altLang="zh-CN"/>
              <a:pPr/>
              <a:t>65</a:t>
            </a:fld>
            <a:endParaRPr lang="en-US" altLang="zh-CN"/>
          </a:p>
        </p:txBody>
      </p:sp>
      <p:sp>
        <p:nvSpPr>
          <p:cNvPr id="647170" name="Rectangle 2">
            <a:extLst>
              <a:ext uri="{FF2B5EF4-FFF2-40B4-BE49-F238E27FC236}">
                <a16:creationId xmlns:a16="http://schemas.microsoft.com/office/drawing/2014/main" id="{B7BE074E-C57E-43B9-857E-FBE7B8707091}"/>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endParaRPr>
          </a:p>
        </p:txBody>
      </p:sp>
      <p:sp>
        <p:nvSpPr>
          <p:cNvPr id="647171" name="Text Box 3">
            <a:extLst>
              <a:ext uri="{FF2B5EF4-FFF2-40B4-BE49-F238E27FC236}">
                <a16:creationId xmlns:a16="http://schemas.microsoft.com/office/drawing/2014/main" id="{7F1E4CFB-BC1F-4922-9381-88AD568E3283}"/>
              </a:ext>
            </a:extLst>
          </p:cNvPr>
          <p:cNvSpPr txBox="1">
            <a:spLocks noChangeArrowheads="1"/>
          </p:cNvSpPr>
          <p:nvPr/>
        </p:nvSpPr>
        <p:spPr bwMode="auto">
          <a:xfrm>
            <a:off x="228600" y="355600"/>
            <a:ext cx="63785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1"/>
                </a:solidFill>
                <a:latin typeface="Times" panose="02020603050405020304" pitchFamily="18" charset="0"/>
                <a:ea typeface="宋体" panose="02010600030101010101" pitchFamily="2" charset="-122"/>
              </a:rPr>
              <a:t>3-3  POINT-TO-POINT WANS</a:t>
            </a:r>
          </a:p>
        </p:txBody>
      </p:sp>
      <p:sp>
        <p:nvSpPr>
          <p:cNvPr id="647172" name="Text Box 4">
            <a:extLst>
              <a:ext uri="{FF2B5EF4-FFF2-40B4-BE49-F238E27FC236}">
                <a16:creationId xmlns:a16="http://schemas.microsoft.com/office/drawing/2014/main" id="{30D31BC0-1089-49A7-868C-B18A7FD65851}"/>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47173" name="Rectangle 5">
            <a:extLst>
              <a:ext uri="{FF2B5EF4-FFF2-40B4-BE49-F238E27FC236}">
                <a16:creationId xmlns:a16="http://schemas.microsoft.com/office/drawing/2014/main" id="{8A47177E-5372-4250-81D3-AF5F756616D9}"/>
              </a:ext>
            </a:extLst>
          </p:cNvPr>
          <p:cNvSpPr>
            <a:spLocks noChangeArrowheads="1"/>
          </p:cNvSpPr>
          <p:nvPr/>
        </p:nvSpPr>
        <p:spPr bwMode="auto">
          <a:xfrm>
            <a:off x="381000" y="1524000"/>
            <a:ext cx="85344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800">
                <a:latin typeface="Arial Unicode MS" pitchFamily="34" charset="-128"/>
                <a:ea typeface="宋体" panose="02010600030101010101" pitchFamily="2" charset="-122"/>
              </a:rPr>
              <a:t>A second type of network we encounter in the Internet is the point-to-point wide area network. A point-to-point WAN connects two remote devices using a line available from a public network such as a telephone network. We discuss traditional modem technology, DSL line, cable modem, T-lines, and SONET.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FFFF99">
                <a:gamma/>
                <a:shade val="46275"/>
                <a:invGamma/>
              </a:srgbClr>
            </a:gs>
          </a:gsLst>
          <a:lin ang="0" scaled="1"/>
        </a:gradFill>
        <a:effectLst/>
      </p:bgPr>
    </p:bg>
    <p:spTree>
      <p:nvGrpSpPr>
        <p:cNvPr id="1" name=""/>
        <p:cNvGrpSpPr/>
        <p:nvPr/>
      </p:nvGrpSpPr>
      <p:grpSpPr>
        <a:xfrm>
          <a:off x="0" y="0"/>
          <a:ext cx="0" cy="0"/>
          <a:chOff x="0" y="0"/>
          <a:chExt cx="0" cy="0"/>
        </a:xfrm>
      </p:grpSpPr>
      <p:sp>
        <p:nvSpPr>
          <p:cNvPr id="5" name="页脚占位符 1">
            <a:extLst>
              <a:ext uri="{FF2B5EF4-FFF2-40B4-BE49-F238E27FC236}">
                <a16:creationId xmlns:a16="http://schemas.microsoft.com/office/drawing/2014/main" id="{B46097D7-80F2-454D-9F00-55E82D15EE34}"/>
              </a:ext>
            </a:extLst>
          </p:cNvPr>
          <p:cNvSpPr>
            <a:spLocks noGrp="1"/>
          </p:cNvSpPr>
          <p:nvPr>
            <p:ph type="ftr" sz="quarter" idx="10"/>
          </p:nvPr>
        </p:nvSpPr>
        <p:spPr/>
        <p:txBody>
          <a:bodyPr/>
          <a:lstStyle/>
          <a:p>
            <a:r>
              <a:rPr lang="en-US" altLang="zh-CN"/>
              <a:t>TCP/IP Protocol Suite</a:t>
            </a:r>
          </a:p>
        </p:txBody>
      </p:sp>
      <p:sp>
        <p:nvSpPr>
          <p:cNvPr id="6" name="灯片编号占位符 2">
            <a:extLst>
              <a:ext uri="{FF2B5EF4-FFF2-40B4-BE49-F238E27FC236}">
                <a16:creationId xmlns:a16="http://schemas.microsoft.com/office/drawing/2014/main" id="{4303782F-8027-4390-8425-44D5E403D1BC}"/>
              </a:ext>
            </a:extLst>
          </p:cNvPr>
          <p:cNvSpPr>
            <a:spLocks noGrp="1"/>
          </p:cNvSpPr>
          <p:nvPr>
            <p:ph type="sldNum" sz="quarter" idx="11"/>
          </p:nvPr>
        </p:nvSpPr>
        <p:spPr/>
        <p:txBody>
          <a:bodyPr/>
          <a:lstStyle/>
          <a:p>
            <a:fld id="{CC938263-D88B-4018-B729-BD0FDDD85CCE}" type="slidenum">
              <a:rPr lang="en-US" altLang="zh-CN"/>
              <a:pPr/>
              <a:t>66</a:t>
            </a:fld>
            <a:endParaRPr lang="en-US" altLang="zh-CN"/>
          </a:p>
        </p:txBody>
      </p:sp>
      <p:sp>
        <p:nvSpPr>
          <p:cNvPr id="649218" name="Text Box 2">
            <a:extLst>
              <a:ext uri="{FF2B5EF4-FFF2-40B4-BE49-F238E27FC236}">
                <a16:creationId xmlns:a16="http://schemas.microsoft.com/office/drawing/2014/main" id="{9E5C7509-E5AD-4DE6-8AB3-A6506A7E7FF5}"/>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hlink"/>
                </a:solidFill>
                <a:effectLst>
                  <a:outerShdw blurRad="38100" dist="38100" dir="2700000" algn="tl">
                    <a:srgbClr val="000000"/>
                  </a:outerShdw>
                </a:effectLst>
                <a:latin typeface="Times" panose="02020603050405020304" pitchFamily="18" charset="0"/>
                <a:ea typeface="宋体" panose="02010600030101010101" pitchFamily="2" charset="-122"/>
              </a:rPr>
              <a:t>Topics Discussed in the Section</a:t>
            </a:r>
          </a:p>
        </p:txBody>
      </p:sp>
      <p:sp>
        <p:nvSpPr>
          <p:cNvPr id="649219" name="Text Box 3">
            <a:extLst>
              <a:ext uri="{FF2B5EF4-FFF2-40B4-BE49-F238E27FC236}">
                <a16:creationId xmlns:a16="http://schemas.microsoft.com/office/drawing/2014/main" id="{DDA1B975-6C88-4D9A-BD29-C3561F20C25E}"/>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49220" name="Rectangle 4">
            <a:extLst>
              <a:ext uri="{FF2B5EF4-FFF2-40B4-BE49-F238E27FC236}">
                <a16:creationId xmlns:a16="http://schemas.microsoft.com/office/drawing/2014/main" id="{9B0BC2AC-31C2-4515-92AC-CC47680ABFE6}"/>
              </a:ext>
            </a:extLst>
          </p:cNvPr>
          <p:cNvSpPr>
            <a:spLocks noChangeArrowheads="1"/>
          </p:cNvSpPr>
          <p:nvPr/>
        </p:nvSpPr>
        <p:spPr bwMode="auto">
          <a:xfrm>
            <a:off x="304800" y="989013"/>
            <a:ext cx="6705600" cy="308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65K Modems</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DSL Technology</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Cable Modem</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T Lines</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 SONET</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PPP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9220"/>
                                        </p:tgtEl>
                                        <p:attrNameLst>
                                          <p:attrName>style.visibility</p:attrName>
                                        </p:attrNameLst>
                                      </p:cBhvr>
                                      <p:to>
                                        <p:strVal val="visible"/>
                                      </p:to>
                                    </p:set>
                                    <p:animEffect transition="in" filter="wipe(up)">
                                      <p:cBhvr>
                                        <p:cTn id="7" dur="5000"/>
                                        <p:tgtEl>
                                          <p:spTgt spid="64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35619247-B7ED-45E8-ADB1-13AB25CC1421}"/>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F614F8CD-6F41-4A27-B542-133F3C47E8C4}"/>
              </a:ext>
            </a:extLst>
          </p:cNvPr>
          <p:cNvSpPr>
            <a:spLocks noGrp="1"/>
          </p:cNvSpPr>
          <p:nvPr>
            <p:ph type="sldNum" sz="quarter" idx="11"/>
          </p:nvPr>
        </p:nvSpPr>
        <p:spPr/>
        <p:txBody>
          <a:bodyPr/>
          <a:lstStyle/>
          <a:p>
            <a:fld id="{82586B20-DBC7-40AA-B8BE-813038E1A0DF}" type="slidenum">
              <a:rPr lang="en-US" altLang="zh-CN"/>
              <a:pPr/>
              <a:t>67</a:t>
            </a:fld>
            <a:endParaRPr lang="en-US" altLang="zh-CN"/>
          </a:p>
        </p:txBody>
      </p:sp>
      <p:sp>
        <p:nvSpPr>
          <p:cNvPr id="517122" name="Text Box 2">
            <a:extLst>
              <a:ext uri="{FF2B5EF4-FFF2-40B4-BE49-F238E27FC236}">
                <a16:creationId xmlns:a16="http://schemas.microsoft.com/office/drawing/2014/main" id="{6EE5E1CE-007D-4D3E-8C89-37216FA5224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3.26</a:t>
            </a:r>
            <a:r>
              <a:rPr lang="en-US" altLang="en-US">
                <a:solidFill>
                  <a:schemeClr val="accent2"/>
                </a:solidFill>
              </a:rPr>
              <a:t>    </a:t>
            </a:r>
            <a:r>
              <a:rPr lang="en-US" altLang="en-US" i="1"/>
              <a:t>56K modem</a:t>
            </a:r>
          </a:p>
        </p:txBody>
      </p:sp>
      <p:sp>
        <p:nvSpPr>
          <p:cNvPr id="517123" name="Rectangle 3">
            <a:extLst>
              <a:ext uri="{FF2B5EF4-FFF2-40B4-BE49-F238E27FC236}">
                <a16:creationId xmlns:a16="http://schemas.microsoft.com/office/drawing/2014/main" id="{62D989B6-AF57-48AE-A85F-13C53062CB1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7124" name="Rectangle 4">
            <a:extLst>
              <a:ext uri="{FF2B5EF4-FFF2-40B4-BE49-F238E27FC236}">
                <a16:creationId xmlns:a16="http://schemas.microsoft.com/office/drawing/2014/main" id="{5EDDB6F6-177F-47A6-920E-D17B79DAC82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7125" name="Rectangle 5">
            <a:extLst>
              <a:ext uri="{FF2B5EF4-FFF2-40B4-BE49-F238E27FC236}">
                <a16:creationId xmlns:a16="http://schemas.microsoft.com/office/drawing/2014/main" id="{0B715FB0-2F06-4434-B038-28BDF608CC7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7126" name="Rectangle 6">
            <a:extLst>
              <a:ext uri="{FF2B5EF4-FFF2-40B4-BE49-F238E27FC236}">
                <a16:creationId xmlns:a16="http://schemas.microsoft.com/office/drawing/2014/main" id="{6D4A805C-1A05-4FD8-9BCF-9899C81C509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7127" name="Rectangle 7">
            <a:extLst>
              <a:ext uri="{FF2B5EF4-FFF2-40B4-BE49-F238E27FC236}">
                <a16:creationId xmlns:a16="http://schemas.microsoft.com/office/drawing/2014/main" id="{D31E93CC-0BDB-432E-8A61-FAB35EBF887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7128" name="Rectangle 8">
            <a:extLst>
              <a:ext uri="{FF2B5EF4-FFF2-40B4-BE49-F238E27FC236}">
                <a16:creationId xmlns:a16="http://schemas.microsoft.com/office/drawing/2014/main" id="{EF08ED65-60FF-4F2D-B80E-06E47AF5F80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17129" name="Rectangle 9">
            <a:extLst>
              <a:ext uri="{FF2B5EF4-FFF2-40B4-BE49-F238E27FC236}">
                <a16:creationId xmlns:a16="http://schemas.microsoft.com/office/drawing/2014/main" id="{C6730F2C-C408-4C76-858F-3D455D5E3F9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17132" name="Picture 12">
            <a:extLst>
              <a:ext uri="{FF2B5EF4-FFF2-40B4-BE49-F238E27FC236}">
                <a16:creationId xmlns:a16="http://schemas.microsoft.com/office/drawing/2014/main" id="{E5B4258F-03DE-4375-B14C-69C1D10D9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2824163"/>
            <a:ext cx="3446462" cy="15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7133" name="Picture 13">
            <a:extLst>
              <a:ext uri="{FF2B5EF4-FFF2-40B4-BE49-F238E27FC236}">
                <a16:creationId xmlns:a16="http://schemas.microsoft.com/office/drawing/2014/main" id="{639FBB8E-CD1B-47F7-B675-EE2B8439F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67000"/>
            <a:ext cx="3913188"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7135" name="Picture 15">
            <a:extLst>
              <a:ext uri="{FF2B5EF4-FFF2-40B4-BE49-F238E27FC236}">
                <a16:creationId xmlns:a16="http://schemas.microsoft.com/office/drawing/2014/main" id="{5A0DD168-A92D-4C03-A30C-755CE8BFB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063" y="3505200"/>
            <a:ext cx="1938337"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7137" name="Rectangle 17">
            <a:extLst>
              <a:ext uri="{FF2B5EF4-FFF2-40B4-BE49-F238E27FC236}">
                <a16:creationId xmlns:a16="http://schemas.microsoft.com/office/drawing/2014/main" id="{7D5B247C-7682-4508-860C-6EBF10BA91D7}"/>
              </a:ext>
            </a:extLst>
          </p:cNvPr>
          <p:cNvSpPr>
            <a:spLocks noChangeArrowheads="1"/>
          </p:cNvSpPr>
          <p:nvPr/>
        </p:nvSpPr>
        <p:spPr bwMode="auto">
          <a:xfrm>
            <a:off x="8077200" y="3581400"/>
            <a:ext cx="152400" cy="76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17138" name="Picture 18">
            <a:extLst>
              <a:ext uri="{FF2B5EF4-FFF2-40B4-BE49-F238E27FC236}">
                <a16:creationId xmlns:a16="http://schemas.microsoft.com/office/drawing/2014/main" id="{ECB0F4CD-F878-4DBA-9D52-BCD387A5A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350" y="3444875"/>
            <a:ext cx="18732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71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17135"/>
                                        </p:tgtEl>
                                        <p:attrNameLst>
                                          <p:attrName>style.visibility</p:attrName>
                                        </p:attrNameLst>
                                      </p:cBhvr>
                                      <p:to>
                                        <p:strVal val="visible"/>
                                      </p:to>
                                    </p:set>
                                    <p:animEffect transition="in" filter="wipe(left)">
                                      <p:cBhvr>
                                        <p:cTn id="11" dur="2000"/>
                                        <p:tgtEl>
                                          <p:spTgt spid="5171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1713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517138"/>
                                        </p:tgtEl>
                                        <p:attrNameLst>
                                          <p:attrName>style.visibility</p:attrName>
                                        </p:attrNameLst>
                                      </p:cBhvr>
                                      <p:to>
                                        <p:strVal val="visible"/>
                                      </p:to>
                                    </p:set>
                                    <p:animEffect transition="in" filter="wipe(right)">
                                      <p:cBhvr>
                                        <p:cTn id="20" dur="2000"/>
                                        <p:tgtEl>
                                          <p:spTgt spid="517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41EE5312-A701-4284-B3F0-582EC08F72D4}"/>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03CFD287-25A8-4604-B2E0-0A8A08B3AE28}"/>
              </a:ext>
            </a:extLst>
          </p:cNvPr>
          <p:cNvSpPr>
            <a:spLocks noGrp="1"/>
          </p:cNvSpPr>
          <p:nvPr>
            <p:ph type="sldNum" sz="quarter" idx="11"/>
          </p:nvPr>
        </p:nvSpPr>
        <p:spPr/>
        <p:txBody>
          <a:bodyPr/>
          <a:lstStyle/>
          <a:p>
            <a:fld id="{692FE6AD-CD8F-45EC-BCAF-50D01AEE5921}" type="slidenum">
              <a:rPr lang="en-US" altLang="zh-CN"/>
              <a:pPr/>
              <a:t>68</a:t>
            </a:fld>
            <a:endParaRPr lang="en-US" altLang="zh-CN"/>
          </a:p>
        </p:txBody>
      </p:sp>
      <p:sp>
        <p:nvSpPr>
          <p:cNvPr id="681986" name="Rectangle 2">
            <a:extLst>
              <a:ext uri="{FF2B5EF4-FFF2-40B4-BE49-F238E27FC236}">
                <a16:creationId xmlns:a16="http://schemas.microsoft.com/office/drawing/2014/main" id="{766C08E4-DB9E-427B-942E-42C0E3123F1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87" name="Rectangle 3">
            <a:extLst>
              <a:ext uri="{FF2B5EF4-FFF2-40B4-BE49-F238E27FC236}">
                <a16:creationId xmlns:a16="http://schemas.microsoft.com/office/drawing/2014/main" id="{D7B3D21D-2DE7-47B9-B93B-FCBC2B074D7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88" name="Rectangle 4">
            <a:extLst>
              <a:ext uri="{FF2B5EF4-FFF2-40B4-BE49-F238E27FC236}">
                <a16:creationId xmlns:a16="http://schemas.microsoft.com/office/drawing/2014/main" id="{6677389B-3C84-4C8C-9188-5714BF02831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89" name="Rectangle 5">
            <a:extLst>
              <a:ext uri="{FF2B5EF4-FFF2-40B4-BE49-F238E27FC236}">
                <a16:creationId xmlns:a16="http://schemas.microsoft.com/office/drawing/2014/main" id="{EFF6173A-4A12-4D94-87DE-EF32EC8A57A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90" name="Rectangle 6">
            <a:extLst>
              <a:ext uri="{FF2B5EF4-FFF2-40B4-BE49-F238E27FC236}">
                <a16:creationId xmlns:a16="http://schemas.microsoft.com/office/drawing/2014/main" id="{9724F1D3-2B0F-4B53-9DBD-3D855E7581D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91" name="Rectangle 7">
            <a:extLst>
              <a:ext uri="{FF2B5EF4-FFF2-40B4-BE49-F238E27FC236}">
                <a16:creationId xmlns:a16="http://schemas.microsoft.com/office/drawing/2014/main" id="{2F4A3F7E-59AB-414C-9763-7F058EABD58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92" name="Rectangle 8">
            <a:extLst>
              <a:ext uri="{FF2B5EF4-FFF2-40B4-BE49-F238E27FC236}">
                <a16:creationId xmlns:a16="http://schemas.microsoft.com/office/drawing/2014/main" id="{570CBFD3-1342-4D8F-807B-DE62566DFDA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1993" name="Line 9">
            <a:extLst>
              <a:ext uri="{FF2B5EF4-FFF2-40B4-BE49-F238E27FC236}">
                <a16:creationId xmlns:a16="http://schemas.microsoft.com/office/drawing/2014/main" id="{6EBCDB81-A0B7-4B92-B05C-B9AB98C1F580}"/>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1994" name="Line 10">
            <a:extLst>
              <a:ext uri="{FF2B5EF4-FFF2-40B4-BE49-F238E27FC236}">
                <a16:creationId xmlns:a16="http://schemas.microsoft.com/office/drawing/2014/main" id="{D384E49D-7FD7-4BC1-A5D4-EEEF903949C4}"/>
              </a:ext>
            </a:extLst>
          </p:cNvPr>
          <p:cNvSpPr>
            <a:spLocks noChangeShapeType="1"/>
          </p:cNvSpPr>
          <p:nvPr/>
        </p:nvSpPr>
        <p:spPr bwMode="auto">
          <a:xfrm>
            <a:off x="609600" y="4724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1995" name="Rectangle 11">
            <a:extLst>
              <a:ext uri="{FF2B5EF4-FFF2-40B4-BE49-F238E27FC236}">
                <a16:creationId xmlns:a16="http://schemas.microsoft.com/office/drawing/2014/main" id="{5CDDB46B-2C2E-4B4F-8E49-3ADD01C9C4E7}"/>
              </a:ext>
            </a:extLst>
          </p:cNvPr>
          <p:cNvSpPr>
            <a:spLocks noChangeArrowheads="1"/>
          </p:cNvSpPr>
          <p:nvPr/>
        </p:nvSpPr>
        <p:spPr bwMode="auto">
          <a:xfrm>
            <a:off x="647700" y="3063875"/>
            <a:ext cx="8077200" cy="1554163"/>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ADSL is an asymmetric communication technology designed for residential users; it is not suitable for businesses.</a:t>
            </a:r>
          </a:p>
        </p:txBody>
      </p:sp>
      <p:grpSp>
        <p:nvGrpSpPr>
          <p:cNvPr id="681996" name="Group 12">
            <a:extLst>
              <a:ext uri="{FF2B5EF4-FFF2-40B4-BE49-F238E27FC236}">
                <a16:creationId xmlns:a16="http://schemas.microsoft.com/office/drawing/2014/main" id="{8576F8A2-F800-4CF8-9A88-EE6830FEA858}"/>
              </a:ext>
            </a:extLst>
          </p:cNvPr>
          <p:cNvGrpSpPr>
            <a:grpSpLocks/>
          </p:cNvGrpSpPr>
          <p:nvPr/>
        </p:nvGrpSpPr>
        <p:grpSpPr bwMode="auto">
          <a:xfrm>
            <a:off x="609600" y="2328863"/>
            <a:ext cx="1143000" cy="566737"/>
            <a:chOff x="1200" y="1248"/>
            <a:chExt cx="720" cy="357"/>
          </a:xfrm>
        </p:grpSpPr>
        <p:pic>
          <p:nvPicPr>
            <p:cNvPr id="681997" name="Picture 13">
              <a:extLst>
                <a:ext uri="{FF2B5EF4-FFF2-40B4-BE49-F238E27FC236}">
                  <a16:creationId xmlns:a16="http://schemas.microsoft.com/office/drawing/2014/main" id="{AB7E0F8B-107A-419B-BD68-1F461CDCC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1998" name="Text Box 14">
              <a:extLst>
                <a:ext uri="{FF2B5EF4-FFF2-40B4-BE49-F238E27FC236}">
                  <a16:creationId xmlns:a16="http://schemas.microsoft.com/office/drawing/2014/main" id="{118CD63D-65BE-4933-B3F9-A0E76CF2BE4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1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81996"/>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81993"/>
                                        </p:tgtEl>
                                        <p:attrNameLst>
                                          <p:attrName>style.visibility</p:attrName>
                                        </p:attrNameLst>
                                      </p:cBhvr>
                                      <p:to>
                                        <p:strVal val="visible"/>
                                      </p:to>
                                    </p:set>
                                    <p:animEffect transition="in" filter="checkerboard(across)">
                                      <p:cBhvr>
                                        <p:cTn id="14" dur="500"/>
                                        <p:tgtEl>
                                          <p:spTgt spid="681993"/>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81994"/>
                                        </p:tgtEl>
                                        <p:attrNameLst>
                                          <p:attrName>style.visibility</p:attrName>
                                        </p:attrNameLst>
                                      </p:cBhvr>
                                      <p:to>
                                        <p:strVal val="visible"/>
                                      </p:to>
                                    </p:set>
                                    <p:animEffect transition="in" filter="checkerboard(across)">
                                      <p:cBhvr>
                                        <p:cTn id="18" dur="500"/>
                                        <p:tgtEl>
                                          <p:spTgt spid="681994"/>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81995"/>
                                        </p:tgtEl>
                                        <p:attrNameLst>
                                          <p:attrName>style.visibility</p:attrName>
                                        </p:attrNameLst>
                                      </p:cBhvr>
                                      <p:to>
                                        <p:strVal val="visible"/>
                                      </p:to>
                                    </p:set>
                                    <p:animEffect transition="in" filter="checkerboard(across)">
                                      <p:cBhvr>
                                        <p:cTn id="22" dur="500"/>
                                        <p:tgtEl>
                                          <p:spTgt spid="681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9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CC04A1A7-4E32-4DD3-A6CD-FDC575C68A27}"/>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0B60A9B0-8AAA-4AD5-9897-95BDDB28F56A}"/>
              </a:ext>
            </a:extLst>
          </p:cNvPr>
          <p:cNvSpPr>
            <a:spLocks noGrp="1"/>
          </p:cNvSpPr>
          <p:nvPr>
            <p:ph type="sldNum" sz="quarter" idx="11"/>
          </p:nvPr>
        </p:nvSpPr>
        <p:spPr/>
        <p:txBody>
          <a:bodyPr/>
          <a:lstStyle/>
          <a:p>
            <a:fld id="{A18CE7CB-4FF3-40FF-913C-A996DEA67DE6}" type="slidenum">
              <a:rPr lang="en-US" altLang="zh-CN"/>
              <a:pPr/>
              <a:t>69</a:t>
            </a:fld>
            <a:endParaRPr lang="en-US" altLang="zh-CN"/>
          </a:p>
        </p:txBody>
      </p:sp>
      <p:sp>
        <p:nvSpPr>
          <p:cNvPr id="522242" name="Text Box 2">
            <a:extLst>
              <a:ext uri="{FF2B5EF4-FFF2-40B4-BE49-F238E27FC236}">
                <a16:creationId xmlns:a16="http://schemas.microsoft.com/office/drawing/2014/main" id="{FCFD7169-1A4E-4143-A31D-FDB107745E0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3.27</a:t>
            </a:r>
            <a:r>
              <a:rPr lang="en-US" altLang="en-US">
                <a:solidFill>
                  <a:schemeClr val="accent2"/>
                </a:solidFill>
              </a:rPr>
              <a:t>    </a:t>
            </a:r>
            <a:r>
              <a:rPr lang="en-US" altLang="en-US" i="1"/>
              <a:t>Bandwidth division</a:t>
            </a:r>
          </a:p>
        </p:txBody>
      </p:sp>
      <p:sp>
        <p:nvSpPr>
          <p:cNvPr id="522243" name="Rectangle 3">
            <a:extLst>
              <a:ext uri="{FF2B5EF4-FFF2-40B4-BE49-F238E27FC236}">
                <a16:creationId xmlns:a16="http://schemas.microsoft.com/office/drawing/2014/main" id="{83D36FFD-F892-49F9-8985-C3869252A27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2244" name="Rectangle 4">
            <a:extLst>
              <a:ext uri="{FF2B5EF4-FFF2-40B4-BE49-F238E27FC236}">
                <a16:creationId xmlns:a16="http://schemas.microsoft.com/office/drawing/2014/main" id="{905AC5E1-1362-4F3C-AD64-089BE37A236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2245" name="Rectangle 5">
            <a:extLst>
              <a:ext uri="{FF2B5EF4-FFF2-40B4-BE49-F238E27FC236}">
                <a16:creationId xmlns:a16="http://schemas.microsoft.com/office/drawing/2014/main" id="{BB8BE63A-BA65-4CAA-8D5A-A5EE88599D1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2246" name="Rectangle 6">
            <a:extLst>
              <a:ext uri="{FF2B5EF4-FFF2-40B4-BE49-F238E27FC236}">
                <a16:creationId xmlns:a16="http://schemas.microsoft.com/office/drawing/2014/main" id="{481A4A95-8693-4A16-B3B6-0D2B0F65758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2247" name="Rectangle 7">
            <a:extLst>
              <a:ext uri="{FF2B5EF4-FFF2-40B4-BE49-F238E27FC236}">
                <a16:creationId xmlns:a16="http://schemas.microsoft.com/office/drawing/2014/main" id="{9E053259-7394-4302-9404-64B9B9B8F36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2248" name="Rectangle 8">
            <a:extLst>
              <a:ext uri="{FF2B5EF4-FFF2-40B4-BE49-F238E27FC236}">
                <a16:creationId xmlns:a16="http://schemas.microsoft.com/office/drawing/2014/main" id="{E08069F7-7F96-487D-95D3-521F5B2B9CF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2249" name="Rectangle 9">
            <a:extLst>
              <a:ext uri="{FF2B5EF4-FFF2-40B4-BE49-F238E27FC236}">
                <a16:creationId xmlns:a16="http://schemas.microsoft.com/office/drawing/2014/main" id="{BB5364F7-3B59-4076-98C2-E9C0C87767C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22251" name="Picture 11">
            <a:extLst>
              <a:ext uri="{FF2B5EF4-FFF2-40B4-BE49-F238E27FC236}">
                <a16:creationId xmlns:a16="http://schemas.microsoft.com/office/drawing/2014/main" id="{145DCDB2-B89B-4C52-9015-4AAF7C793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2576513"/>
            <a:ext cx="7221537" cy="199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4D29E7B7-AAF3-4242-B325-48E62BF175C2}"/>
              </a:ext>
            </a:extLst>
          </p:cNvPr>
          <p:cNvSpPr txBox="1"/>
          <p:nvPr/>
        </p:nvSpPr>
        <p:spPr>
          <a:xfrm>
            <a:off x="1071244" y="668337"/>
            <a:ext cx="7875905" cy="1323439"/>
          </a:xfrm>
          <a:prstGeom prst="rect">
            <a:avLst/>
          </a:prstGeom>
          <a:noFill/>
        </p:spPr>
        <p:txBody>
          <a:bodyPr wrap="square">
            <a:spAutoFit/>
          </a:bodyPr>
          <a:lstStyle/>
          <a:p>
            <a:r>
              <a:rPr lang="en-US" altLang="zh-CN" sz="2000" b="0" dirty="0"/>
              <a:t>One channel is for control, and 24 channels are for data transfer. If there are 24 channels, each using 4 kHz (out of 4.312 kHz available) with 15 bits per Hz, we have 24 × 4000 × 15, or a 1.44-Mbps bandwidth, in the upstream direction.</a:t>
            </a:r>
            <a:endParaRPr lang="zh-CN" altLang="en-US" sz="20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descr="Token ring - Wikipedia">
            <a:extLst>
              <a:ext uri="{FF2B5EF4-FFF2-40B4-BE49-F238E27FC236}">
                <a16:creationId xmlns:a16="http://schemas.microsoft.com/office/drawing/2014/main" id="{236366F1-BE32-4002-8260-EB3832762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56" y="3106647"/>
            <a:ext cx="5772865" cy="3136991"/>
          </a:xfrm>
          <a:prstGeom prst="rect">
            <a:avLst/>
          </a:prstGeom>
          <a:noFill/>
          <a:extLst>
            <a:ext uri="{909E8E84-426E-40DD-AFC4-6F175D3DCCD1}">
              <a14:hiddenFill xmlns:a14="http://schemas.microsoft.com/office/drawing/2010/main">
                <a:solidFill>
                  <a:srgbClr val="FFFFFF"/>
                </a:solidFill>
              </a14:hiddenFill>
            </a:ext>
          </a:extLst>
        </p:spPr>
      </p:pic>
      <p:sp>
        <p:nvSpPr>
          <p:cNvPr id="6" name="页脚占位符 1">
            <a:extLst>
              <a:ext uri="{FF2B5EF4-FFF2-40B4-BE49-F238E27FC236}">
                <a16:creationId xmlns:a16="http://schemas.microsoft.com/office/drawing/2014/main" id="{D953CE0D-A2AF-4F62-BDC2-95E8883CDEBF}"/>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3D6C0228-B9C2-4C32-B22D-AD35F9E2D446}"/>
              </a:ext>
            </a:extLst>
          </p:cNvPr>
          <p:cNvSpPr>
            <a:spLocks noGrp="1"/>
          </p:cNvSpPr>
          <p:nvPr>
            <p:ph type="sldNum" sz="quarter" idx="11"/>
          </p:nvPr>
        </p:nvSpPr>
        <p:spPr/>
        <p:txBody>
          <a:bodyPr/>
          <a:lstStyle/>
          <a:p>
            <a:fld id="{F648155B-D300-4E3D-AC82-F40C0EF9493D}" type="slidenum">
              <a:rPr lang="en-US" altLang="zh-CN"/>
              <a:pPr/>
              <a:t>7</a:t>
            </a:fld>
            <a:endParaRPr lang="en-US" altLang="zh-CN"/>
          </a:p>
        </p:txBody>
      </p:sp>
      <p:sp>
        <p:nvSpPr>
          <p:cNvPr id="500738" name="Rectangle 2">
            <a:extLst>
              <a:ext uri="{FF2B5EF4-FFF2-40B4-BE49-F238E27FC236}">
                <a16:creationId xmlns:a16="http://schemas.microsoft.com/office/drawing/2014/main" id="{58F95A94-A8C6-446B-B62E-6D7CADED7B3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latin typeface="Times New Roman" panose="02020603050405020304" pitchFamily="18" charset="0"/>
            </a:endParaRPr>
          </a:p>
        </p:txBody>
      </p:sp>
      <p:sp>
        <p:nvSpPr>
          <p:cNvPr id="500739" name="Text Box 3">
            <a:extLst>
              <a:ext uri="{FF2B5EF4-FFF2-40B4-BE49-F238E27FC236}">
                <a16:creationId xmlns:a16="http://schemas.microsoft.com/office/drawing/2014/main" id="{77F04F9B-AF96-4874-A408-DADA221E505D}"/>
              </a:ext>
            </a:extLst>
          </p:cNvPr>
          <p:cNvSpPr txBox="1">
            <a:spLocks noChangeArrowheads="1"/>
          </p:cNvSpPr>
          <p:nvPr/>
        </p:nvSpPr>
        <p:spPr bwMode="auto">
          <a:xfrm>
            <a:off x="228600" y="355600"/>
            <a:ext cx="6318781"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chemeClr val="bg1"/>
                </a:solidFill>
                <a:latin typeface="Times" panose="02020603050405020304" pitchFamily="18" charset="0"/>
                <a:ea typeface="宋体" panose="02010600030101010101" pitchFamily="2" charset="-122"/>
              </a:rPr>
              <a:t>STANDARDS PERSPECTIVE</a:t>
            </a:r>
          </a:p>
        </p:txBody>
      </p:sp>
      <p:sp>
        <p:nvSpPr>
          <p:cNvPr id="500740" name="Text Box 4">
            <a:extLst>
              <a:ext uri="{FF2B5EF4-FFF2-40B4-BE49-F238E27FC236}">
                <a16:creationId xmlns:a16="http://schemas.microsoft.com/office/drawing/2014/main" id="{19F2DED2-00FE-4DD9-8AA5-5E8FF9EA838B}"/>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Times New Roman" panose="02020603050405020304" pitchFamily="18" charset="0"/>
            </a:endParaRPr>
          </a:p>
        </p:txBody>
      </p:sp>
      <p:sp>
        <p:nvSpPr>
          <p:cNvPr id="11" name="文本框 10">
            <a:extLst>
              <a:ext uri="{FF2B5EF4-FFF2-40B4-BE49-F238E27FC236}">
                <a16:creationId xmlns:a16="http://schemas.microsoft.com/office/drawing/2014/main" id="{0A6BA963-351E-43A1-9700-AD5A26769CD0}"/>
              </a:ext>
            </a:extLst>
          </p:cNvPr>
          <p:cNvSpPr txBox="1"/>
          <p:nvPr/>
        </p:nvSpPr>
        <p:spPr>
          <a:xfrm>
            <a:off x="213360" y="1384201"/>
            <a:ext cx="8686800" cy="1292662"/>
          </a:xfrm>
          <a:prstGeom prst="rect">
            <a:avLst/>
          </a:prstGeom>
          <a:noFill/>
        </p:spPr>
        <p:txBody>
          <a:bodyPr wrap="square">
            <a:spAutoFit/>
          </a:bodyPr>
          <a:lstStyle/>
          <a:p>
            <a:r>
              <a:rPr kumimoji="0" lang="en-US" altLang="zh-CN" sz="2600" b="1" i="0" u="none" strike="noStrike" kern="1200" cap="none" spc="0" normalizeH="0" baseline="0" noProof="0" dirty="0">
                <a:ln>
                  <a:noFill/>
                </a:ln>
                <a:solidFill>
                  <a:srgbClr val="000000"/>
                </a:solidFill>
                <a:effectLst/>
                <a:uLnTx/>
                <a:uFillTx/>
                <a:latin typeface="Arial Unicode MS" pitchFamily="34" charset="-128"/>
                <a:ea typeface="宋体" panose="02010600030101010101" pitchFamily="2" charset="-122"/>
                <a:cs typeface="+mn-cs"/>
              </a:rPr>
              <a:t>The LAN market has seen several technologies such as Ethernet, token ring, token bus, FDDI, and ATM LAN, but Ethernet is by far the dominant technology.</a:t>
            </a:r>
            <a:endParaRPr lang="zh-CN" altLang="en-US" dirty="0"/>
          </a:p>
        </p:txBody>
      </p:sp>
      <p:pic>
        <p:nvPicPr>
          <p:cNvPr id="2" name="图片 1">
            <a:extLst>
              <a:ext uri="{FF2B5EF4-FFF2-40B4-BE49-F238E27FC236}">
                <a16:creationId xmlns:a16="http://schemas.microsoft.com/office/drawing/2014/main" id="{282DE7ED-FAE5-4A9B-8407-83DDFCB9F9F6}"/>
              </a:ext>
            </a:extLst>
          </p:cNvPr>
          <p:cNvPicPr>
            <a:picLocks noChangeAspect="1"/>
          </p:cNvPicPr>
          <p:nvPr/>
        </p:nvPicPr>
        <p:blipFill>
          <a:blip r:embed="rId4"/>
          <a:stretch>
            <a:fillRect/>
          </a:stretch>
        </p:blipFill>
        <p:spPr>
          <a:xfrm>
            <a:off x="0" y="2830401"/>
            <a:ext cx="2638980" cy="3078810"/>
          </a:xfrm>
          <a:prstGeom prst="rect">
            <a:avLst/>
          </a:prstGeom>
        </p:spPr>
      </p:pic>
      <p:pic>
        <p:nvPicPr>
          <p:cNvPr id="3" name="图片 2">
            <a:extLst>
              <a:ext uri="{FF2B5EF4-FFF2-40B4-BE49-F238E27FC236}">
                <a16:creationId xmlns:a16="http://schemas.microsoft.com/office/drawing/2014/main" id="{8A2BB8B0-FEBD-4D37-9CF8-C910AE9E7A38}"/>
              </a:ext>
            </a:extLst>
          </p:cNvPr>
          <p:cNvPicPr>
            <a:picLocks noChangeAspect="1"/>
          </p:cNvPicPr>
          <p:nvPr/>
        </p:nvPicPr>
        <p:blipFill>
          <a:blip r:embed="rId5"/>
          <a:stretch>
            <a:fillRect/>
          </a:stretch>
        </p:blipFill>
        <p:spPr>
          <a:xfrm>
            <a:off x="6657319" y="3771543"/>
            <a:ext cx="2486681" cy="1700451"/>
          </a:xfrm>
          <a:prstGeom prst="rect">
            <a:avLst/>
          </a:prstGeom>
        </p:spPr>
      </p:pic>
    </p:spTree>
    <p:extLst>
      <p:ext uri="{BB962C8B-B14F-4D97-AF65-F5344CB8AC3E}">
        <p14:creationId xmlns:p14="http://schemas.microsoft.com/office/powerpoint/2010/main" val="2400577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33011513-A15F-438B-9707-9F796ECFF480}"/>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E796AA43-EA70-433C-BE49-7F6479F9C8A1}"/>
              </a:ext>
            </a:extLst>
          </p:cNvPr>
          <p:cNvSpPr>
            <a:spLocks noGrp="1"/>
          </p:cNvSpPr>
          <p:nvPr>
            <p:ph type="sldNum" sz="quarter" idx="11"/>
          </p:nvPr>
        </p:nvSpPr>
        <p:spPr/>
        <p:txBody>
          <a:bodyPr/>
          <a:lstStyle/>
          <a:p>
            <a:fld id="{EB57DFEB-DCFB-4F09-A3CA-661D3E01B40D}" type="slidenum">
              <a:rPr lang="en-US" altLang="zh-CN"/>
              <a:pPr/>
              <a:t>70</a:t>
            </a:fld>
            <a:endParaRPr lang="en-US" altLang="zh-CN"/>
          </a:p>
        </p:txBody>
      </p:sp>
      <p:sp>
        <p:nvSpPr>
          <p:cNvPr id="630786" name="Text Box 2">
            <a:extLst>
              <a:ext uri="{FF2B5EF4-FFF2-40B4-BE49-F238E27FC236}">
                <a16:creationId xmlns:a16="http://schemas.microsoft.com/office/drawing/2014/main" id="{C3F5FEC8-8EE4-4098-AFB8-A710F829AD0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3.28</a:t>
            </a:r>
            <a:r>
              <a:rPr lang="en-US" altLang="en-US">
                <a:solidFill>
                  <a:schemeClr val="accent2"/>
                </a:solidFill>
              </a:rPr>
              <a:t>    </a:t>
            </a:r>
            <a:r>
              <a:rPr lang="en-US" altLang="en-US" i="1"/>
              <a:t>ADSL and DSLAM</a:t>
            </a:r>
          </a:p>
        </p:txBody>
      </p:sp>
      <p:sp>
        <p:nvSpPr>
          <p:cNvPr id="630787" name="Rectangle 3">
            <a:extLst>
              <a:ext uri="{FF2B5EF4-FFF2-40B4-BE49-F238E27FC236}">
                <a16:creationId xmlns:a16="http://schemas.microsoft.com/office/drawing/2014/main" id="{4089A75D-C49E-481B-AB9A-8BFEB2433FC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30788" name="Rectangle 4">
            <a:extLst>
              <a:ext uri="{FF2B5EF4-FFF2-40B4-BE49-F238E27FC236}">
                <a16:creationId xmlns:a16="http://schemas.microsoft.com/office/drawing/2014/main" id="{1EDAAE06-7675-4341-B4D7-E2B9348D810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30789" name="Rectangle 5">
            <a:extLst>
              <a:ext uri="{FF2B5EF4-FFF2-40B4-BE49-F238E27FC236}">
                <a16:creationId xmlns:a16="http://schemas.microsoft.com/office/drawing/2014/main" id="{FAF7C1AC-C660-4690-896A-2005B6662F7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30790" name="Rectangle 6">
            <a:extLst>
              <a:ext uri="{FF2B5EF4-FFF2-40B4-BE49-F238E27FC236}">
                <a16:creationId xmlns:a16="http://schemas.microsoft.com/office/drawing/2014/main" id="{5D1613BA-CAAF-4839-AE0A-8240D887645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30791" name="Rectangle 7">
            <a:extLst>
              <a:ext uri="{FF2B5EF4-FFF2-40B4-BE49-F238E27FC236}">
                <a16:creationId xmlns:a16="http://schemas.microsoft.com/office/drawing/2014/main" id="{F43E61F9-AFE3-4454-B61E-5E581DEC408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30792" name="Rectangle 8">
            <a:extLst>
              <a:ext uri="{FF2B5EF4-FFF2-40B4-BE49-F238E27FC236}">
                <a16:creationId xmlns:a16="http://schemas.microsoft.com/office/drawing/2014/main" id="{2B4746C0-4DD0-4720-A7D9-2FC619C565F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30793" name="Rectangle 9">
            <a:extLst>
              <a:ext uri="{FF2B5EF4-FFF2-40B4-BE49-F238E27FC236}">
                <a16:creationId xmlns:a16="http://schemas.microsoft.com/office/drawing/2014/main" id="{417BFC1B-EDF8-4C79-B9F4-BE91E0268A0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30794" name="Picture 10">
            <a:extLst>
              <a:ext uri="{FF2B5EF4-FFF2-40B4-BE49-F238E27FC236}">
                <a16:creationId xmlns:a16="http://schemas.microsoft.com/office/drawing/2014/main" id="{2BF674EF-5384-491A-90FC-3A3E5EA69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667000"/>
            <a:ext cx="829945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文本框 15">
            <a:extLst>
              <a:ext uri="{FF2B5EF4-FFF2-40B4-BE49-F238E27FC236}">
                <a16:creationId xmlns:a16="http://schemas.microsoft.com/office/drawing/2014/main" id="{A9EDD6DA-9C25-45CF-BC91-E62EAE48D55E}"/>
              </a:ext>
            </a:extLst>
          </p:cNvPr>
          <p:cNvSpPr txBox="1"/>
          <p:nvPr/>
        </p:nvSpPr>
        <p:spPr>
          <a:xfrm>
            <a:off x="1071244" y="596900"/>
            <a:ext cx="7996555" cy="1323439"/>
          </a:xfrm>
          <a:prstGeom prst="rect">
            <a:avLst/>
          </a:prstGeom>
          <a:noFill/>
        </p:spPr>
        <p:txBody>
          <a:bodyPr wrap="square">
            <a:spAutoFit/>
          </a:bodyPr>
          <a:lstStyle/>
          <a:p>
            <a:r>
              <a:rPr lang="en-US" altLang="zh-CN" sz="2000" b="0" dirty="0"/>
              <a:t>At the telephone company site, the situation is different. Instead of an ADSL</a:t>
            </a:r>
          </a:p>
          <a:p>
            <a:r>
              <a:rPr lang="en-US" altLang="zh-CN" sz="2000" b="0" dirty="0"/>
              <a:t>modem, a device called a digital subscriber line access multiplexer (DSLAM) is installed that functions similarly to an ADSL modem. In addition, it packetizes the data to be sent to the Internet.</a:t>
            </a:r>
            <a:endParaRPr lang="zh-CN" altLang="en-US" sz="2000" b="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7B8A1E6C-E2A7-4EC8-A910-368B2AD50672}"/>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3A6EA5E9-E6EC-4AC0-A118-4670D6747B01}"/>
              </a:ext>
            </a:extLst>
          </p:cNvPr>
          <p:cNvSpPr>
            <a:spLocks noGrp="1"/>
          </p:cNvSpPr>
          <p:nvPr>
            <p:ph type="sldNum" sz="quarter" idx="11"/>
          </p:nvPr>
        </p:nvSpPr>
        <p:spPr/>
        <p:txBody>
          <a:bodyPr/>
          <a:lstStyle/>
          <a:p>
            <a:fld id="{9FB217AE-B7DE-49D5-8983-35D8E9996618}" type="slidenum">
              <a:rPr lang="en-US" altLang="zh-CN"/>
              <a:pPr/>
              <a:t>71</a:t>
            </a:fld>
            <a:endParaRPr lang="en-US" altLang="zh-CN"/>
          </a:p>
        </p:txBody>
      </p:sp>
      <p:sp>
        <p:nvSpPr>
          <p:cNvPr id="523266" name="Text Box 2">
            <a:extLst>
              <a:ext uri="{FF2B5EF4-FFF2-40B4-BE49-F238E27FC236}">
                <a16:creationId xmlns:a16="http://schemas.microsoft.com/office/drawing/2014/main" id="{DF95EE58-DAC1-4181-A8A0-A53270146B8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3.29</a:t>
            </a:r>
            <a:r>
              <a:rPr lang="en-US" altLang="en-US">
                <a:solidFill>
                  <a:schemeClr val="accent2"/>
                </a:solidFill>
              </a:rPr>
              <a:t>    </a:t>
            </a:r>
            <a:r>
              <a:rPr lang="en-US" altLang="en-US" i="1"/>
              <a:t>Cable bandwidth</a:t>
            </a:r>
          </a:p>
        </p:txBody>
      </p:sp>
      <p:sp>
        <p:nvSpPr>
          <p:cNvPr id="523267" name="Rectangle 3">
            <a:extLst>
              <a:ext uri="{FF2B5EF4-FFF2-40B4-BE49-F238E27FC236}">
                <a16:creationId xmlns:a16="http://schemas.microsoft.com/office/drawing/2014/main" id="{9AA47679-4088-4567-8742-0CE33496FD1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3268" name="Rectangle 4">
            <a:extLst>
              <a:ext uri="{FF2B5EF4-FFF2-40B4-BE49-F238E27FC236}">
                <a16:creationId xmlns:a16="http://schemas.microsoft.com/office/drawing/2014/main" id="{9E72FE43-8A12-473E-B9F6-CDFF6D2C7F5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3269" name="Rectangle 5">
            <a:extLst>
              <a:ext uri="{FF2B5EF4-FFF2-40B4-BE49-F238E27FC236}">
                <a16:creationId xmlns:a16="http://schemas.microsoft.com/office/drawing/2014/main" id="{A9C5C348-D40F-4851-9F8C-D873CA0D62A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3270" name="Rectangle 6">
            <a:extLst>
              <a:ext uri="{FF2B5EF4-FFF2-40B4-BE49-F238E27FC236}">
                <a16:creationId xmlns:a16="http://schemas.microsoft.com/office/drawing/2014/main" id="{0A9B09F4-955D-4800-92C4-D3AEF2E7E6B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3271" name="Rectangle 7">
            <a:extLst>
              <a:ext uri="{FF2B5EF4-FFF2-40B4-BE49-F238E27FC236}">
                <a16:creationId xmlns:a16="http://schemas.microsoft.com/office/drawing/2014/main" id="{A0F7A7B9-D89A-4937-B9A4-D2D256A5492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3272" name="Rectangle 8">
            <a:extLst>
              <a:ext uri="{FF2B5EF4-FFF2-40B4-BE49-F238E27FC236}">
                <a16:creationId xmlns:a16="http://schemas.microsoft.com/office/drawing/2014/main" id="{BC6B0572-448F-40A5-9984-F5AB511E82D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3273" name="Rectangle 9">
            <a:extLst>
              <a:ext uri="{FF2B5EF4-FFF2-40B4-BE49-F238E27FC236}">
                <a16:creationId xmlns:a16="http://schemas.microsoft.com/office/drawing/2014/main" id="{8BD6DEDE-07D6-4848-8D1B-8584A568B65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23275" name="Picture 11">
            <a:extLst>
              <a:ext uri="{FF2B5EF4-FFF2-40B4-BE49-F238E27FC236}">
                <a16:creationId xmlns:a16="http://schemas.microsoft.com/office/drawing/2014/main" id="{C5F6D683-3800-45AB-B97A-B54515525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2573338"/>
            <a:ext cx="8016875" cy="161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a:extLst>
              <a:ext uri="{FF2B5EF4-FFF2-40B4-BE49-F238E27FC236}">
                <a16:creationId xmlns:a16="http://schemas.microsoft.com/office/drawing/2014/main" id="{FFD2E566-7462-45FD-856D-4FC33B3522EA}"/>
              </a:ext>
            </a:extLst>
          </p:cNvPr>
          <p:cNvSpPr txBox="1"/>
          <p:nvPr/>
        </p:nvSpPr>
        <p:spPr>
          <a:xfrm>
            <a:off x="1106806" y="565150"/>
            <a:ext cx="7875268" cy="1015663"/>
          </a:xfrm>
          <a:prstGeom prst="rect">
            <a:avLst/>
          </a:prstGeom>
          <a:noFill/>
        </p:spPr>
        <p:txBody>
          <a:bodyPr wrap="square">
            <a:spAutoFit/>
          </a:bodyPr>
          <a:lstStyle/>
          <a:p>
            <a:r>
              <a:rPr lang="en-US" altLang="zh-CN" sz="2000" dirty="0"/>
              <a:t>Cable Modem</a:t>
            </a:r>
          </a:p>
          <a:p>
            <a:r>
              <a:rPr lang="en-US" altLang="zh-CN" sz="2000" b="0" dirty="0"/>
              <a:t>Cable</a:t>
            </a:r>
            <a:r>
              <a:rPr lang="en-US" altLang="zh-CN" sz="2000" dirty="0"/>
              <a:t> </a:t>
            </a:r>
            <a:r>
              <a:rPr lang="en-US" altLang="zh-CN" sz="2000" b="0" dirty="0"/>
              <a:t>companies are now competing with telephone companies for the residential customer who wants high-speed access to the Internet.</a:t>
            </a:r>
            <a:endParaRPr lang="zh-CN" altLang="en-US" sz="2000" b="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E1A2BD2E-D495-498E-B474-F41875489EEB}"/>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F344CEFA-43B3-4D31-BDA6-2BCB07A9C2AC}"/>
              </a:ext>
            </a:extLst>
          </p:cNvPr>
          <p:cNvSpPr>
            <a:spLocks noGrp="1"/>
          </p:cNvSpPr>
          <p:nvPr>
            <p:ph type="sldNum" sz="quarter" idx="11"/>
          </p:nvPr>
        </p:nvSpPr>
        <p:spPr/>
        <p:txBody>
          <a:bodyPr/>
          <a:lstStyle/>
          <a:p>
            <a:fld id="{6FA7BA6E-8160-4FB4-A54D-C7BCA82552CE}" type="slidenum">
              <a:rPr lang="en-US" altLang="zh-CN"/>
              <a:pPr/>
              <a:t>72</a:t>
            </a:fld>
            <a:endParaRPr lang="en-US" altLang="zh-CN"/>
          </a:p>
        </p:txBody>
      </p:sp>
      <p:sp>
        <p:nvSpPr>
          <p:cNvPr id="527362" name="Text Box 2">
            <a:extLst>
              <a:ext uri="{FF2B5EF4-FFF2-40B4-BE49-F238E27FC236}">
                <a16:creationId xmlns:a16="http://schemas.microsoft.com/office/drawing/2014/main" id="{18ECEB80-D9B4-49CC-865E-91B3021F6F7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3.30</a:t>
            </a:r>
            <a:r>
              <a:rPr lang="en-US" altLang="en-US">
                <a:solidFill>
                  <a:schemeClr val="accent2"/>
                </a:solidFill>
              </a:rPr>
              <a:t>    </a:t>
            </a:r>
            <a:r>
              <a:rPr lang="en-US" altLang="en-US" i="1"/>
              <a:t>Cable modem configuration</a:t>
            </a:r>
          </a:p>
        </p:txBody>
      </p:sp>
      <p:sp>
        <p:nvSpPr>
          <p:cNvPr id="527363" name="Rectangle 3">
            <a:extLst>
              <a:ext uri="{FF2B5EF4-FFF2-40B4-BE49-F238E27FC236}">
                <a16:creationId xmlns:a16="http://schemas.microsoft.com/office/drawing/2014/main" id="{1A43D114-EE3A-49C1-827C-7FC8E1FA0FB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7364" name="Rectangle 4">
            <a:extLst>
              <a:ext uri="{FF2B5EF4-FFF2-40B4-BE49-F238E27FC236}">
                <a16:creationId xmlns:a16="http://schemas.microsoft.com/office/drawing/2014/main" id="{B200F83B-0A45-4969-A8AE-6864EF956EC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7365" name="Rectangle 5">
            <a:extLst>
              <a:ext uri="{FF2B5EF4-FFF2-40B4-BE49-F238E27FC236}">
                <a16:creationId xmlns:a16="http://schemas.microsoft.com/office/drawing/2014/main" id="{D2CA4567-B82F-4CB4-9822-4CF25209E4A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7366" name="Rectangle 6">
            <a:extLst>
              <a:ext uri="{FF2B5EF4-FFF2-40B4-BE49-F238E27FC236}">
                <a16:creationId xmlns:a16="http://schemas.microsoft.com/office/drawing/2014/main" id="{0F91CBFF-CDC7-4767-AEF4-8C81092BFF4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7367" name="Rectangle 7">
            <a:extLst>
              <a:ext uri="{FF2B5EF4-FFF2-40B4-BE49-F238E27FC236}">
                <a16:creationId xmlns:a16="http://schemas.microsoft.com/office/drawing/2014/main" id="{7EE86E54-2F6F-4705-A3FC-C456012E093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7368" name="Rectangle 8">
            <a:extLst>
              <a:ext uri="{FF2B5EF4-FFF2-40B4-BE49-F238E27FC236}">
                <a16:creationId xmlns:a16="http://schemas.microsoft.com/office/drawing/2014/main" id="{1A34DBD1-0F3E-489F-8492-6859AFFCFF2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7369" name="Rectangle 9">
            <a:extLst>
              <a:ext uri="{FF2B5EF4-FFF2-40B4-BE49-F238E27FC236}">
                <a16:creationId xmlns:a16="http://schemas.microsoft.com/office/drawing/2014/main" id="{1D5E95B1-C813-45D0-81DE-10A8E27F994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27372" name="Picture 12">
            <a:extLst>
              <a:ext uri="{FF2B5EF4-FFF2-40B4-BE49-F238E27FC236}">
                <a16:creationId xmlns:a16="http://schemas.microsoft.com/office/drawing/2014/main" id="{2F5351CA-8580-48C9-8BA9-730F82312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8" y="1490028"/>
            <a:ext cx="4451350"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7373" name="Picture 13">
            <a:extLst>
              <a:ext uri="{FF2B5EF4-FFF2-40B4-BE49-F238E27FC236}">
                <a16:creationId xmlns:a16="http://schemas.microsoft.com/office/drawing/2014/main" id="{B8EDC690-3297-4D5E-9880-F4107B008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767138"/>
            <a:ext cx="3582987"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文本框 16">
            <a:extLst>
              <a:ext uri="{FF2B5EF4-FFF2-40B4-BE49-F238E27FC236}">
                <a16:creationId xmlns:a16="http://schemas.microsoft.com/office/drawing/2014/main" id="{CC59ED5D-EC72-4FB3-A55E-C773AB6344C0}"/>
              </a:ext>
            </a:extLst>
          </p:cNvPr>
          <p:cNvSpPr txBox="1"/>
          <p:nvPr/>
        </p:nvSpPr>
        <p:spPr>
          <a:xfrm>
            <a:off x="1133475" y="576580"/>
            <a:ext cx="7781924" cy="707886"/>
          </a:xfrm>
          <a:prstGeom prst="rect">
            <a:avLst/>
          </a:prstGeom>
          <a:noFill/>
        </p:spPr>
        <p:txBody>
          <a:bodyPr wrap="square">
            <a:spAutoFit/>
          </a:bodyPr>
          <a:lstStyle/>
          <a:p>
            <a:r>
              <a:rPr lang="en-US" altLang="zh-CN" sz="2000" b="0" dirty="0"/>
              <a:t>The cable modem (CM) is installed on the subscriber premises. It is similar to an ADSL modem. </a:t>
            </a:r>
            <a:endParaRPr lang="zh-CN" altLang="en-US" sz="2000" b="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527372"/>
                                        </p:tgtEl>
                                        <p:attrNameLst>
                                          <p:attrName>style.visibility</p:attrName>
                                        </p:attrNameLst>
                                      </p:cBhvr>
                                      <p:to>
                                        <p:strVal val="visible"/>
                                      </p:to>
                                    </p:set>
                                    <p:animEffect transition="in" filter="wedge">
                                      <p:cBhvr>
                                        <p:cTn id="7" dur="2000"/>
                                        <p:tgtEl>
                                          <p:spTgt spid="5273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527373"/>
                                        </p:tgtEl>
                                        <p:attrNameLst>
                                          <p:attrName>style.visibility</p:attrName>
                                        </p:attrNameLst>
                                      </p:cBhvr>
                                      <p:to>
                                        <p:strVal val="visible"/>
                                      </p:to>
                                    </p:set>
                                    <p:animEffect transition="in" filter="wedge">
                                      <p:cBhvr>
                                        <p:cTn id="12" dur="2000"/>
                                        <p:tgtEl>
                                          <p:spTgt spid="527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41"/>
          <p:cNvSpPr/>
          <p:nvPr/>
        </p:nvSpPr>
        <p:spPr>
          <a:xfrm>
            <a:off x="381000" y="239713"/>
            <a:ext cx="6705600" cy="835025"/>
          </a:xfrm>
          <a:prstGeom prst="rect">
            <a:avLst/>
          </a:prstGeom>
          <a:noFill/>
          <a:ln w="9525">
            <a:noFill/>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Access net: cable network</a:t>
            </a:r>
          </a:p>
        </p:txBody>
      </p:sp>
      <p:sp>
        <p:nvSpPr>
          <p:cNvPr id="34820" name="Rectangle 60"/>
          <p:cNvSpPr/>
          <p:nvPr/>
        </p:nvSpPr>
        <p:spPr>
          <a:xfrm>
            <a:off x="657225" y="1651000"/>
            <a:ext cx="1793875" cy="92551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21" name="Line 7"/>
          <p:cNvSpPr/>
          <p:nvPr/>
        </p:nvSpPr>
        <p:spPr>
          <a:xfrm flipV="1">
            <a:off x="958850" y="2201863"/>
            <a:ext cx="365125" cy="1587"/>
          </a:xfrm>
          <a:prstGeom prst="line">
            <a:avLst/>
          </a:prstGeom>
          <a:ln w="9525" cap="flat" cmpd="sng">
            <a:solidFill>
              <a:schemeClr val="tx1"/>
            </a:solidFill>
            <a:prstDash val="solid"/>
            <a:headEnd type="none" w="med" len="med"/>
            <a:tailEnd type="none" w="med" len="med"/>
          </a:ln>
        </p:spPr>
      </p:sp>
      <p:sp>
        <p:nvSpPr>
          <p:cNvPr id="34822" name="Text Box 39"/>
          <p:cNvSpPr txBox="1"/>
          <p:nvPr/>
        </p:nvSpPr>
        <p:spPr>
          <a:xfrm>
            <a:off x="1120775" y="2352675"/>
            <a:ext cx="774700" cy="431800"/>
          </a:xfrm>
          <a:prstGeom prst="rect">
            <a:avLst/>
          </a:prstGeom>
          <a:noFill/>
          <a:ln w="9525">
            <a:noFill/>
          </a:ln>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cable</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modem</a:t>
            </a:r>
          </a:p>
        </p:txBody>
      </p:sp>
      <p:sp>
        <p:nvSpPr>
          <p:cNvPr id="34823" name="Text Box 41"/>
          <p:cNvSpPr txBox="1"/>
          <p:nvPr/>
        </p:nvSpPr>
        <p:spPr>
          <a:xfrm>
            <a:off x="1787525" y="2354263"/>
            <a:ext cx="706438" cy="261937"/>
          </a:xfrm>
          <a:prstGeom prst="rect">
            <a:avLst/>
          </a:prstGeom>
          <a:noFill/>
          <a:ln w="9525">
            <a:noFill/>
          </a:ln>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splitter</a:t>
            </a:r>
          </a:p>
        </p:txBody>
      </p:sp>
      <p:grpSp>
        <p:nvGrpSpPr>
          <p:cNvPr id="34824" name="Group 64"/>
          <p:cNvGrpSpPr/>
          <p:nvPr/>
        </p:nvGrpSpPr>
        <p:grpSpPr>
          <a:xfrm>
            <a:off x="1304925" y="2078038"/>
            <a:ext cx="614363" cy="220662"/>
            <a:chOff x="0" y="0"/>
            <a:chExt cx="872" cy="339"/>
          </a:xfrm>
        </p:grpSpPr>
        <p:sp>
          <p:nvSpPr>
            <p:cNvPr id="34980" name="Rectangle 65"/>
            <p:cNvSpPr/>
            <p:nvPr/>
          </p:nvSpPr>
          <p:spPr>
            <a:xfrm>
              <a:off x="0" y="11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1" name="Rectangle 66"/>
            <p:cNvSpPr/>
            <p:nvPr/>
          </p:nvSpPr>
          <p:spPr>
            <a:xfrm>
              <a:off x="72" y="183"/>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2" name="Rectangle 67"/>
            <p:cNvSpPr/>
            <p:nvPr/>
          </p:nvSpPr>
          <p:spPr>
            <a:xfrm>
              <a:off x="144" y="183"/>
              <a:ext cx="56"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3" name="Rectangle 68"/>
            <p:cNvSpPr/>
            <p:nvPr/>
          </p:nvSpPr>
          <p:spPr>
            <a:xfrm>
              <a:off x="219" y="180"/>
              <a:ext cx="56"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4" name="Rectangle 69"/>
            <p:cNvSpPr/>
            <p:nvPr/>
          </p:nvSpPr>
          <p:spPr>
            <a:xfrm>
              <a:off x="293" y="180"/>
              <a:ext cx="56"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85" name="AutoShape 70"/>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4825" name="AutoShape 72"/>
          <p:cNvSpPr/>
          <p:nvPr/>
        </p:nvSpPr>
        <p:spPr>
          <a:xfrm>
            <a:off x="419100" y="1239838"/>
            <a:ext cx="2268538" cy="468312"/>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26" name="Rectangle 73"/>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27" name="Freeform 74"/>
          <p:cNvSpPr/>
          <p:nvPr/>
        </p:nvSpPr>
        <p:spPr>
          <a:xfrm>
            <a:off x="1644650" y="1695450"/>
            <a:ext cx="479425" cy="434975"/>
          </a:xfrm>
          <a:custGeom>
            <a:avLst/>
            <a:gdLst>
              <a:gd name="txL" fmla="*/ 0 w 381"/>
              <a:gd name="txT" fmla="*/ 0 h 274"/>
              <a:gd name="txR" fmla="*/ 381 w 381"/>
              <a:gd name="txB" fmla="*/ 274 h 274"/>
            </a:gdLst>
            <a:ahLst/>
            <a:cxnLst>
              <a:cxn ang="0">
                <a:pos x="2147483647" y="2147483647"/>
              </a:cxn>
              <a:cxn ang="0">
                <a:pos x="2147483647" y="2147483647"/>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28" name="Line 95"/>
          <p:cNvSpPr/>
          <p:nvPr/>
        </p:nvSpPr>
        <p:spPr>
          <a:xfrm flipH="1">
            <a:off x="1943100" y="2201863"/>
            <a:ext cx="239713" cy="0"/>
          </a:xfrm>
          <a:prstGeom prst="line">
            <a:avLst/>
          </a:prstGeom>
          <a:ln w="9525" cap="flat" cmpd="sng">
            <a:solidFill>
              <a:schemeClr val="tx1"/>
            </a:solidFill>
            <a:prstDash val="solid"/>
            <a:headEnd type="none" w="med" len="med"/>
            <a:tailEnd type="none" w="med" len="med"/>
          </a:ln>
        </p:spPr>
      </p:sp>
      <p:pic>
        <p:nvPicPr>
          <p:cNvPr id="34829" name="Picture 96" descr="tv"/>
          <p:cNvPicPr>
            <a:picLocks noChangeAspect="1"/>
          </p:cNvPicPr>
          <p:nvPr/>
        </p:nvPicPr>
        <p:blipFill>
          <a:blip r:embed="rId3"/>
          <a:stretch>
            <a:fillRect/>
          </a:stretch>
        </p:blipFill>
        <p:spPr>
          <a:xfrm>
            <a:off x="1200150" y="1355725"/>
            <a:ext cx="755650" cy="674688"/>
          </a:xfrm>
          <a:prstGeom prst="rect">
            <a:avLst/>
          </a:prstGeom>
          <a:noFill/>
          <a:ln w="9525">
            <a:noFill/>
          </a:ln>
        </p:spPr>
      </p:pic>
      <p:grpSp>
        <p:nvGrpSpPr>
          <p:cNvPr id="34830" name="Group 117"/>
          <p:cNvGrpSpPr/>
          <p:nvPr/>
        </p:nvGrpSpPr>
        <p:grpSpPr>
          <a:xfrm>
            <a:off x="2676525" y="1470025"/>
            <a:ext cx="850900" cy="527050"/>
            <a:chOff x="0" y="0"/>
            <a:chExt cx="1429" cy="842"/>
          </a:xfrm>
        </p:grpSpPr>
        <p:sp>
          <p:nvSpPr>
            <p:cNvPr id="34964" name="AutoShape 111"/>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65" name="Group 116"/>
            <p:cNvGrpSpPr/>
            <p:nvPr/>
          </p:nvGrpSpPr>
          <p:grpSpPr>
            <a:xfrm>
              <a:off x="63" y="73"/>
              <a:ext cx="1217" cy="769"/>
              <a:chOff x="0" y="0"/>
              <a:chExt cx="1217" cy="769"/>
            </a:xfrm>
          </p:grpSpPr>
          <p:sp>
            <p:nvSpPr>
              <p:cNvPr id="34966" name="Rectangle 99"/>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7"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68" name="Group 103"/>
              <p:cNvGrpSpPr/>
              <p:nvPr/>
            </p:nvGrpSpPr>
            <p:grpSpPr>
              <a:xfrm>
                <a:off x="495" y="455"/>
                <a:ext cx="387" cy="139"/>
                <a:chOff x="0" y="0"/>
                <a:chExt cx="872" cy="339"/>
              </a:xfrm>
            </p:grpSpPr>
            <p:sp>
              <p:nvSpPr>
                <p:cNvPr id="34974" name="Rectangle 104"/>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5" name="Rectangle 105"/>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6" name="Rectangle 106"/>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7" name="Rectangle 107"/>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8" name="Rectangle 108"/>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9" name="AutoShape 109"/>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69" name="Picture 110"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70" name="Rectangle 112"/>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71" name="Freeform 113"/>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72" name="Line 114"/>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73" name="Picture 115" descr="tv"/>
              <p:cNvPicPr>
                <a:picLocks noChangeAspect="1"/>
              </p:cNvPicPr>
              <p:nvPr/>
            </p:nvPicPr>
            <p:blipFill>
              <a:blip r:embed="rId5"/>
              <a:stretch>
                <a:fillRect/>
              </a:stretch>
            </p:blipFill>
            <p:spPr>
              <a:xfrm>
                <a:off x="429" y="0"/>
                <a:ext cx="476" cy="425"/>
              </a:xfrm>
              <a:prstGeom prst="rect">
                <a:avLst/>
              </a:prstGeom>
              <a:noFill/>
              <a:ln w="9525">
                <a:noFill/>
              </a:ln>
            </p:spPr>
          </p:pic>
        </p:grpSp>
      </p:grpSp>
      <p:grpSp>
        <p:nvGrpSpPr>
          <p:cNvPr id="34831" name="Group 118"/>
          <p:cNvGrpSpPr/>
          <p:nvPr/>
        </p:nvGrpSpPr>
        <p:grpSpPr>
          <a:xfrm>
            <a:off x="3578225" y="1463675"/>
            <a:ext cx="850900" cy="527050"/>
            <a:chOff x="0" y="0"/>
            <a:chExt cx="1429" cy="842"/>
          </a:xfrm>
        </p:grpSpPr>
        <p:sp>
          <p:nvSpPr>
            <p:cNvPr id="34948" name="AutoShape 119"/>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49" name="Group 120"/>
            <p:cNvGrpSpPr/>
            <p:nvPr/>
          </p:nvGrpSpPr>
          <p:grpSpPr>
            <a:xfrm>
              <a:off x="63" y="73"/>
              <a:ext cx="1217" cy="769"/>
              <a:chOff x="0" y="0"/>
              <a:chExt cx="1217" cy="769"/>
            </a:xfrm>
          </p:grpSpPr>
          <p:sp>
            <p:nvSpPr>
              <p:cNvPr id="34950" name="Rectangle 121"/>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51"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52" name="Group 123"/>
              <p:cNvGrpSpPr/>
              <p:nvPr/>
            </p:nvGrpSpPr>
            <p:grpSpPr>
              <a:xfrm>
                <a:off x="495" y="455"/>
                <a:ext cx="387" cy="139"/>
                <a:chOff x="0" y="0"/>
                <a:chExt cx="872" cy="339"/>
              </a:xfrm>
            </p:grpSpPr>
            <p:sp>
              <p:nvSpPr>
                <p:cNvPr id="34958" name="Rectangle 124"/>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59" name="Rectangle 125"/>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0" name="Rectangle 126"/>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1" name="Rectangle 127"/>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2" name="Rectangle 128"/>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63" name="AutoShape 129"/>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53" name="Picture 130"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54" name="Rectangle 131"/>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55" name="Freeform 132"/>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56" name="Line 133"/>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57" name="Picture 134" descr="tv"/>
              <p:cNvPicPr>
                <a:picLocks noChangeAspect="1"/>
              </p:cNvPicPr>
              <p:nvPr/>
            </p:nvPicPr>
            <p:blipFill>
              <a:blip r:embed="rId5"/>
              <a:stretch>
                <a:fillRect/>
              </a:stretch>
            </p:blipFill>
            <p:spPr>
              <a:xfrm>
                <a:off x="429" y="0"/>
                <a:ext cx="476" cy="425"/>
              </a:xfrm>
              <a:prstGeom prst="rect">
                <a:avLst/>
              </a:prstGeom>
              <a:noFill/>
              <a:ln w="9525">
                <a:noFill/>
              </a:ln>
            </p:spPr>
          </p:pic>
        </p:grpSp>
      </p:grpSp>
      <p:grpSp>
        <p:nvGrpSpPr>
          <p:cNvPr id="34832" name="Group 135"/>
          <p:cNvGrpSpPr/>
          <p:nvPr/>
        </p:nvGrpSpPr>
        <p:grpSpPr>
          <a:xfrm>
            <a:off x="2763838" y="2309813"/>
            <a:ext cx="850900" cy="527050"/>
            <a:chOff x="0" y="0"/>
            <a:chExt cx="1429" cy="842"/>
          </a:xfrm>
        </p:grpSpPr>
        <p:sp>
          <p:nvSpPr>
            <p:cNvPr id="34932" name="AutoShape 136"/>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33" name="Group 137"/>
            <p:cNvGrpSpPr/>
            <p:nvPr/>
          </p:nvGrpSpPr>
          <p:grpSpPr>
            <a:xfrm>
              <a:off x="63" y="73"/>
              <a:ext cx="1217" cy="769"/>
              <a:chOff x="0" y="0"/>
              <a:chExt cx="1217" cy="769"/>
            </a:xfrm>
          </p:grpSpPr>
          <p:sp>
            <p:nvSpPr>
              <p:cNvPr id="34934" name="Rectangle 138"/>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5"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36" name="Group 140"/>
              <p:cNvGrpSpPr/>
              <p:nvPr/>
            </p:nvGrpSpPr>
            <p:grpSpPr>
              <a:xfrm>
                <a:off x="495" y="455"/>
                <a:ext cx="387" cy="139"/>
                <a:chOff x="0" y="0"/>
                <a:chExt cx="872" cy="339"/>
              </a:xfrm>
            </p:grpSpPr>
            <p:sp>
              <p:nvSpPr>
                <p:cNvPr id="34942" name="Rectangle 141"/>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3" name="Rectangle 142"/>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4" name="Rectangle 143"/>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5" name="Rectangle 144"/>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6" name="Rectangle 145"/>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47" name="AutoShape 146"/>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37" name="Picture 147"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38" name="Rectangle 148"/>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9" name="Freeform 149"/>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40" name="Line 150"/>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41" name="Picture 151" descr="tv"/>
              <p:cNvPicPr>
                <a:picLocks noChangeAspect="1"/>
              </p:cNvPicPr>
              <p:nvPr/>
            </p:nvPicPr>
            <p:blipFill>
              <a:blip r:embed="rId5"/>
              <a:stretch>
                <a:fillRect/>
              </a:stretch>
            </p:blipFill>
            <p:spPr>
              <a:xfrm>
                <a:off x="429" y="0"/>
                <a:ext cx="476" cy="425"/>
              </a:xfrm>
              <a:prstGeom prst="rect">
                <a:avLst/>
              </a:prstGeom>
              <a:noFill/>
              <a:ln w="9525">
                <a:noFill/>
              </a:ln>
            </p:spPr>
          </p:pic>
        </p:grpSp>
      </p:grpSp>
      <p:grpSp>
        <p:nvGrpSpPr>
          <p:cNvPr id="34833" name="Group 152"/>
          <p:cNvGrpSpPr/>
          <p:nvPr/>
        </p:nvGrpSpPr>
        <p:grpSpPr>
          <a:xfrm>
            <a:off x="3630613" y="2319338"/>
            <a:ext cx="850900" cy="527050"/>
            <a:chOff x="0" y="0"/>
            <a:chExt cx="1429" cy="842"/>
          </a:xfrm>
        </p:grpSpPr>
        <p:sp>
          <p:nvSpPr>
            <p:cNvPr id="34916" name="AutoShape 153"/>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17" name="Group 154"/>
            <p:cNvGrpSpPr/>
            <p:nvPr/>
          </p:nvGrpSpPr>
          <p:grpSpPr>
            <a:xfrm>
              <a:off x="63" y="73"/>
              <a:ext cx="1217" cy="769"/>
              <a:chOff x="0" y="0"/>
              <a:chExt cx="1217" cy="769"/>
            </a:xfrm>
          </p:grpSpPr>
          <p:sp>
            <p:nvSpPr>
              <p:cNvPr id="34918" name="Rectangle 155"/>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9"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20" name="Group 157"/>
              <p:cNvGrpSpPr/>
              <p:nvPr/>
            </p:nvGrpSpPr>
            <p:grpSpPr>
              <a:xfrm>
                <a:off x="495" y="455"/>
                <a:ext cx="387" cy="139"/>
                <a:chOff x="0" y="0"/>
                <a:chExt cx="872" cy="339"/>
              </a:xfrm>
            </p:grpSpPr>
            <p:sp>
              <p:nvSpPr>
                <p:cNvPr id="34926" name="Rectangle 158"/>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7" name="Rectangle 159"/>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8" name="Rectangle 160"/>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9" name="Rectangle 161"/>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0" name="Rectangle 162"/>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31" name="AutoShape 163"/>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21" name="Picture 164"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22" name="Rectangle 165"/>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23" name="Freeform 166"/>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24" name="Line 167"/>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25" name="Picture 168" descr="tv"/>
              <p:cNvPicPr>
                <a:picLocks noChangeAspect="1"/>
              </p:cNvPicPr>
              <p:nvPr/>
            </p:nvPicPr>
            <p:blipFill>
              <a:blip r:embed="rId5"/>
              <a:stretch>
                <a:fillRect/>
              </a:stretch>
            </p:blipFill>
            <p:spPr>
              <a:xfrm>
                <a:off x="429" y="0"/>
                <a:ext cx="476" cy="425"/>
              </a:xfrm>
              <a:prstGeom prst="rect">
                <a:avLst/>
              </a:prstGeom>
              <a:noFill/>
              <a:ln w="9525">
                <a:noFill/>
              </a:ln>
            </p:spPr>
          </p:pic>
        </p:grpSp>
      </p:grpSp>
      <p:sp>
        <p:nvSpPr>
          <p:cNvPr id="34834" name="Line 169"/>
          <p:cNvSpPr/>
          <p:nvPr/>
        </p:nvSpPr>
        <p:spPr>
          <a:xfrm>
            <a:off x="2217738" y="2212975"/>
            <a:ext cx="3690937" cy="0"/>
          </a:xfrm>
          <a:prstGeom prst="line">
            <a:avLst/>
          </a:prstGeom>
          <a:ln w="19050" cap="flat" cmpd="sng">
            <a:solidFill>
              <a:schemeClr val="tx1"/>
            </a:solidFill>
            <a:prstDash val="solid"/>
            <a:headEnd type="none" w="med" len="med"/>
            <a:tailEnd type="none" w="med" len="med"/>
          </a:ln>
        </p:spPr>
      </p:sp>
      <p:grpSp>
        <p:nvGrpSpPr>
          <p:cNvPr id="34835" name="Group 170"/>
          <p:cNvGrpSpPr/>
          <p:nvPr/>
        </p:nvGrpSpPr>
        <p:grpSpPr>
          <a:xfrm>
            <a:off x="4719638" y="1471613"/>
            <a:ext cx="850900" cy="527050"/>
            <a:chOff x="0" y="0"/>
            <a:chExt cx="1429" cy="842"/>
          </a:xfrm>
        </p:grpSpPr>
        <p:sp>
          <p:nvSpPr>
            <p:cNvPr id="34900" name="AutoShape 171"/>
            <p:cNvSpPr/>
            <p:nvPr/>
          </p:nvSpPr>
          <p:spPr>
            <a:xfrm>
              <a:off x="0" y="0"/>
              <a:ext cx="1429" cy="294"/>
            </a:xfrm>
            <a:prstGeom prst="triangle">
              <a:avLst>
                <a:gd name="adj" fmla="val 50000"/>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4901" name="Group 172"/>
            <p:cNvGrpSpPr/>
            <p:nvPr/>
          </p:nvGrpSpPr>
          <p:grpSpPr>
            <a:xfrm>
              <a:off x="63" y="73"/>
              <a:ext cx="1217" cy="769"/>
              <a:chOff x="0" y="0"/>
              <a:chExt cx="1217" cy="769"/>
            </a:xfrm>
          </p:grpSpPr>
          <p:sp>
            <p:nvSpPr>
              <p:cNvPr id="34902" name="Rectangle 173"/>
              <p:cNvSpPr/>
              <p:nvPr/>
            </p:nvSpPr>
            <p:spPr>
              <a:xfrm>
                <a:off x="89" y="186"/>
                <a:ext cx="1128" cy="583"/>
              </a:xfrm>
              <a:prstGeom prst="rect">
                <a:avLst/>
              </a:prstGeom>
              <a:solidFill>
                <a:srgbClr val="DDDDDD"/>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03" name="Line 7"/>
              <p:cNvSpPr/>
              <p:nvPr/>
            </p:nvSpPr>
            <p:spPr>
              <a:xfrm flipV="1">
                <a:off x="277" y="533"/>
                <a:ext cx="230" cy="1"/>
              </a:xfrm>
              <a:prstGeom prst="line">
                <a:avLst/>
              </a:prstGeom>
              <a:ln w="9525" cap="flat" cmpd="sng">
                <a:solidFill>
                  <a:schemeClr val="tx1"/>
                </a:solidFill>
                <a:prstDash val="solid"/>
                <a:headEnd type="none" w="med" len="med"/>
                <a:tailEnd type="none" w="med" len="med"/>
              </a:ln>
            </p:spPr>
          </p:sp>
          <p:grpSp>
            <p:nvGrpSpPr>
              <p:cNvPr id="34904" name="Group 175"/>
              <p:cNvGrpSpPr/>
              <p:nvPr/>
            </p:nvGrpSpPr>
            <p:grpSpPr>
              <a:xfrm>
                <a:off x="495" y="455"/>
                <a:ext cx="387" cy="139"/>
                <a:chOff x="0" y="0"/>
                <a:chExt cx="872" cy="339"/>
              </a:xfrm>
            </p:grpSpPr>
            <p:sp>
              <p:nvSpPr>
                <p:cNvPr id="34910" name="Rectangle 176"/>
                <p:cNvSpPr/>
                <p:nvPr/>
              </p:nvSpPr>
              <p:spPr>
                <a:xfrm>
                  <a:off x="-2" y="11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1" name="Rectangle 177"/>
                <p:cNvSpPr/>
                <p:nvPr/>
              </p:nvSpPr>
              <p:spPr>
                <a:xfrm>
                  <a:off x="70" y="184"/>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2" name="Rectangle 178"/>
                <p:cNvSpPr/>
                <p:nvPr/>
              </p:nvSpPr>
              <p:spPr>
                <a:xfrm>
                  <a:off x="142" y="184"/>
                  <a:ext cx="54" cy="56"/>
                </a:xfrm>
                <a:prstGeom prst="rect">
                  <a:avLst/>
                </a:prstGeom>
                <a:solidFill>
                  <a:srgbClr val="33CC33"/>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3" name="Rectangle 179"/>
                <p:cNvSpPr/>
                <p:nvPr/>
              </p:nvSpPr>
              <p:spPr>
                <a:xfrm>
                  <a:off x="214" y="178"/>
                  <a:ext cx="60"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4" name="Rectangle 180"/>
                <p:cNvSpPr/>
                <p:nvPr/>
              </p:nvSpPr>
              <p:spPr>
                <a:xfrm>
                  <a:off x="293" y="178"/>
                  <a:ext cx="54" cy="56"/>
                </a:xfrm>
                <a:prstGeom prst="rect">
                  <a:avLst/>
                </a:prstGeom>
                <a:solidFill>
                  <a:srgbClr val="FF0000"/>
                </a:solidFill>
                <a:ln w="9525">
                  <a:noFill/>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15" name="AutoShape 181"/>
                <p:cNvSpPr/>
                <p:nvPr/>
              </p:nvSpPr>
              <p:spPr>
                <a:xfrm rot="-10800000" flipH="1">
                  <a:off x="0" y="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4905" name="Picture 182" descr="desktop_computer_stylized_small"/>
              <p:cNvPicPr>
                <a:picLocks noChangeAspect="1"/>
              </p:cNvPicPr>
              <p:nvPr/>
            </p:nvPicPr>
            <p:blipFill>
              <a:blip r:embed="rId4"/>
              <a:stretch>
                <a:fillRect/>
              </a:stretch>
            </p:blipFill>
            <p:spPr>
              <a:xfrm>
                <a:off x="0" y="312"/>
                <a:ext cx="447" cy="411"/>
              </a:xfrm>
              <a:prstGeom prst="rect">
                <a:avLst/>
              </a:prstGeom>
              <a:noFill/>
              <a:ln w="9525">
                <a:noFill/>
              </a:ln>
            </p:spPr>
          </p:pic>
          <p:sp>
            <p:nvSpPr>
              <p:cNvPr id="34906" name="Rectangle 183"/>
              <p:cNvSpPr/>
              <p:nvPr/>
            </p:nvSpPr>
            <p:spPr>
              <a:xfrm>
                <a:off x="955" y="495"/>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07" name="Freeform 184"/>
              <p:cNvSpPr/>
              <p:nvPr/>
            </p:nvSpPr>
            <p:spPr>
              <a:xfrm>
                <a:off x="709" y="214"/>
                <a:ext cx="302" cy="274"/>
              </a:xfrm>
              <a:custGeom>
                <a:avLst/>
                <a:gdLst>
                  <a:gd name="txL" fmla="*/ 0 w 381"/>
                  <a:gd name="txT" fmla="*/ 0 h 274"/>
                  <a:gd name="txR" fmla="*/ 381 w 381"/>
                  <a:gd name="txB" fmla="*/ 274 h 274"/>
                </a:gdLst>
                <a:ahLst/>
                <a:cxnLst>
                  <a:cxn ang="0">
                    <a:pos x="11" y="274"/>
                  </a:cxn>
                  <a:cxn ang="0">
                    <a:pos x="11"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908" name="Line 185"/>
              <p:cNvSpPr/>
              <p:nvPr/>
            </p:nvSpPr>
            <p:spPr>
              <a:xfrm flipH="1">
                <a:off x="897" y="533"/>
                <a:ext cx="152" cy="0"/>
              </a:xfrm>
              <a:prstGeom prst="line">
                <a:avLst/>
              </a:prstGeom>
              <a:ln w="9525" cap="flat" cmpd="sng">
                <a:solidFill>
                  <a:schemeClr val="tx1"/>
                </a:solidFill>
                <a:prstDash val="solid"/>
                <a:headEnd type="none" w="med" len="med"/>
                <a:tailEnd type="none" w="med" len="med"/>
              </a:ln>
            </p:spPr>
          </p:sp>
          <p:pic>
            <p:nvPicPr>
              <p:cNvPr id="34909" name="Picture 186" descr="tv"/>
              <p:cNvPicPr>
                <a:picLocks noChangeAspect="1"/>
              </p:cNvPicPr>
              <p:nvPr/>
            </p:nvPicPr>
            <p:blipFill>
              <a:blip r:embed="rId5"/>
              <a:stretch>
                <a:fillRect/>
              </a:stretch>
            </p:blipFill>
            <p:spPr>
              <a:xfrm>
                <a:off x="429" y="0"/>
                <a:ext cx="476" cy="425"/>
              </a:xfrm>
              <a:prstGeom prst="rect">
                <a:avLst/>
              </a:prstGeom>
              <a:noFill/>
              <a:ln w="9525">
                <a:noFill/>
              </a:ln>
            </p:spPr>
          </p:pic>
        </p:grpSp>
      </p:grpSp>
      <p:sp>
        <p:nvSpPr>
          <p:cNvPr id="34836" name="Text Box 204"/>
          <p:cNvSpPr txBox="1"/>
          <p:nvPr/>
        </p:nvSpPr>
        <p:spPr>
          <a:xfrm>
            <a:off x="4330700" y="1541463"/>
            <a:ext cx="488950" cy="457200"/>
          </a:xfrm>
          <a:prstGeom prst="rect">
            <a:avLst/>
          </a:prstGeom>
          <a:noFill/>
          <a:ln w="9525">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69696"/>
                </a:solidFill>
                <a:effectLst/>
                <a:uLnTx/>
                <a:uFillTx/>
                <a:latin typeface="Times New Roman" panose="02020603050405020304" charset="0"/>
                <a:ea typeface="MS PGothic" panose="020B0600070205080204" pitchFamily="34" charset="-128"/>
                <a:cs typeface="+mn-cs"/>
              </a:rPr>
              <a:t>…</a:t>
            </a:r>
          </a:p>
        </p:txBody>
      </p:sp>
      <p:sp>
        <p:nvSpPr>
          <p:cNvPr id="34837" name="Line 205"/>
          <p:cNvSpPr/>
          <p:nvPr/>
        </p:nvSpPr>
        <p:spPr>
          <a:xfrm flipH="1">
            <a:off x="3311525" y="1882775"/>
            <a:ext cx="3175" cy="333375"/>
          </a:xfrm>
          <a:prstGeom prst="line">
            <a:avLst/>
          </a:prstGeom>
          <a:ln w="9525" cap="flat" cmpd="sng">
            <a:solidFill>
              <a:schemeClr val="tx1"/>
            </a:solidFill>
            <a:prstDash val="solid"/>
            <a:headEnd type="none" w="med" len="med"/>
            <a:tailEnd type="none" w="med" len="med"/>
          </a:ln>
        </p:spPr>
      </p:sp>
      <p:sp>
        <p:nvSpPr>
          <p:cNvPr id="34838" name="Line 206"/>
          <p:cNvSpPr/>
          <p:nvPr/>
        </p:nvSpPr>
        <p:spPr>
          <a:xfrm flipH="1">
            <a:off x="4216400" y="1882775"/>
            <a:ext cx="3175" cy="333375"/>
          </a:xfrm>
          <a:prstGeom prst="line">
            <a:avLst/>
          </a:prstGeom>
          <a:ln w="9525" cap="flat" cmpd="sng">
            <a:solidFill>
              <a:schemeClr val="tx1"/>
            </a:solidFill>
            <a:prstDash val="solid"/>
            <a:headEnd type="none" w="med" len="med"/>
            <a:tailEnd type="none" w="med" len="med"/>
          </a:ln>
        </p:spPr>
      </p:sp>
      <p:sp>
        <p:nvSpPr>
          <p:cNvPr id="34839" name="Line 207"/>
          <p:cNvSpPr/>
          <p:nvPr/>
        </p:nvSpPr>
        <p:spPr>
          <a:xfrm flipH="1">
            <a:off x="5353050" y="1882775"/>
            <a:ext cx="3175" cy="333375"/>
          </a:xfrm>
          <a:prstGeom prst="line">
            <a:avLst/>
          </a:prstGeom>
          <a:ln w="9525" cap="flat" cmpd="sng">
            <a:solidFill>
              <a:schemeClr val="tx1"/>
            </a:solidFill>
            <a:prstDash val="solid"/>
            <a:headEnd type="none" w="med" len="med"/>
            <a:tailEnd type="none" w="med" len="med"/>
          </a:ln>
        </p:spPr>
      </p:sp>
      <p:sp>
        <p:nvSpPr>
          <p:cNvPr id="34840" name="Freeform 208"/>
          <p:cNvSpPr/>
          <p:nvPr/>
        </p:nvSpPr>
        <p:spPr>
          <a:xfrm>
            <a:off x="4302125" y="2219325"/>
            <a:ext cx="127000" cy="476250"/>
          </a:xfrm>
          <a:custGeom>
            <a:avLst/>
            <a:gdLst>
              <a:gd name="txL" fmla="*/ 0 w 80"/>
              <a:gd name="txT" fmla="*/ 0 h 300"/>
              <a:gd name="txR" fmla="*/ 80 w 80"/>
              <a:gd name="txB" fmla="*/ 300 h 300"/>
            </a:gdLst>
            <a:ahLst/>
            <a:cxnLst>
              <a:cxn ang="0">
                <a:pos x="0" y="2147483647"/>
              </a:cxn>
              <a:cxn ang="0">
                <a:pos x="2147483647" y="2147483647"/>
              </a:cxn>
              <a:cxn ang="0">
                <a:pos x="2147483647"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1" name="Freeform 209"/>
          <p:cNvSpPr/>
          <p:nvPr/>
        </p:nvSpPr>
        <p:spPr>
          <a:xfrm>
            <a:off x="3435350" y="2212975"/>
            <a:ext cx="127000" cy="476250"/>
          </a:xfrm>
          <a:custGeom>
            <a:avLst/>
            <a:gdLst>
              <a:gd name="txL" fmla="*/ 0 w 80"/>
              <a:gd name="txT" fmla="*/ 0 h 300"/>
              <a:gd name="txR" fmla="*/ 80 w 80"/>
              <a:gd name="txB" fmla="*/ 300 h 300"/>
            </a:gdLst>
            <a:ahLst/>
            <a:cxnLst>
              <a:cxn ang="0">
                <a:pos x="0" y="2147483647"/>
              </a:cxn>
              <a:cxn ang="0">
                <a:pos x="2147483647" y="2147483647"/>
              </a:cxn>
              <a:cxn ang="0">
                <a:pos x="2147483647"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2"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34843" name="Text Box 45"/>
          <p:cNvSpPr txBox="1"/>
          <p:nvPr/>
        </p:nvSpPr>
        <p:spPr>
          <a:xfrm>
            <a:off x="5157788" y="1250950"/>
            <a:ext cx="1925637" cy="287338"/>
          </a:xfrm>
          <a:prstGeom prst="rect">
            <a:avLst/>
          </a:prstGeom>
          <a:noFill/>
          <a:ln w="9525">
            <a:noFill/>
          </a:ln>
        </p:spPr>
        <p:txBody>
          <a:bodyPr>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cable headend</a:t>
            </a:r>
          </a:p>
        </p:txBody>
      </p:sp>
      <p:sp>
        <p:nvSpPr>
          <p:cNvPr id="34844" name="Freeform 216"/>
          <p:cNvSpPr/>
          <p:nvPr/>
        </p:nvSpPr>
        <p:spPr>
          <a:xfrm>
            <a:off x="5903913" y="1970088"/>
            <a:ext cx="330200" cy="454025"/>
          </a:xfrm>
          <a:custGeom>
            <a:avLst/>
            <a:gdLst>
              <a:gd name="txL" fmla="*/ 0 w 318"/>
              <a:gd name="txT" fmla="*/ 0 h 412"/>
              <a:gd name="txR" fmla="*/ 318 w 318"/>
              <a:gd name="txB" fmla="*/ 412 h 412"/>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alpha val="100000"/>
                </a:schemeClr>
              </a:gs>
              <a:gs pos="100000">
                <a:srgbClr val="FFFF99">
                  <a:alpha val="100000"/>
                </a:srgbClr>
              </a:gs>
            </a:gsLst>
            <a:lin ang="0" scaled="1"/>
            <a:tileRect/>
          </a:grad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5" name="Freeform 217"/>
          <p:cNvSpPr/>
          <p:nvPr/>
        </p:nvSpPr>
        <p:spPr>
          <a:xfrm>
            <a:off x="5905500" y="1905000"/>
            <a:ext cx="366713" cy="406400"/>
          </a:xfrm>
          <a:custGeom>
            <a:avLst/>
            <a:gdLst>
              <a:gd name="txL" fmla="*/ 0 w 353"/>
              <a:gd name="txT" fmla="*/ 0 h 369"/>
              <a:gd name="txR" fmla="*/ 353 w 353"/>
              <a:gd name="txB" fmla="*/ 369 h 369"/>
            </a:gdLst>
            <a:ahLst/>
            <a:cxnLst>
              <a:cxn ang="0">
                <a:pos x="0"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txL" t="txT" r="txR" b="txB"/>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alpha val="100000"/>
            </a:srgbClr>
          </a:solid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6" name="Line 218"/>
          <p:cNvSpPr/>
          <p:nvPr/>
        </p:nvSpPr>
        <p:spPr>
          <a:xfrm flipH="1">
            <a:off x="6230938" y="2028825"/>
            <a:ext cx="34925" cy="68263"/>
          </a:xfrm>
          <a:prstGeom prst="line">
            <a:avLst/>
          </a:prstGeom>
          <a:ln w="9525" cap="flat" cmpd="sng">
            <a:solidFill>
              <a:schemeClr val="tx1"/>
            </a:solidFill>
            <a:prstDash val="solid"/>
            <a:headEnd type="none" w="med" len="med"/>
            <a:tailEnd type="none" w="med" len="med"/>
          </a:ln>
        </p:spPr>
      </p:sp>
      <p:sp>
        <p:nvSpPr>
          <p:cNvPr id="34847" name="Line 219"/>
          <p:cNvSpPr/>
          <p:nvPr/>
        </p:nvSpPr>
        <p:spPr>
          <a:xfrm>
            <a:off x="5932488" y="2200275"/>
            <a:ext cx="268287" cy="0"/>
          </a:xfrm>
          <a:prstGeom prst="line">
            <a:avLst/>
          </a:prstGeom>
          <a:ln w="9525" cap="flat" cmpd="sng">
            <a:solidFill>
              <a:schemeClr val="tx1"/>
            </a:solidFill>
            <a:prstDash val="solid"/>
            <a:headEnd type="none" w="med" len="med"/>
            <a:tailEnd type="triangle" w="med" len="med"/>
          </a:ln>
        </p:spPr>
      </p:sp>
      <p:sp>
        <p:nvSpPr>
          <p:cNvPr id="34848" name="Freeform 220"/>
          <p:cNvSpPr/>
          <p:nvPr/>
        </p:nvSpPr>
        <p:spPr>
          <a:xfrm>
            <a:off x="5926138" y="2024063"/>
            <a:ext cx="274637" cy="115887"/>
          </a:xfrm>
          <a:custGeom>
            <a:avLst/>
            <a:gdLst>
              <a:gd name="txL" fmla="*/ 0 w 264"/>
              <a:gd name="txT" fmla="*/ 0 h 105"/>
              <a:gd name="txR" fmla="*/ 264 w 264"/>
              <a:gd name="txB" fmla="*/ 105 h 105"/>
            </a:gdLst>
            <a:ahLst/>
            <a:cxnLst>
              <a:cxn ang="0">
                <a:pos x="0" y="0"/>
              </a:cxn>
              <a:cxn ang="0">
                <a:pos x="2147483647" y="0"/>
              </a:cxn>
              <a:cxn ang="0">
                <a:pos x="2147483647" y="2147483647"/>
              </a:cxn>
              <a:cxn ang="0">
                <a:pos x="2147483647" y="2147483647"/>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bevel/>
            <a:headEnd type="non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49" name="Freeform 221"/>
          <p:cNvSpPr/>
          <p:nvPr/>
        </p:nvSpPr>
        <p:spPr>
          <a:xfrm flipV="1">
            <a:off x="5926138" y="2260600"/>
            <a:ext cx="274637" cy="114300"/>
          </a:xfrm>
          <a:custGeom>
            <a:avLst/>
            <a:gdLst>
              <a:gd name="txL" fmla="*/ 0 w 264"/>
              <a:gd name="txT" fmla="*/ 0 h 105"/>
              <a:gd name="txR" fmla="*/ 264 w 264"/>
              <a:gd name="txB" fmla="*/ 105 h 105"/>
            </a:gdLst>
            <a:ahLst/>
            <a:cxnLst>
              <a:cxn ang="0">
                <a:pos x="0" y="0"/>
              </a:cxn>
              <a:cxn ang="0">
                <a:pos x="2147483647" y="0"/>
              </a:cxn>
              <a:cxn ang="0">
                <a:pos x="2147483647" y="2147483647"/>
              </a:cxn>
              <a:cxn ang="0">
                <a:pos x="2147483647" y="2147483647"/>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bevel/>
            <a:headEnd type="non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50" name="AutoShape 225"/>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8" name="Group 37"/>
          <p:cNvGrpSpPr/>
          <p:nvPr/>
        </p:nvGrpSpPr>
        <p:grpSpPr>
          <a:xfrm>
            <a:off x="3417888" y="3186113"/>
            <a:ext cx="2043112" cy="958850"/>
            <a:chOff x="0" y="0"/>
            <a:chExt cx="1287" cy="604"/>
          </a:xfrm>
        </p:grpSpPr>
        <p:sp>
          <p:nvSpPr>
            <p:cNvPr id="34896" name="Line 38"/>
            <p:cNvSpPr/>
            <p:nvPr/>
          </p:nvSpPr>
          <p:spPr>
            <a:xfrm flipH="1">
              <a:off x="0" y="289"/>
              <a:ext cx="128" cy="293"/>
            </a:xfrm>
            <a:prstGeom prst="line">
              <a:avLst/>
            </a:prstGeom>
            <a:ln w="9525" cap="flat" cmpd="sng">
              <a:solidFill>
                <a:schemeClr val="tx1"/>
              </a:solidFill>
              <a:prstDash val="solid"/>
              <a:headEnd type="none" w="med" len="med"/>
              <a:tailEnd type="triangle" w="med" len="med"/>
            </a:ln>
          </p:spPr>
        </p:sp>
        <p:sp>
          <p:nvSpPr>
            <p:cNvPr id="34897" name="Freeform 39"/>
            <p:cNvSpPr/>
            <p:nvPr/>
          </p:nvSpPr>
          <p:spPr>
            <a:xfrm>
              <a:off x="43" y="0"/>
              <a:ext cx="562" cy="266"/>
            </a:xfrm>
            <a:custGeom>
              <a:avLst/>
              <a:gdLst>
                <a:gd name="txL" fmla="*/ 0 w 562"/>
                <a:gd name="txT" fmla="*/ 0 h 266"/>
                <a:gd name="txR" fmla="*/ 562 w 562"/>
                <a:gd name="txB" fmla="*/ 266 h 266"/>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98" name="Freeform 40"/>
            <p:cNvSpPr/>
            <p:nvPr/>
          </p:nvSpPr>
          <p:spPr>
            <a:xfrm>
              <a:off x="1018" y="4"/>
              <a:ext cx="269" cy="266"/>
            </a:xfrm>
            <a:custGeom>
              <a:avLst/>
              <a:gdLst>
                <a:gd name="txL" fmla="*/ 0 w 562"/>
                <a:gd name="txT" fmla="*/ 0 h 266"/>
                <a:gd name="txR" fmla="*/ 562 w 562"/>
                <a:gd name="txB" fmla="*/ 266 h 266"/>
              </a:gdLst>
              <a:ahLst/>
              <a:cxnLst>
                <a:cxn ang="0">
                  <a:pos x="0" y="264"/>
                </a:cxn>
                <a:cxn ang="0">
                  <a:pos x="0" y="6"/>
                </a:cxn>
                <a:cxn ang="0">
                  <a:pos x="0" y="266"/>
                </a:cxn>
                <a:cxn ang="0">
                  <a:pos x="0" y="0"/>
                </a:cxn>
                <a:cxn ang="0">
                  <a:pos x="0" y="264"/>
                </a:cxn>
                <a:cxn ang="0">
                  <a:pos x="0" y="8"/>
                </a:cxn>
                <a:cxn ang="0">
                  <a:pos x="0" y="266"/>
                </a:cxn>
                <a:cxn ang="0">
                  <a:pos x="0" y="8"/>
                </a:cxn>
                <a:cxn ang="0">
                  <a:pos x="0" y="264"/>
                </a:cxn>
                <a:cxn ang="0">
                  <a:pos x="0" y="6"/>
                </a:cxn>
                <a:cxn ang="0">
                  <a:pos x="0"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99" name="Line 41"/>
            <p:cNvSpPr/>
            <p:nvPr/>
          </p:nvSpPr>
          <p:spPr>
            <a:xfrm flipH="1">
              <a:off x="928" y="311"/>
              <a:ext cx="128" cy="293"/>
            </a:xfrm>
            <a:prstGeom prst="line">
              <a:avLst/>
            </a:prstGeom>
            <a:ln w="9525" cap="flat" cmpd="sng">
              <a:solidFill>
                <a:schemeClr val="tx1"/>
              </a:solidFill>
              <a:prstDash val="solid"/>
              <a:headEnd type="none" w="med" len="med"/>
              <a:tailEnd type="triangle" w="med" len="med"/>
            </a:ln>
          </p:spPr>
        </p:sp>
      </p:grpSp>
      <p:grpSp>
        <p:nvGrpSpPr>
          <p:cNvPr id="19" name="Group 42"/>
          <p:cNvGrpSpPr/>
          <p:nvPr/>
        </p:nvGrpSpPr>
        <p:grpSpPr>
          <a:xfrm>
            <a:off x="2708275" y="3343275"/>
            <a:ext cx="3021013" cy="2114550"/>
            <a:chOff x="0" y="0"/>
            <a:chExt cx="1903" cy="1332"/>
          </a:xfrm>
        </p:grpSpPr>
        <p:sp>
          <p:nvSpPr>
            <p:cNvPr id="34866" name="Text Box 43"/>
            <p:cNvSpPr txBox="1"/>
            <p:nvPr/>
          </p:nvSpPr>
          <p:spPr>
            <a:xfrm>
              <a:off x="772" y="1120"/>
              <a:ext cx="655" cy="212"/>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Channels</a:t>
              </a:r>
            </a:p>
          </p:txBody>
        </p:sp>
        <p:sp>
          <p:nvSpPr>
            <p:cNvPr id="34867" name="Line 44"/>
            <p:cNvSpPr/>
            <p:nvPr/>
          </p:nvSpPr>
          <p:spPr>
            <a:xfrm>
              <a:off x="388" y="0"/>
              <a:ext cx="0" cy="978"/>
            </a:xfrm>
            <a:prstGeom prst="line">
              <a:avLst/>
            </a:prstGeom>
            <a:ln w="9525" cap="flat" cmpd="sng">
              <a:solidFill>
                <a:schemeClr val="tx1"/>
              </a:solidFill>
              <a:prstDash val="solid"/>
              <a:headEnd type="none" w="med" len="med"/>
              <a:tailEnd type="none" w="med" len="med"/>
            </a:ln>
          </p:spPr>
        </p:sp>
        <p:sp>
          <p:nvSpPr>
            <p:cNvPr id="34868" name="Line 45"/>
            <p:cNvSpPr/>
            <p:nvPr/>
          </p:nvSpPr>
          <p:spPr>
            <a:xfrm flipV="1">
              <a:off x="382" y="984"/>
              <a:ext cx="1464" cy="0"/>
            </a:xfrm>
            <a:prstGeom prst="line">
              <a:avLst/>
            </a:prstGeom>
            <a:ln w="9525" cap="flat" cmpd="sng">
              <a:solidFill>
                <a:schemeClr val="tx1"/>
              </a:solidFill>
              <a:prstDash val="solid"/>
              <a:headEnd type="none" w="med" len="med"/>
              <a:tailEnd type="none" w="med" len="med"/>
            </a:ln>
          </p:spPr>
        </p:sp>
        <p:sp>
          <p:nvSpPr>
            <p:cNvPr id="34869" name="Text Box 46"/>
            <p:cNvSpPr txBox="1"/>
            <p:nvPr/>
          </p:nvSpPr>
          <p:spPr>
            <a:xfrm>
              <a:off x="372"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0" name="Line 47"/>
            <p:cNvSpPr/>
            <p:nvPr/>
          </p:nvSpPr>
          <p:spPr>
            <a:xfrm>
              <a:off x="544" y="912"/>
              <a:ext cx="0" cy="144"/>
            </a:xfrm>
            <a:prstGeom prst="line">
              <a:avLst/>
            </a:prstGeom>
            <a:ln w="9525" cap="flat" cmpd="sng">
              <a:solidFill>
                <a:schemeClr val="tx1"/>
              </a:solidFill>
              <a:prstDash val="solid"/>
              <a:headEnd type="none" w="med" len="med"/>
              <a:tailEnd type="none" w="med" len="med"/>
            </a:ln>
          </p:spPr>
        </p:sp>
        <p:sp>
          <p:nvSpPr>
            <p:cNvPr id="34871" name="Text Box 48"/>
            <p:cNvSpPr txBox="1"/>
            <p:nvPr/>
          </p:nvSpPr>
          <p:spPr>
            <a:xfrm>
              <a:off x="546"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2" name="Text Box 49"/>
            <p:cNvSpPr txBox="1"/>
            <p:nvPr/>
          </p:nvSpPr>
          <p:spPr>
            <a:xfrm>
              <a:off x="732"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3" name="Text Box 50"/>
            <p:cNvSpPr txBox="1"/>
            <p:nvPr/>
          </p:nvSpPr>
          <p:spPr>
            <a:xfrm>
              <a:off x="918"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4" name="Text Box 51"/>
            <p:cNvSpPr txBox="1"/>
            <p:nvPr/>
          </p:nvSpPr>
          <p:spPr>
            <a:xfrm>
              <a:off x="1104"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5" name="Text Box 52"/>
            <p:cNvSpPr txBox="1"/>
            <p:nvPr/>
          </p:nvSpPr>
          <p:spPr>
            <a:xfrm>
              <a:off x="1290" y="457"/>
              <a:ext cx="178"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p:txBody>
        </p:sp>
        <p:sp>
          <p:nvSpPr>
            <p:cNvPr id="34876" name="Text Box 53"/>
            <p:cNvSpPr txBox="1"/>
            <p:nvPr/>
          </p:nvSpPr>
          <p:spPr>
            <a:xfrm>
              <a:off x="1452" y="451"/>
              <a:ext cx="174"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p:txBody>
        </p:sp>
        <p:sp>
          <p:nvSpPr>
            <p:cNvPr id="34877" name="Text Box 54"/>
            <p:cNvSpPr txBox="1"/>
            <p:nvPr/>
          </p:nvSpPr>
          <p:spPr>
            <a:xfrm>
              <a:off x="1596" y="451"/>
              <a:ext cx="174" cy="538"/>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a:t>
              </a:r>
            </a:p>
          </p:txBody>
        </p:sp>
        <p:sp>
          <p:nvSpPr>
            <p:cNvPr id="34878" name="Text Box 55"/>
            <p:cNvSpPr txBox="1"/>
            <p:nvPr/>
          </p:nvSpPr>
          <p:spPr>
            <a:xfrm>
              <a:off x="1724" y="163"/>
              <a:ext cx="178" cy="826"/>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t>
              </a:r>
            </a:p>
          </p:txBody>
        </p:sp>
        <p:sp>
          <p:nvSpPr>
            <p:cNvPr id="34879" name="Line 56"/>
            <p:cNvSpPr/>
            <p:nvPr/>
          </p:nvSpPr>
          <p:spPr>
            <a:xfrm>
              <a:off x="728" y="912"/>
              <a:ext cx="0" cy="144"/>
            </a:xfrm>
            <a:prstGeom prst="line">
              <a:avLst/>
            </a:prstGeom>
            <a:ln w="9525" cap="flat" cmpd="sng">
              <a:solidFill>
                <a:schemeClr val="tx1"/>
              </a:solidFill>
              <a:prstDash val="solid"/>
              <a:headEnd type="none" w="med" len="med"/>
              <a:tailEnd type="none" w="med" len="med"/>
            </a:ln>
          </p:spPr>
        </p:sp>
        <p:sp>
          <p:nvSpPr>
            <p:cNvPr id="34880" name="Line 57"/>
            <p:cNvSpPr/>
            <p:nvPr/>
          </p:nvSpPr>
          <p:spPr>
            <a:xfrm>
              <a:off x="908" y="912"/>
              <a:ext cx="0" cy="144"/>
            </a:xfrm>
            <a:prstGeom prst="line">
              <a:avLst/>
            </a:prstGeom>
            <a:ln w="9525" cap="flat" cmpd="sng">
              <a:solidFill>
                <a:schemeClr val="tx1"/>
              </a:solidFill>
              <a:prstDash val="solid"/>
              <a:headEnd type="none" w="med" len="med"/>
              <a:tailEnd type="none" w="med" len="med"/>
            </a:ln>
          </p:spPr>
        </p:sp>
        <p:sp>
          <p:nvSpPr>
            <p:cNvPr id="34881" name="Line 58"/>
            <p:cNvSpPr/>
            <p:nvPr/>
          </p:nvSpPr>
          <p:spPr>
            <a:xfrm>
              <a:off x="1092" y="912"/>
              <a:ext cx="0" cy="144"/>
            </a:xfrm>
            <a:prstGeom prst="line">
              <a:avLst/>
            </a:prstGeom>
            <a:ln w="9525" cap="flat" cmpd="sng">
              <a:solidFill>
                <a:schemeClr val="tx1"/>
              </a:solidFill>
              <a:prstDash val="solid"/>
              <a:headEnd type="none" w="med" len="med"/>
              <a:tailEnd type="none" w="med" len="med"/>
            </a:ln>
          </p:spPr>
        </p:sp>
        <p:sp>
          <p:nvSpPr>
            <p:cNvPr id="34882" name="Line 59"/>
            <p:cNvSpPr/>
            <p:nvPr/>
          </p:nvSpPr>
          <p:spPr>
            <a:xfrm>
              <a:off x="1280" y="912"/>
              <a:ext cx="0" cy="144"/>
            </a:xfrm>
            <a:prstGeom prst="line">
              <a:avLst/>
            </a:prstGeom>
            <a:ln w="9525" cap="flat" cmpd="sng">
              <a:solidFill>
                <a:schemeClr val="tx1"/>
              </a:solidFill>
              <a:prstDash val="solid"/>
              <a:headEnd type="none" w="med" len="med"/>
              <a:tailEnd type="none" w="med" len="med"/>
            </a:ln>
          </p:spPr>
        </p:sp>
        <p:sp>
          <p:nvSpPr>
            <p:cNvPr id="34883" name="Line 60"/>
            <p:cNvSpPr/>
            <p:nvPr/>
          </p:nvSpPr>
          <p:spPr>
            <a:xfrm>
              <a:off x="1456" y="920"/>
              <a:ext cx="0" cy="144"/>
            </a:xfrm>
            <a:prstGeom prst="line">
              <a:avLst/>
            </a:prstGeom>
            <a:ln w="9525" cap="flat" cmpd="sng">
              <a:solidFill>
                <a:schemeClr val="tx1"/>
              </a:solidFill>
              <a:prstDash val="solid"/>
              <a:headEnd type="none" w="med" len="med"/>
              <a:tailEnd type="none" w="med" len="med"/>
            </a:ln>
          </p:spPr>
        </p:sp>
        <p:sp>
          <p:nvSpPr>
            <p:cNvPr id="34884" name="Line 61"/>
            <p:cNvSpPr/>
            <p:nvPr/>
          </p:nvSpPr>
          <p:spPr>
            <a:xfrm>
              <a:off x="1612" y="916"/>
              <a:ext cx="0" cy="144"/>
            </a:xfrm>
            <a:prstGeom prst="line">
              <a:avLst/>
            </a:prstGeom>
            <a:ln w="9525" cap="flat" cmpd="sng">
              <a:solidFill>
                <a:schemeClr val="tx1"/>
              </a:solidFill>
              <a:prstDash val="solid"/>
              <a:headEnd type="none" w="med" len="med"/>
              <a:tailEnd type="none" w="med" len="med"/>
            </a:ln>
          </p:spPr>
        </p:sp>
        <p:sp>
          <p:nvSpPr>
            <p:cNvPr id="34885" name="Line 62"/>
            <p:cNvSpPr/>
            <p:nvPr/>
          </p:nvSpPr>
          <p:spPr>
            <a:xfrm>
              <a:off x="1756" y="908"/>
              <a:ext cx="0" cy="144"/>
            </a:xfrm>
            <a:prstGeom prst="line">
              <a:avLst/>
            </a:prstGeom>
            <a:ln w="9525" cap="flat" cmpd="sng">
              <a:solidFill>
                <a:schemeClr val="tx1"/>
              </a:solidFill>
              <a:prstDash val="solid"/>
              <a:headEnd type="none" w="med" len="med"/>
              <a:tailEnd type="none" w="med" len="med"/>
            </a:ln>
          </p:spPr>
        </p:sp>
        <p:sp>
          <p:nvSpPr>
            <p:cNvPr id="34886" name="Text Box 63"/>
            <p:cNvSpPr txBox="1"/>
            <p:nvPr/>
          </p:nvSpPr>
          <p:spPr>
            <a:xfrm>
              <a:off x="379"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34887" name="Text Box 64"/>
            <p:cNvSpPr txBox="1"/>
            <p:nvPr/>
          </p:nvSpPr>
          <p:spPr>
            <a:xfrm>
              <a:off x="547"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a:t>
              </a:r>
            </a:p>
          </p:txBody>
        </p:sp>
        <p:sp>
          <p:nvSpPr>
            <p:cNvPr id="34888" name="Text Box 65"/>
            <p:cNvSpPr txBox="1"/>
            <p:nvPr/>
          </p:nvSpPr>
          <p:spPr>
            <a:xfrm>
              <a:off x="739"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3</a:t>
              </a:r>
            </a:p>
          </p:txBody>
        </p:sp>
        <p:sp>
          <p:nvSpPr>
            <p:cNvPr id="34889" name="Text Box 66"/>
            <p:cNvSpPr txBox="1"/>
            <p:nvPr/>
          </p:nvSpPr>
          <p:spPr>
            <a:xfrm>
              <a:off x="911" y="1009"/>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4</a:t>
              </a:r>
            </a:p>
          </p:txBody>
        </p:sp>
        <p:sp>
          <p:nvSpPr>
            <p:cNvPr id="34890" name="Text Box 67"/>
            <p:cNvSpPr txBox="1"/>
            <p:nvPr/>
          </p:nvSpPr>
          <p:spPr>
            <a:xfrm>
              <a:off x="1099"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5</a:t>
              </a:r>
            </a:p>
          </p:txBody>
        </p:sp>
        <p:sp>
          <p:nvSpPr>
            <p:cNvPr id="34891" name="Text Box 68"/>
            <p:cNvSpPr txBox="1"/>
            <p:nvPr/>
          </p:nvSpPr>
          <p:spPr>
            <a:xfrm>
              <a:off x="1287"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6</a:t>
              </a:r>
            </a:p>
          </p:txBody>
        </p:sp>
        <p:sp>
          <p:nvSpPr>
            <p:cNvPr id="34892" name="Text Box 69"/>
            <p:cNvSpPr txBox="1"/>
            <p:nvPr/>
          </p:nvSpPr>
          <p:spPr>
            <a:xfrm>
              <a:off x="1451"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7</a:t>
              </a:r>
            </a:p>
          </p:txBody>
        </p:sp>
        <p:sp>
          <p:nvSpPr>
            <p:cNvPr id="34893" name="Text Box 70"/>
            <p:cNvSpPr txBox="1"/>
            <p:nvPr/>
          </p:nvSpPr>
          <p:spPr>
            <a:xfrm>
              <a:off x="1599"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8</a:t>
              </a:r>
            </a:p>
          </p:txBody>
        </p:sp>
        <p:sp>
          <p:nvSpPr>
            <p:cNvPr id="34894" name="Text Box 71"/>
            <p:cNvSpPr txBox="1"/>
            <p:nvPr/>
          </p:nvSpPr>
          <p:spPr>
            <a:xfrm>
              <a:off x="1743" y="1005"/>
              <a:ext cx="160" cy="154"/>
            </a:xfrm>
            <a:prstGeom prst="rect">
              <a:avLst/>
            </a:prstGeom>
            <a:noFill/>
            <a:ln w="9525">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9</a:t>
              </a:r>
            </a:p>
          </p:txBody>
        </p:sp>
        <p:sp>
          <p:nvSpPr>
            <p:cNvPr id="34895" name="Freeform 72"/>
            <p:cNvSpPr/>
            <p:nvPr/>
          </p:nvSpPr>
          <p:spPr>
            <a:xfrm>
              <a:off x="0" y="18"/>
              <a:ext cx="375" cy="969"/>
            </a:xfrm>
            <a:custGeom>
              <a:avLst/>
              <a:gdLst>
                <a:gd name="txL" fmla="*/ 0 w 375"/>
                <a:gd name="txT" fmla="*/ 0 h 969"/>
                <a:gd name="txR" fmla="*/ 375 w 375"/>
                <a:gd name="txB" fmla="*/ 969 h 969"/>
              </a:gdLst>
              <a:ahLst/>
              <a:cxnLst>
                <a:cxn ang="0">
                  <a:pos x="375" y="0"/>
                </a:cxn>
                <a:cxn ang="0">
                  <a:pos x="0" y="485"/>
                </a:cxn>
                <a:cxn ang="0">
                  <a:pos x="375" y="969"/>
                </a:cxn>
                <a:cxn ang="0">
                  <a:pos x="375" y="0"/>
                </a:cxn>
              </a:cxnLst>
              <a:rect l="txL" t="txT" r="txR" b="txB"/>
              <a:pathLst>
                <a:path w="375" h="969">
                  <a:moveTo>
                    <a:pt x="375" y="0"/>
                  </a:moveTo>
                  <a:lnTo>
                    <a:pt x="0" y="485"/>
                  </a:lnTo>
                  <a:lnTo>
                    <a:pt x="375" y="969"/>
                  </a:lnTo>
                  <a:lnTo>
                    <a:pt x="375" y="0"/>
                  </a:lnTo>
                  <a:close/>
                </a:path>
              </a:pathLst>
            </a:custGeom>
            <a:gradFill rotWithShape="1">
              <a:gsLst>
                <a:gs pos="0">
                  <a:schemeClr val="tx1">
                    <a:alpha val="100000"/>
                  </a:schemeClr>
                </a:gs>
                <a:gs pos="100000">
                  <a:schemeClr val="bg1">
                    <a:alpha val="100000"/>
                  </a:schemeClr>
                </a:gs>
              </a:gsLst>
              <a:lin ang="0" scaled="1"/>
              <a:tileRect/>
            </a:gra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0" name="Group 73"/>
          <p:cNvGrpSpPr/>
          <p:nvPr/>
        </p:nvGrpSpPr>
        <p:grpSpPr>
          <a:xfrm flipV="1">
            <a:off x="1039813" y="2238375"/>
            <a:ext cx="1666875" cy="2062163"/>
            <a:chOff x="0" y="0"/>
            <a:chExt cx="1050" cy="1299"/>
          </a:xfrm>
        </p:grpSpPr>
        <p:grpSp>
          <p:nvGrpSpPr>
            <p:cNvPr id="34860" name="Group 74"/>
            <p:cNvGrpSpPr/>
            <p:nvPr/>
          </p:nvGrpSpPr>
          <p:grpSpPr>
            <a:xfrm>
              <a:off x="0" y="0"/>
              <a:ext cx="1050" cy="198"/>
              <a:chOff x="0" y="0"/>
              <a:chExt cx="1050" cy="198"/>
            </a:xfrm>
          </p:grpSpPr>
          <p:sp>
            <p:nvSpPr>
              <p:cNvPr id="34862" name="Rectangle 75"/>
              <p:cNvSpPr/>
              <p:nvPr/>
            </p:nvSpPr>
            <p:spPr>
              <a:xfrm>
                <a:off x="744" y="6"/>
                <a:ext cx="168" cy="174"/>
              </a:xfrm>
              <a:prstGeom prst="rect">
                <a:avLst/>
              </a:prstGeom>
              <a:solidFill>
                <a:schemeClr val="bg1"/>
              </a:solidFill>
              <a:ln w="9525" cap="flat" cmpd="sng">
                <a:solidFill>
                  <a:schemeClr val="tx1"/>
                </a:solidFill>
                <a:prstDash val="solid"/>
                <a:miter/>
                <a:headEnd type="none" w="med" len="med"/>
                <a:tailEnd type="none" w="med" len="med"/>
              </a:ln>
            </p:spPr>
            <p:txBody>
              <a:bodyPr rot="10800000"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34863" name="Freeform 76"/>
              <p:cNvSpPr/>
              <p:nvPr/>
            </p:nvSpPr>
            <p:spPr>
              <a:xfrm>
                <a:off x="0" y="0"/>
                <a:ext cx="896" cy="198"/>
              </a:xfrm>
              <a:custGeom>
                <a:avLst/>
                <a:gdLst>
                  <a:gd name="txL" fmla="*/ 0 w 896"/>
                  <a:gd name="txT" fmla="*/ 0 h 198"/>
                  <a:gd name="txR" fmla="*/ 896 w 896"/>
                  <a:gd name="txB" fmla="*/ 198 h 198"/>
                </a:gdLst>
                <a:ahLst/>
                <a:cxnLst>
                  <a:cxn ang="0">
                    <a:pos x="18" y="0"/>
                  </a:cxn>
                  <a:cxn ang="0">
                    <a:pos x="0" y="96"/>
                  </a:cxn>
                  <a:cxn ang="0">
                    <a:pos x="18" y="198"/>
                  </a:cxn>
                  <a:cxn ang="0">
                    <a:pos x="774" y="198"/>
                  </a:cxn>
                  <a:cxn ang="0">
                    <a:pos x="750" y="90"/>
                  </a:cxn>
                  <a:cxn ang="0">
                    <a:pos x="774" y="0"/>
                  </a:cxn>
                  <a:cxn ang="0">
                    <a:pos x="18" y="0"/>
                  </a:cxn>
                </a:cxnLst>
                <a:rect l="txL" t="txT" r="txR" b="tx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alpha val="100000"/>
                    </a:schemeClr>
                  </a:gs>
                  <a:gs pos="50000">
                    <a:schemeClr val="bg1">
                      <a:alpha val="100000"/>
                    </a:schemeClr>
                  </a:gs>
                  <a:gs pos="100000">
                    <a:schemeClr val="tx1">
                      <a:alpha val="100000"/>
                    </a:schemeClr>
                  </a:gs>
                </a:gsLst>
                <a:lin ang="5400000" scaled="1"/>
                <a:tileRect/>
              </a:gradFill>
              <a:ln w="9525" cap="flat" cmpd="sng">
                <a:solidFill>
                  <a:schemeClr val="tx1">
                    <a:alpha val="100000"/>
                  </a:schemeClr>
                </a:solidFill>
                <a:prstDash val="solid"/>
                <a:bevel/>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64" name="Oval 77"/>
              <p:cNvSpPr/>
              <p:nvPr/>
            </p:nvSpPr>
            <p:spPr>
              <a:xfrm>
                <a:off x="888" y="12"/>
                <a:ext cx="62" cy="168"/>
              </a:xfrm>
              <a:prstGeom prst="ellipse">
                <a:avLst/>
              </a:prstGeom>
              <a:solidFill>
                <a:schemeClr val="bg1"/>
              </a:solidFill>
              <a:ln w="9525" cap="flat" cmpd="sng">
                <a:solidFill>
                  <a:schemeClr val="tx1"/>
                </a:solidFill>
                <a:prstDash val="solid"/>
                <a:headEnd type="none" w="med" len="med"/>
                <a:tailEnd type="none" w="med" len="med"/>
              </a:ln>
            </p:spPr>
            <p:txBody>
              <a:bodyPr rot="10800000"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charset="0"/>
                  <a:ea typeface="MS PGothic" panose="020B0600070205080204" pitchFamily="34" charset="-128"/>
                  <a:cs typeface="+mn-cs"/>
                </a:endParaRPr>
              </a:p>
            </p:txBody>
          </p:sp>
          <p:sp>
            <p:nvSpPr>
              <p:cNvPr id="34865" name="Line 78"/>
              <p:cNvSpPr/>
              <p:nvPr/>
            </p:nvSpPr>
            <p:spPr>
              <a:xfrm>
                <a:off x="912" y="90"/>
                <a:ext cx="138" cy="0"/>
              </a:xfrm>
              <a:prstGeom prst="line">
                <a:avLst/>
              </a:prstGeom>
              <a:ln w="28575" cap="flat" cmpd="sng">
                <a:solidFill>
                  <a:schemeClr val="tx1"/>
                </a:solidFill>
                <a:prstDash val="solid"/>
                <a:headEnd type="none" w="med" len="med"/>
                <a:tailEnd type="none" w="med" len="med"/>
              </a:ln>
            </p:spPr>
          </p:sp>
        </p:grpSp>
        <p:sp>
          <p:nvSpPr>
            <p:cNvPr id="34861" name="Freeform 79"/>
            <p:cNvSpPr/>
            <p:nvPr/>
          </p:nvSpPr>
          <p:spPr>
            <a:xfrm>
              <a:off x="25" y="192"/>
              <a:ext cx="1015" cy="1107"/>
            </a:xfrm>
            <a:custGeom>
              <a:avLst/>
              <a:gdLst>
                <a:gd name="txL" fmla="*/ 0 w 1015"/>
                <a:gd name="txT" fmla="*/ 0 h 1107"/>
                <a:gd name="txR" fmla="*/ 1015 w 1015"/>
                <a:gd name="txB" fmla="*/ 1107 h 1107"/>
              </a:gdLst>
              <a:ahLst/>
              <a:cxnLst>
                <a:cxn ang="0">
                  <a:pos x="1015" y="1107"/>
                </a:cxn>
                <a:cxn ang="0">
                  <a:pos x="0" y="0"/>
                </a:cxn>
                <a:cxn ang="0">
                  <a:pos x="905" y="0"/>
                </a:cxn>
                <a:cxn ang="0">
                  <a:pos x="1015" y="1107"/>
                </a:cxn>
              </a:cxnLst>
              <a:rect l="txL" t="txT" r="txR" b="txB"/>
              <a:pathLst>
                <a:path w="1015" h="1107">
                  <a:moveTo>
                    <a:pt x="1015" y="1107"/>
                  </a:moveTo>
                  <a:lnTo>
                    <a:pt x="0" y="0"/>
                  </a:lnTo>
                  <a:lnTo>
                    <a:pt x="905" y="0"/>
                  </a:lnTo>
                  <a:lnTo>
                    <a:pt x="1015" y="1107"/>
                  </a:lnTo>
                  <a:close/>
                </a:path>
              </a:pathLst>
            </a:custGeom>
            <a:gradFill rotWithShape="1">
              <a:gsLst>
                <a:gs pos="0">
                  <a:schemeClr val="bg1">
                    <a:alpha val="100000"/>
                  </a:schemeClr>
                </a:gs>
                <a:gs pos="100000">
                  <a:schemeClr val="tx1">
                    <a:alpha val="100000"/>
                  </a:schemeClr>
                </a:gs>
              </a:gsLst>
              <a:lin ang="5400000" scaled="1"/>
              <a:tileRect/>
            </a:gra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4740" name="Text Box 324"/>
          <p:cNvSpPr txBox="1"/>
          <p:nvPr/>
        </p:nvSpPr>
        <p:spPr>
          <a:xfrm>
            <a:off x="-33337" y="5545138"/>
            <a:ext cx="9218612" cy="720725"/>
          </a:xfrm>
          <a:prstGeom prst="rect">
            <a:avLst/>
          </a:prstGeom>
          <a:noFill/>
          <a:ln w="9525">
            <a:noFill/>
          </a:ln>
        </p:spPr>
        <p:txBody>
          <a:bodyPr wrap="none">
            <a:spAutoFit/>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CC0000"/>
                </a:solidFill>
                <a:effectLst/>
                <a:uLnTx/>
                <a:uFillTx/>
                <a:latin typeface="Comic Sans MS" panose="030F0702030302020204" pitchFamily="66" charset="0"/>
                <a:ea typeface="MS PGothic" panose="020B0600070205080204" pitchFamily="34" charset="-128"/>
                <a:cs typeface="+mn-cs"/>
              </a:rPr>
              <a:t>frequency division multiplexing:</a:t>
            </a: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rPr>
              <a:t> different channels transmitted</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rPr>
              <a:t>in different frequency bands</a:t>
            </a:r>
          </a:p>
        </p:txBody>
      </p:sp>
      <p:pic>
        <p:nvPicPr>
          <p:cNvPr id="34855" name="Picture 325" descr="underline_base"/>
          <p:cNvPicPr/>
          <p:nvPr/>
        </p:nvPicPr>
        <p:blipFill>
          <a:blip r:embed="rId6"/>
          <a:stretch>
            <a:fillRect/>
          </a:stretch>
        </p:blipFill>
        <p:spPr>
          <a:xfrm>
            <a:off x="439738" y="868363"/>
            <a:ext cx="5027612" cy="173037"/>
          </a:xfrm>
          <a:prstGeom prst="rect">
            <a:avLst/>
          </a:prstGeom>
          <a:noFill/>
          <a:ln w="9525">
            <a:noFill/>
          </a:ln>
        </p:spPr>
      </p:pic>
      <p:grpSp>
        <p:nvGrpSpPr>
          <p:cNvPr id="34856" name="Group 326"/>
          <p:cNvGrpSpPr/>
          <p:nvPr/>
        </p:nvGrpSpPr>
        <p:grpSpPr>
          <a:xfrm>
            <a:off x="560388" y="1928813"/>
            <a:ext cx="609600" cy="609600"/>
            <a:chOff x="0" y="0"/>
            <a:chExt cx="981" cy="1105"/>
          </a:xfrm>
        </p:grpSpPr>
        <p:pic>
          <p:nvPicPr>
            <p:cNvPr id="34858" name="Picture 327" descr="desktop_computer_stylized_medium"/>
            <p:cNvPicPr>
              <a:picLocks noChangeAspect="1"/>
            </p:cNvPicPr>
            <p:nvPr/>
          </p:nvPicPr>
          <p:blipFill>
            <a:blip r:embed="rId7"/>
            <a:stretch>
              <a:fillRect/>
            </a:stretch>
          </p:blipFill>
          <p:spPr>
            <a:xfrm flipH="1">
              <a:off x="0" y="0"/>
              <a:ext cx="981" cy="1105"/>
            </a:xfrm>
            <a:prstGeom prst="rect">
              <a:avLst/>
            </a:prstGeom>
            <a:noFill/>
            <a:ln w="9525">
              <a:noFill/>
            </a:ln>
          </p:spPr>
        </p:pic>
        <p:sp>
          <p:nvSpPr>
            <p:cNvPr id="34859" name="Freeform 328"/>
            <p:cNvSpPr/>
            <p:nvPr/>
          </p:nvSpPr>
          <p:spPr>
            <a:xfrm flipH="1">
              <a:off x="418" y="106"/>
              <a:ext cx="477" cy="506"/>
            </a:xfrm>
            <a:custGeom>
              <a:avLst/>
              <a:gdLst>
                <a:gd name="txL" fmla="*/ 0 w 356"/>
                <a:gd name="txT" fmla="*/ 0 h 368"/>
                <a:gd name="txR" fmla="*/ 356 w 356"/>
                <a:gd name="txB" fmla="*/ 368 h 368"/>
              </a:gdLst>
              <a:ahLst/>
              <a:cxnLst>
                <a:cxn ang="0">
                  <a:pos x="0" y="0"/>
                </a:cxn>
                <a:cxn ang="0">
                  <a:pos x="24164" y="1678"/>
                </a:cxn>
                <a:cxn ang="0">
                  <a:pos x="28666" y="34848"/>
                </a:cxn>
                <a:cxn ang="0">
                  <a:pos x="6318" y="4372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18900000" scaled="1"/>
              <a:tileRect/>
            </a:gra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9737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4740"/>
                                        </p:tgtEl>
                                        <p:attrNameLst>
                                          <p:attrName>style.visibility</p:attrName>
                                        </p:attrNameLst>
                                      </p:cBhvr>
                                      <p:to>
                                        <p:strVal val="visible"/>
                                      </p:to>
                                    </p:set>
                                    <p:animEffect transition="in" filter="dissolve">
                                      <p:cBhvr>
                                        <p:cTn id="20" dur="500"/>
                                        <p:tgtEl>
                                          <p:spTgt spid="2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4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41"/>
          <p:cNvSpPr/>
          <p:nvPr/>
        </p:nvSpPr>
        <p:spPr>
          <a:xfrm>
            <a:off x="381000" y="239713"/>
            <a:ext cx="6705600" cy="835025"/>
          </a:xfrm>
          <a:prstGeom prst="rect">
            <a:avLst/>
          </a:prstGeom>
          <a:noFill/>
          <a:ln w="9525">
            <a:noFill/>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Access net: cable network</a:t>
            </a:r>
          </a:p>
        </p:txBody>
      </p:sp>
      <p:sp>
        <p:nvSpPr>
          <p:cNvPr id="24740" name="Text Box 324"/>
          <p:cNvSpPr txBox="1"/>
          <p:nvPr/>
        </p:nvSpPr>
        <p:spPr>
          <a:xfrm>
            <a:off x="381000" y="1098867"/>
            <a:ext cx="2887329" cy="327782"/>
          </a:xfrm>
          <a:prstGeom prst="rect">
            <a:avLst/>
          </a:prstGeom>
          <a:noFill/>
          <a:ln w="9525">
            <a:noFill/>
          </a:ln>
        </p:spPr>
        <p:txBody>
          <a:bodyPr wrap="none">
            <a:spAutoFit/>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altLang="zh-CN" sz="1800" b="0" i="1" u="none" strike="noStrike" kern="1200" cap="none" spc="0" normalizeH="0" baseline="0" noProof="0" dirty="0">
                <a:ln>
                  <a:noFill/>
                </a:ln>
                <a:solidFill>
                  <a:srgbClr val="CC0000"/>
                </a:solidFill>
                <a:effectLst/>
                <a:uLnTx/>
                <a:uFillTx/>
                <a:latin typeface="Comic Sans MS" panose="030F0702030302020204" pitchFamily="66" charset="0"/>
                <a:ea typeface="MS PGothic" panose="020B0600070205080204" pitchFamily="34" charset="-128"/>
                <a:cs typeface="+mn-cs"/>
              </a:rPr>
              <a:t>time division multiplexing</a:t>
            </a:r>
            <a:endParaRPr kumimoji="0" lang="en-US" altLang="zh-CN" sz="1800" b="0" i="0" u="none" strike="noStrike" kern="120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pic>
        <p:nvPicPr>
          <p:cNvPr id="34855" name="Picture 325" descr="underline_base"/>
          <p:cNvPicPr/>
          <p:nvPr/>
        </p:nvPicPr>
        <p:blipFill>
          <a:blip r:embed="rId3"/>
          <a:stretch>
            <a:fillRect/>
          </a:stretch>
        </p:blipFill>
        <p:spPr>
          <a:xfrm>
            <a:off x="439738" y="868363"/>
            <a:ext cx="5027612" cy="173037"/>
          </a:xfrm>
          <a:prstGeom prst="rect">
            <a:avLst/>
          </a:prstGeom>
          <a:noFill/>
          <a:ln w="9525">
            <a:noFill/>
          </a:ln>
        </p:spPr>
      </p:pic>
      <p:sp>
        <p:nvSpPr>
          <p:cNvPr id="169" name="文本框 168">
            <a:extLst>
              <a:ext uri="{FF2B5EF4-FFF2-40B4-BE49-F238E27FC236}">
                <a16:creationId xmlns:a16="http://schemas.microsoft.com/office/drawing/2014/main" id="{06C4483E-5088-4CEC-B359-207D7C4CCD84}"/>
              </a:ext>
            </a:extLst>
          </p:cNvPr>
          <p:cNvSpPr txBox="1"/>
          <p:nvPr/>
        </p:nvSpPr>
        <p:spPr>
          <a:xfrm>
            <a:off x="439738" y="1443841"/>
            <a:ext cx="8475662" cy="3170099"/>
          </a:xfrm>
          <a:prstGeom prst="rect">
            <a:avLst/>
          </a:prstGeom>
          <a:noFill/>
        </p:spPr>
        <p:txBody>
          <a:bodyPr wrap="square">
            <a:spAutoFit/>
          </a:bodyPr>
          <a:lstStyle/>
          <a:p>
            <a:r>
              <a:rPr lang="en-US" altLang="zh-CN" sz="2000" b="0" dirty="0"/>
              <a:t> The upstream data</a:t>
            </a:r>
          </a:p>
          <a:p>
            <a:r>
              <a:rPr lang="en-US" altLang="zh-CN" sz="2000" b="0" dirty="0"/>
              <a:t>bandwidth is only 37 </a:t>
            </a:r>
            <a:r>
              <a:rPr lang="en-US" altLang="zh-CN" sz="2000" b="0" dirty="0" err="1"/>
              <a:t>MHz.</a:t>
            </a:r>
            <a:r>
              <a:rPr lang="en-US" altLang="zh-CN" sz="2000" b="0" dirty="0"/>
              <a:t> This means that there are only six 6-MHz channels available in the upstream direction. A subscriber needs to use one channel to send data in the upstream direction. The question is, How can six channels be shared in an area with 1000, 2000, or even 100,000 subscribers? </a:t>
            </a:r>
          </a:p>
          <a:p>
            <a:endParaRPr lang="en-US" altLang="zh-CN" sz="2000" b="0" dirty="0"/>
          </a:p>
          <a:p>
            <a:r>
              <a:rPr lang="en-US" altLang="zh-CN" sz="2000" b="0" dirty="0"/>
              <a:t>The solution is </a:t>
            </a:r>
            <a:r>
              <a:rPr lang="en-US" altLang="zh-CN" sz="2000" dirty="0">
                <a:solidFill>
                  <a:srgbClr val="00B0F0"/>
                </a:solidFill>
              </a:rPr>
              <a:t>time-sharing</a:t>
            </a:r>
            <a:r>
              <a:rPr lang="en-US" altLang="zh-CN" sz="2000" b="0" dirty="0"/>
              <a:t>. The band is divided into channels; these channels must be shared between subscribers in the same neighborhood. </a:t>
            </a:r>
          </a:p>
          <a:p>
            <a:r>
              <a:rPr lang="en-US" altLang="zh-CN" sz="2000" b="0" dirty="0"/>
              <a:t>The cable provider allocates one channel, statically or dynamically, for a group of subscribers. </a:t>
            </a:r>
            <a:endParaRPr lang="zh-CN" altLang="en-US" sz="2000" b="0" dirty="0"/>
          </a:p>
        </p:txBody>
      </p:sp>
    </p:spTree>
    <p:extLst>
      <p:ext uri="{BB962C8B-B14F-4D97-AF65-F5344CB8AC3E}">
        <p14:creationId xmlns:p14="http://schemas.microsoft.com/office/powerpoint/2010/main" val="120968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740"/>
                                        </p:tgtEl>
                                        <p:attrNameLst>
                                          <p:attrName>style.visibility</p:attrName>
                                        </p:attrNameLst>
                                      </p:cBhvr>
                                      <p:to>
                                        <p:strVal val="visible"/>
                                      </p:to>
                                    </p:set>
                                    <p:animEffect transition="in" filter="dissolve">
                                      <p:cBhvr>
                                        <p:cTn id="7" dur="500"/>
                                        <p:tgtEl>
                                          <p:spTgt spid="2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4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EB86750E-BBA2-4456-897D-E3B40E46556F}"/>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2F61EBD8-AE2F-4A52-9558-9D43CA8D1053}"/>
              </a:ext>
            </a:extLst>
          </p:cNvPr>
          <p:cNvSpPr>
            <a:spLocks noGrp="1"/>
          </p:cNvSpPr>
          <p:nvPr>
            <p:ph type="sldNum" sz="quarter" idx="11"/>
          </p:nvPr>
        </p:nvSpPr>
        <p:spPr/>
        <p:txBody>
          <a:bodyPr/>
          <a:lstStyle/>
          <a:p>
            <a:fld id="{1EAD1B39-EE7E-4E35-9781-AFDB5D582771}" type="slidenum">
              <a:rPr lang="en-US" altLang="zh-CN"/>
              <a:pPr/>
              <a:t>75</a:t>
            </a:fld>
            <a:endParaRPr lang="en-US" altLang="zh-CN"/>
          </a:p>
        </p:txBody>
      </p:sp>
      <p:grpSp>
        <p:nvGrpSpPr>
          <p:cNvPr id="739330" name="Group 2">
            <a:extLst>
              <a:ext uri="{FF2B5EF4-FFF2-40B4-BE49-F238E27FC236}">
                <a16:creationId xmlns:a16="http://schemas.microsoft.com/office/drawing/2014/main" id="{FB628F9E-6BB9-4957-9D67-65785B1C01A3}"/>
              </a:ext>
            </a:extLst>
          </p:cNvPr>
          <p:cNvGrpSpPr>
            <a:grpSpLocks/>
          </p:cNvGrpSpPr>
          <p:nvPr/>
        </p:nvGrpSpPr>
        <p:grpSpPr bwMode="auto">
          <a:xfrm>
            <a:off x="228600" y="228600"/>
            <a:ext cx="8458200" cy="5791200"/>
            <a:chOff x="144" y="144"/>
            <a:chExt cx="5328" cy="3648"/>
          </a:xfrm>
        </p:grpSpPr>
        <p:grpSp>
          <p:nvGrpSpPr>
            <p:cNvPr id="739331" name="Group 3">
              <a:extLst>
                <a:ext uri="{FF2B5EF4-FFF2-40B4-BE49-F238E27FC236}">
                  <a16:creationId xmlns:a16="http://schemas.microsoft.com/office/drawing/2014/main" id="{4D01898E-933B-43AC-BD3D-0DC8CAB9E77A}"/>
                </a:ext>
              </a:extLst>
            </p:cNvPr>
            <p:cNvGrpSpPr>
              <a:grpSpLocks/>
            </p:cNvGrpSpPr>
            <p:nvPr/>
          </p:nvGrpSpPr>
          <p:grpSpPr bwMode="auto">
            <a:xfrm>
              <a:off x="144" y="144"/>
              <a:ext cx="432" cy="3648"/>
              <a:chOff x="48" y="48"/>
              <a:chExt cx="576" cy="3984"/>
            </a:xfrm>
          </p:grpSpPr>
          <p:sp>
            <p:nvSpPr>
              <p:cNvPr id="739332" name="Rectangle 4">
                <a:extLst>
                  <a:ext uri="{FF2B5EF4-FFF2-40B4-BE49-F238E27FC236}">
                    <a16:creationId xmlns:a16="http://schemas.microsoft.com/office/drawing/2014/main" id="{9E371EA2-B441-4117-8BAB-9F81DC93BDFD}"/>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33" name="Rectangle 5">
                <a:extLst>
                  <a:ext uri="{FF2B5EF4-FFF2-40B4-BE49-F238E27FC236}">
                    <a16:creationId xmlns:a16="http://schemas.microsoft.com/office/drawing/2014/main" id="{2F6FFC1C-E67B-439C-B863-02F6D9371195}"/>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34" name="Rectangle 6">
                <a:extLst>
                  <a:ext uri="{FF2B5EF4-FFF2-40B4-BE49-F238E27FC236}">
                    <a16:creationId xmlns:a16="http://schemas.microsoft.com/office/drawing/2014/main" id="{06B9817B-457E-4271-B3D8-791BF9490681}"/>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9335" name="Group 7">
              <a:extLst>
                <a:ext uri="{FF2B5EF4-FFF2-40B4-BE49-F238E27FC236}">
                  <a16:creationId xmlns:a16="http://schemas.microsoft.com/office/drawing/2014/main" id="{52AAF4F1-66EC-4D0B-B10A-9442072C188D}"/>
                </a:ext>
              </a:extLst>
            </p:cNvPr>
            <p:cNvGrpSpPr>
              <a:grpSpLocks/>
            </p:cNvGrpSpPr>
            <p:nvPr/>
          </p:nvGrpSpPr>
          <p:grpSpPr bwMode="auto">
            <a:xfrm>
              <a:off x="144" y="144"/>
              <a:ext cx="5328" cy="336"/>
              <a:chOff x="0" y="144"/>
              <a:chExt cx="5760" cy="432"/>
            </a:xfrm>
          </p:grpSpPr>
          <p:sp>
            <p:nvSpPr>
              <p:cNvPr id="739336" name="Rectangle 8">
                <a:extLst>
                  <a:ext uri="{FF2B5EF4-FFF2-40B4-BE49-F238E27FC236}">
                    <a16:creationId xmlns:a16="http://schemas.microsoft.com/office/drawing/2014/main" id="{51EC700E-F41A-469C-B6F1-4E3511D5D8B5}"/>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37" name="Rectangle 9">
                <a:extLst>
                  <a:ext uri="{FF2B5EF4-FFF2-40B4-BE49-F238E27FC236}">
                    <a16:creationId xmlns:a16="http://schemas.microsoft.com/office/drawing/2014/main" id="{8951CE45-E657-4705-9430-68D0523D0B39}"/>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38" name="Rectangle 10">
                <a:extLst>
                  <a:ext uri="{FF2B5EF4-FFF2-40B4-BE49-F238E27FC236}">
                    <a16:creationId xmlns:a16="http://schemas.microsoft.com/office/drawing/2014/main" id="{3AEAFD21-6E48-441A-B6E9-29B7F438DA1B}"/>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9339" name="Group 11">
              <a:extLst>
                <a:ext uri="{FF2B5EF4-FFF2-40B4-BE49-F238E27FC236}">
                  <a16:creationId xmlns:a16="http://schemas.microsoft.com/office/drawing/2014/main" id="{46EFD7C1-9FBC-4B32-817C-D3F3A1A16FBB}"/>
                </a:ext>
              </a:extLst>
            </p:cNvPr>
            <p:cNvGrpSpPr>
              <a:grpSpLocks/>
            </p:cNvGrpSpPr>
            <p:nvPr/>
          </p:nvGrpSpPr>
          <p:grpSpPr bwMode="auto">
            <a:xfrm>
              <a:off x="144" y="144"/>
              <a:ext cx="432" cy="336"/>
              <a:chOff x="144" y="144"/>
              <a:chExt cx="432" cy="336"/>
            </a:xfrm>
          </p:grpSpPr>
          <p:grpSp>
            <p:nvGrpSpPr>
              <p:cNvPr id="739340" name="Group 12">
                <a:extLst>
                  <a:ext uri="{FF2B5EF4-FFF2-40B4-BE49-F238E27FC236}">
                    <a16:creationId xmlns:a16="http://schemas.microsoft.com/office/drawing/2014/main" id="{08B67E34-47AF-4E3B-BE42-9CCD6DD8B778}"/>
                  </a:ext>
                </a:extLst>
              </p:cNvPr>
              <p:cNvGrpSpPr>
                <a:grpSpLocks/>
              </p:cNvGrpSpPr>
              <p:nvPr/>
            </p:nvGrpSpPr>
            <p:grpSpPr bwMode="auto">
              <a:xfrm>
                <a:off x="144" y="256"/>
                <a:ext cx="432" cy="112"/>
                <a:chOff x="288" y="256"/>
                <a:chExt cx="432" cy="112"/>
              </a:xfrm>
            </p:grpSpPr>
            <p:sp>
              <p:nvSpPr>
                <p:cNvPr id="739341" name="Rectangle 13">
                  <a:extLst>
                    <a:ext uri="{FF2B5EF4-FFF2-40B4-BE49-F238E27FC236}">
                      <a16:creationId xmlns:a16="http://schemas.microsoft.com/office/drawing/2014/main" id="{E7332533-2C6B-4AE0-978A-293C295912BD}"/>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42" name="Rectangle 14">
                  <a:extLst>
                    <a:ext uri="{FF2B5EF4-FFF2-40B4-BE49-F238E27FC236}">
                      <a16:creationId xmlns:a16="http://schemas.microsoft.com/office/drawing/2014/main" id="{A3EF61FD-A1F7-4166-B0A8-4636B532C7D5}"/>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43" name="Rectangle 15">
                  <a:extLst>
                    <a:ext uri="{FF2B5EF4-FFF2-40B4-BE49-F238E27FC236}">
                      <a16:creationId xmlns:a16="http://schemas.microsoft.com/office/drawing/2014/main" id="{1B6A507A-32AA-4701-B657-BACAA6136C6A}"/>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9344" name="Group 16">
                <a:extLst>
                  <a:ext uri="{FF2B5EF4-FFF2-40B4-BE49-F238E27FC236}">
                    <a16:creationId xmlns:a16="http://schemas.microsoft.com/office/drawing/2014/main" id="{D3848A26-EA45-44A0-9976-E382564A9401}"/>
                  </a:ext>
                </a:extLst>
              </p:cNvPr>
              <p:cNvGrpSpPr>
                <a:grpSpLocks/>
              </p:cNvGrpSpPr>
              <p:nvPr/>
            </p:nvGrpSpPr>
            <p:grpSpPr bwMode="auto">
              <a:xfrm>
                <a:off x="144" y="144"/>
                <a:ext cx="432" cy="336"/>
                <a:chOff x="144" y="144"/>
                <a:chExt cx="432" cy="336"/>
              </a:xfrm>
            </p:grpSpPr>
            <p:grpSp>
              <p:nvGrpSpPr>
                <p:cNvPr id="739345" name="Group 17">
                  <a:extLst>
                    <a:ext uri="{FF2B5EF4-FFF2-40B4-BE49-F238E27FC236}">
                      <a16:creationId xmlns:a16="http://schemas.microsoft.com/office/drawing/2014/main" id="{25746425-3E39-4846-B153-BBD0DDEE4C27}"/>
                    </a:ext>
                  </a:extLst>
                </p:cNvPr>
                <p:cNvGrpSpPr>
                  <a:grpSpLocks/>
                </p:cNvGrpSpPr>
                <p:nvPr/>
              </p:nvGrpSpPr>
              <p:grpSpPr bwMode="auto">
                <a:xfrm>
                  <a:off x="144" y="144"/>
                  <a:ext cx="432" cy="112"/>
                  <a:chOff x="288" y="256"/>
                  <a:chExt cx="432" cy="112"/>
                </a:xfrm>
              </p:grpSpPr>
              <p:sp>
                <p:nvSpPr>
                  <p:cNvPr id="739346" name="Rectangle 18">
                    <a:extLst>
                      <a:ext uri="{FF2B5EF4-FFF2-40B4-BE49-F238E27FC236}">
                        <a16:creationId xmlns:a16="http://schemas.microsoft.com/office/drawing/2014/main" id="{4DA294D8-A4ED-45EA-8AD5-5B1C5AF25A2F}"/>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47" name="Rectangle 19">
                    <a:extLst>
                      <a:ext uri="{FF2B5EF4-FFF2-40B4-BE49-F238E27FC236}">
                        <a16:creationId xmlns:a16="http://schemas.microsoft.com/office/drawing/2014/main" id="{202D2132-B98C-4142-9644-F3472375AF41}"/>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48" name="Rectangle 20">
                    <a:extLst>
                      <a:ext uri="{FF2B5EF4-FFF2-40B4-BE49-F238E27FC236}">
                        <a16:creationId xmlns:a16="http://schemas.microsoft.com/office/drawing/2014/main" id="{49219590-955C-4294-947F-7FF91A39FC7D}"/>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9349" name="Group 21">
                  <a:extLst>
                    <a:ext uri="{FF2B5EF4-FFF2-40B4-BE49-F238E27FC236}">
                      <a16:creationId xmlns:a16="http://schemas.microsoft.com/office/drawing/2014/main" id="{C6627D7E-F61A-425F-81A5-56A5AC7C5ECD}"/>
                    </a:ext>
                  </a:extLst>
                </p:cNvPr>
                <p:cNvGrpSpPr>
                  <a:grpSpLocks/>
                </p:cNvGrpSpPr>
                <p:nvPr/>
              </p:nvGrpSpPr>
              <p:grpSpPr bwMode="auto">
                <a:xfrm>
                  <a:off x="144" y="368"/>
                  <a:ext cx="432" cy="112"/>
                  <a:chOff x="288" y="256"/>
                  <a:chExt cx="432" cy="112"/>
                </a:xfrm>
              </p:grpSpPr>
              <p:sp>
                <p:nvSpPr>
                  <p:cNvPr id="739350" name="Rectangle 22">
                    <a:extLst>
                      <a:ext uri="{FF2B5EF4-FFF2-40B4-BE49-F238E27FC236}">
                        <a16:creationId xmlns:a16="http://schemas.microsoft.com/office/drawing/2014/main" id="{7E8FE7F6-2227-4E72-AC8E-8A8BBB2C562A}"/>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51" name="Rectangle 23">
                    <a:extLst>
                      <a:ext uri="{FF2B5EF4-FFF2-40B4-BE49-F238E27FC236}">
                        <a16:creationId xmlns:a16="http://schemas.microsoft.com/office/drawing/2014/main" id="{0B46379E-63AB-4D72-84FB-E5C91C0A681A}"/>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9352" name="Rectangle 24">
                    <a:extLst>
                      <a:ext uri="{FF2B5EF4-FFF2-40B4-BE49-F238E27FC236}">
                        <a16:creationId xmlns:a16="http://schemas.microsoft.com/office/drawing/2014/main" id="{65E92C90-B563-4C60-BAED-3CF4471B42ED}"/>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39353" name="Picture 25">
            <a:extLst>
              <a:ext uri="{FF2B5EF4-FFF2-40B4-BE49-F238E27FC236}">
                <a16:creationId xmlns:a16="http://schemas.microsoft.com/office/drawing/2014/main" id="{DF544C0D-3089-42DF-8993-16A7D9C0E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387" y="1647686"/>
            <a:ext cx="5211763"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本框 28">
            <a:extLst>
              <a:ext uri="{FF2B5EF4-FFF2-40B4-BE49-F238E27FC236}">
                <a16:creationId xmlns:a16="http://schemas.microsoft.com/office/drawing/2014/main" id="{F4032914-0779-4462-8793-3DA6F74C72EC}"/>
              </a:ext>
            </a:extLst>
          </p:cNvPr>
          <p:cNvSpPr txBox="1"/>
          <p:nvPr/>
        </p:nvSpPr>
        <p:spPr>
          <a:xfrm>
            <a:off x="914400" y="762000"/>
            <a:ext cx="8032750" cy="707886"/>
          </a:xfrm>
          <a:prstGeom prst="rect">
            <a:avLst/>
          </a:prstGeom>
          <a:noFill/>
        </p:spPr>
        <p:txBody>
          <a:bodyPr wrap="square">
            <a:spAutoFit/>
          </a:bodyPr>
          <a:lstStyle/>
          <a:p>
            <a:r>
              <a:rPr lang="en-US" altLang="zh-CN" sz="2000" b="0" dirty="0"/>
              <a:t>T lines are standard digital telephone carriers originally designed to multiplex voice channels (after being digitized). </a:t>
            </a:r>
            <a:endParaRPr lang="zh-CN" altLang="en-US" sz="2000" b="0" dirty="0"/>
          </a:p>
        </p:txBody>
      </p:sp>
      <p:pic>
        <p:nvPicPr>
          <p:cNvPr id="3" name="图片 2">
            <a:extLst>
              <a:ext uri="{FF2B5EF4-FFF2-40B4-BE49-F238E27FC236}">
                <a16:creationId xmlns:a16="http://schemas.microsoft.com/office/drawing/2014/main" id="{8D1AE183-26A3-41FE-B28C-2D7E2F383409}"/>
              </a:ext>
            </a:extLst>
          </p:cNvPr>
          <p:cNvPicPr>
            <a:picLocks noChangeAspect="1"/>
          </p:cNvPicPr>
          <p:nvPr/>
        </p:nvPicPr>
        <p:blipFill>
          <a:blip r:embed="rId4"/>
          <a:stretch>
            <a:fillRect/>
          </a:stretch>
        </p:blipFill>
        <p:spPr>
          <a:xfrm>
            <a:off x="2547937" y="3646171"/>
            <a:ext cx="4252422" cy="3211829"/>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1">
            <a:extLst>
              <a:ext uri="{FF2B5EF4-FFF2-40B4-BE49-F238E27FC236}">
                <a16:creationId xmlns:a16="http://schemas.microsoft.com/office/drawing/2014/main" id="{BC51FA50-F287-4819-89B8-1200D46ADC17}"/>
              </a:ext>
            </a:extLst>
          </p:cNvPr>
          <p:cNvSpPr>
            <a:spLocks noGrp="1"/>
          </p:cNvSpPr>
          <p:nvPr>
            <p:ph type="ftr" sz="quarter" idx="10"/>
          </p:nvPr>
        </p:nvSpPr>
        <p:spPr/>
        <p:txBody>
          <a:bodyPr/>
          <a:lstStyle/>
          <a:p>
            <a:r>
              <a:rPr lang="en-US" altLang="zh-CN"/>
              <a:t>TCP/IP Protocol Suite</a:t>
            </a:r>
          </a:p>
        </p:txBody>
      </p:sp>
      <p:sp>
        <p:nvSpPr>
          <p:cNvPr id="27" name="灯片编号占位符 2">
            <a:extLst>
              <a:ext uri="{FF2B5EF4-FFF2-40B4-BE49-F238E27FC236}">
                <a16:creationId xmlns:a16="http://schemas.microsoft.com/office/drawing/2014/main" id="{240142E3-DE32-44FA-959D-720AEA0D55C1}"/>
              </a:ext>
            </a:extLst>
          </p:cNvPr>
          <p:cNvSpPr>
            <a:spLocks noGrp="1"/>
          </p:cNvSpPr>
          <p:nvPr>
            <p:ph type="sldNum" sz="quarter" idx="11"/>
          </p:nvPr>
        </p:nvSpPr>
        <p:spPr/>
        <p:txBody>
          <a:bodyPr/>
          <a:lstStyle/>
          <a:p>
            <a:fld id="{DD25A907-FDCA-49B1-8098-748B4F0766CF}" type="slidenum">
              <a:rPr lang="en-US" altLang="zh-CN"/>
              <a:pPr/>
              <a:t>76</a:t>
            </a:fld>
            <a:endParaRPr lang="en-US" altLang="zh-CN"/>
          </a:p>
        </p:txBody>
      </p:sp>
      <p:grpSp>
        <p:nvGrpSpPr>
          <p:cNvPr id="741378" name="Group 2">
            <a:extLst>
              <a:ext uri="{FF2B5EF4-FFF2-40B4-BE49-F238E27FC236}">
                <a16:creationId xmlns:a16="http://schemas.microsoft.com/office/drawing/2014/main" id="{39BCBF6F-1272-4069-AB38-3F20D5F27F51}"/>
              </a:ext>
            </a:extLst>
          </p:cNvPr>
          <p:cNvGrpSpPr>
            <a:grpSpLocks/>
          </p:cNvGrpSpPr>
          <p:nvPr/>
        </p:nvGrpSpPr>
        <p:grpSpPr bwMode="auto">
          <a:xfrm>
            <a:off x="228600" y="228600"/>
            <a:ext cx="8458200" cy="5791200"/>
            <a:chOff x="144" y="144"/>
            <a:chExt cx="5328" cy="3648"/>
          </a:xfrm>
        </p:grpSpPr>
        <p:grpSp>
          <p:nvGrpSpPr>
            <p:cNvPr id="741379" name="Group 3">
              <a:extLst>
                <a:ext uri="{FF2B5EF4-FFF2-40B4-BE49-F238E27FC236}">
                  <a16:creationId xmlns:a16="http://schemas.microsoft.com/office/drawing/2014/main" id="{FE5C0B9E-2F8B-40DD-A4EF-5AED79D47F2E}"/>
                </a:ext>
              </a:extLst>
            </p:cNvPr>
            <p:cNvGrpSpPr>
              <a:grpSpLocks/>
            </p:cNvGrpSpPr>
            <p:nvPr/>
          </p:nvGrpSpPr>
          <p:grpSpPr bwMode="auto">
            <a:xfrm>
              <a:off x="144" y="144"/>
              <a:ext cx="432" cy="3648"/>
              <a:chOff x="48" y="48"/>
              <a:chExt cx="576" cy="3984"/>
            </a:xfrm>
          </p:grpSpPr>
          <p:sp>
            <p:nvSpPr>
              <p:cNvPr id="741380" name="Rectangle 4">
                <a:extLst>
                  <a:ext uri="{FF2B5EF4-FFF2-40B4-BE49-F238E27FC236}">
                    <a16:creationId xmlns:a16="http://schemas.microsoft.com/office/drawing/2014/main" id="{E9940186-8A1E-4F74-B7CB-50A2F2727905}"/>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81" name="Rectangle 5">
                <a:extLst>
                  <a:ext uri="{FF2B5EF4-FFF2-40B4-BE49-F238E27FC236}">
                    <a16:creationId xmlns:a16="http://schemas.microsoft.com/office/drawing/2014/main" id="{22C685E9-43A3-4085-8451-8A0482AE99DE}"/>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82" name="Rectangle 6">
                <a:extLst>
                  <a:ext uri="{FF2B5EF4-FFF2-40B4-BE49-F238E27FC236}">
                    <a16:creationId xmlns:a16="http://schemas.microsoft.com/office/drawing/2014/main" id="{7339EA39-E6FD-43F3-897C-8399A8B1A0EF}"/>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1383" name="Group 7">
              <a:extLst>
                <a:ext uri="{FF2B5EF4-FFF2-40B4-BE49-F238E27FC236}">
                  <a16:creationId xmlns:a16="http://schemas.microsoft.com/office/drawing/2014/main" id="{654275F4-273D-4C9B-8D4F-C9C0CB818B64}"/>
                </a:ext>
              </a:extLst>
            </p:cNvPr>
            <p:cNvGrpSpPr>
              <a:grpSpLocks/>
            </p:cNvGrpSpPr>
            <p:nvPr/>
          </p:nvGrpSpPr>
          <p:grpSpPr bwMode="auto">
            <a:xfrm>
              <a:off x="144" y="144"/>
              <a:ext cx="5328" cy="336"/>
              <a:chOff x="0" y="144"/>
              <a:chExt cx="5760" cy="432"/>
            </a:xfrm>
          </p:grpSpPr>
          <p:sp>
            <p:nvSpPr>
              <p:cNvPr id="741384" name="Rectangle 8">
                <a:extLst>
                  <a:ext uri="{FF2B5EF4-FFF2-40B4-BE49-F238E27FC236}">
                    <a16:creationId xmlns:a16="http://schemas.microsoft.com/office/drawing/2014/main" id="{840C286A-4FEB-447D-945D-67ACA279B9D9}"/>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85" name="Rectangle 9">
                <a:extLst>
                  <a:ext uri="{FF2B5EF4-FFF2-40B4-BE49-F238E27FC236}">
                    <a16:creationId xmlns:a16="http://schemas.microsoft.com/office/drawing/2014/main" id="{12515356-1017-4CFB-8BF9-70B24A43A790}"/>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86" name="Rectangle 10">
                <a:extLst>
                  <a:ext uri="{FF2B5EF4-FFF2-40B4-BE49-F238E27FC236}">
                    <a16:creationId xmlns:a16="http://schemas.microsoft.com/office/drawing/2014/main" id="{969DFDCD-2455-4578-9C4B-E4C6C5F9CB27}"/>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1387" name="Group 11">
              <a:extLst>
                <a:ext uri="{FF2B5EF4-FFF2-40B4-BE49-F238E27FC236}">
                  <a16:creationId xmlns:a16="http://schemas.microsoft.com/office/drawing/2014/main" id="{1ABFF348-997E-4F5C-8104-A57F42AA1632}"/>
                </a:ext>
              </a:extLst>
            </p:cNvPr>
            <p:cNvGrpSpPr>
              <a:grpSpLocks/>
            </p:cNvGrpSpPr>
            <p:nvPr/>
          </p:nvGrpSpPr>
          <p:grpSpPr bwMode="auto">
            <a:xfrm>
              <a:off x="144" y="144"/>
              <a:ext cx="432" cy="336"/>
              <a:chOff x="144" y="144"/>
              <a:chExt cx="432" cy="336"/>
            </a:xfrm>
          </p:grpSpPr>
          <p:grpSp>
            <p:nvGrpSpPr>
              <p:cNvPr id="741388" name="Group 12">
                <a:extLst>
                  <a:ext uri="{FF2B5EF4-FFF2-40B4-BE49-F238E27FC236}">
                    <a16:creationId xmlns:a16="http://schemas.microsoft.com/office/drawing/2014/main" id="{6F809928-F78A-45E6-B242-8313802637F5}"/>
                  </a:ext>
                </a:extLst>
              </p:cNvPr>
              <p:cNvGrpSpPr>
                <a:grpSpLocks/>
              </p:cNvGrpSpPr>
              <p:nvPr/>
            </p:nvGrpSpPr>
            <p:grpSpPr bwMode="auto">
              <a:xfrm>
                <a:off x="144" y="256"/>
                <a:ext cx="432" cy="112"/>
                <a:chOff x="288" y="256"/>
                <a:chExt cx="432" cy="112"/>
              </a:xfrm>
            </p:grpSpPr>
            <p:sp>
              <p:nvSpPr>
                <p:cNvPr id="741389" name="Rectangle 13">
                  <a:extLst>
                    <a:ext uri="{FF2B5EF4-FFF2-40B4-BE49-F238E27FC236}">
                      <a16:creationId xmlns:a16="http://schemas.microsoft.com/office/drawing/2014/main" id="{86D98E74-11CD-4257-95B3-1CCFA4F54368}"/>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90" name="Rectangle 14">
                  <a:extLst>
                    <a:ext uri="{FF2B5EF4-FFF2-40B4-BE49-F238E27FC236}">
                      <a16:creationId xmlns:a16="http://schemas.microsoft.com/office/drawing/2014/main" id="{E345DD13-F738-429E-A9D9-52C8ADA36B6D}"/>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91" name="Rectangle 15">
                  <a:extLst>
                    <a:ext uri="{FF2B5EF4-FFF2-40B4-BE49-F238E27FC236}">
                      <a16:creationId xmlns:a16="http://schemas.microsoft.com/office/drawing/2014/main" id="{9602F8F1-6D94-4EC0-8E88-77EF74163637}"/>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1392" name="Group 16">
                <a:extLst>
                  <a:ext uri="{FF2B5EF4-FFF2-40B4-BE49-F238E27FC236}">
                    <a16:creationId xmlns:a16="http://schemas.microsoft.com/office/drawing/2014/main" id="{09E591CE-68E3-4118-BD55-C086FC56887C}"/>
                  </a:ext>
                </a:extLst>
              </p:cNvPr>
              <p:cNvGrpSpPr>
                <a:grpSpLocks/>
              </p:cNvGrpSpPr>
              <p:nvPr/>
            </p:nvGrpSpPr>
            <p:grpSpPr bwMode="auto">
              <a:xfrm>
                <a:off x="144" y="144"/>
                <a:ext cx="432" cy="336"/>
                <a:chOff x="144" y="144"/>
                <a:chExt cx="432" cy="336"/>
              </a:xfrm>
            </p:grpSpPr>
            <p:grpSp>
              <p:nvGrpSpPr>
                <p:cNvPr id="741393" name="Group 17">
                  <a:extLst>
                    <a:ext uri="{FF2B5EF4-FFF2-40B4-BE49-F238E27FC236}">
                      <a16:creationId xmlns:a16="http://schemas.microsoft.com/office/drawing/2014/main" id="{1794DB61-7501-4610-B0FC-0506AE919649}"/>
                    </a:ext>
                  </a:extLst>
                </p:cNvPr>
                <p:cNvGrpSpPr>
                  <a:grpSpLocks/>
                </p:cNvGrpSpPr>
                <p:nvPr/>
              </p:nvGrpSpPr>
              <p:grpSpPr bwMode="auto">
                <a:xfrm>
                  <a:off x="144" y="144"/>
                  <a:ext cx="432" cy="112"/>
                  <a:chOff x="288" y="256"/>
                  <a:chExt cx="432" cy="112"/>
                </a:xfrm>
              </p:grpSpPr>
              <p:sp>
                <p:nvSpPr>
                  <p:cNvPr id="741394" name="Rectangle 18">
                    <a:extLst>
                      <a:ext uri="{FF2B5EF4-FFF2-40B4-BE49-F238E27FC236}">
                        <a16:creationId xmlns:a16="http://schemas.microsoft.com/office/drawing/2014/main" id="{B1AA0140-73F5-40D2-A3AC-DC5D9EC96B42}"/>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95" name="Rectangle 19">
                    <a:extLst>
                      <a:ext uri="{FF2B5EF4-FFF2-40B4-BE49-F238E27FC236}">
                        <a16:creationId xmlns:a16="http://schemas.microsoft.com/office/drawing/2014/main" id="{B7CB4F57-7A3A-4715-86DF-F81B1B33980B}"/>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96" name="Rectangle 20">
                    <a:extLst>
                      <a:ext uri="{FF2B5EF4-FFF2-40B4-BE49-F238E27FC236}">
                        <a16:creationId xmlns:a16="http://schemas.microsoft.com/office/drawing/2014/main" id="{3174D86B-C38F-422A-8C52-6711C072A614}"/>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1397" name="Group 21">
                  <a:extLst>
                    <a:ext uri="{FF2B5EF4-FFF2-40B4-BE49-F238E27FC236}">
                      <a16:creationId xmlns:a16="http://schemas.microsoft.com/office/drawing/2014/main" id="{3D073051-049C-43DB-A58F-AE91688AA857}"/>
                    </a:ext>
                  </a:extLst>
                </p:cNvPr>
                <p:cNvGrpSpPr>
                  <a:grpSpLocks/>
                </p:cNvGrpSpPr>
                <p:nvPr/>
              </p:nvGrpSpPr>
              <p:grpSpPr bwMode="auto">
                <a:xfrm>
                  <a:off x="144" y="368"/>
                  <a:ext cx="432" cy="112"/>
                  <a:chOff x="288" y="256"/>
                  <a:chExt cx="432" cy="112"/>
                </a:xfrm>
              </p:grpSpPr>
              <p:sp>
                <p:nvSpPr>
                  <p:cNvPr id="741398" name="Rectangle 22">
                    <a:extLst>
                      <a:ext uri="{FF2B5EF4-FFF2-40B4-BE49-F238E27FC236}">
                        <a16:creationId xmlns:a16="http://schemas.microsoft.com/office/drawing/2014/main" id="{989FB6C0-D8F5-4D9D-9346-0353BFA40013}"/>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399" name="Rectangle 23">
                    <a:extLst>
                      <a:ext uri="{FF2B5EF4-FFF2-40B4-BE49-F238E27FC236}">
                        <a16:creationId xmlns:a16="http://schemas.microsoft.com/office/drawing/2014/main" id="{7112CAC9-37FF-4440-9668-7DC84CE1E69A}"/>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1400" name="Rectangle 24">
                    <a:extLst>
                      <a:ext uri="{FF2B5EF4-FFF2-40B4-BE49-F238E27FC236}">
                        <a16:creationId xmlns:a16="http://schemas.microsoft.com/office/drawing/2014/main" id="{523B3BEF-CD10-44C1-BF7B-A0C0D87080BE}"/>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pic>
        <p:nvPicPr>
          <p:cNvPr id="741401" name="Picture 25">
            <a:extLst>
              <a:ext uri="{FF2B5EF4-FFF2-40B4-BE49-F238E27FC236}">
                <a16:creationId xmlns:a16="http://schemas.microsoft.com/office/drawing/2014/main" id="{A8AC3A27-B42A-44C7-ADA0-606357F64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5" y="2976088"/>
            <a:ext cx="6562725"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文本框 30">
            <a:extLst>
              <a:ext uri="{FF2B5EF4-FFF2-40B4-BE49-F238E27FC236}">
                <a16:creationId xmlns:a16="http://schemas.microsoft.com/office/drawing/2014/main" id="{3EDBB23A-EA9B-4CA6-AB35-F603494F4801}"/>
              </a:ext>
            </a:extLst>
          </p:cNvPr>
          <p:cNvSpPr txBox="1"/>
          <p:nvPr/>
        </p:nvSpPr>
        <p:spPr>
          <a:xfrm>
            <a:off x="1070610" y="1250583"/>
            <a:ext cx="7421880" cy="1261884"/>
          </a:xfrm>
          <a:prstGeom prst="rect">
            <a:avLst/>
          </a:prstGeom>
          <a:noFill/>
        </p:spPr>
        <p:txBody>
          <a:bodyPr wrap="square">
            <a:spAutoFit/>
          </a:bodyPr>
          <a:lstStyle/>
          <a:p>
            <a:r>
              <a:rPr lang="en-US" altLang="zh-CN" sz="2800" b="0" dirty="0"/>
              <a:t>SONET</a:t>
            </a:r>
            <a:endParaRPr lang="en-US" altLang="zh-CN" sz="2400" b="0" dirty="0"/>
          </a:p>
          <a:p>
            <a:r>
              <a:rPr lang="en-US" altLang="zh-CN" sz="2400" b="0" dirty="0"/>
              <a:t>The high bandwidths of fiber-optic cable are suitable for today’s highest data rate technologies</a:t>
            </a:r>
            <a:endParaRPr lang="zh-CN" altLang="en-US" sz="2400" b="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C588E49B-881C-43DB-A9A1-B25B310DB670}"/>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CE9375F0-F5C6-416C-BFF0-94EE2D8E949D}"/>
              </a:ext>
            </a:extLst>
          </p:cNvPr>
          <p:cNvSpPr>
            <a:spLocks noGrp="1"/>
          </p:cNvSpPr>
          <p:nvPr>
            <p:ph type="sldNum" sz="quarter" idx="11"/>
          </p:nvPr>
        </p:nvSpPr>
        <p:spPr/>
        <p:txBody>
          <a:bodyPr/>
          <a:lstStyle/>
          <a:p>
            <a:fld id="{6C2D3F82-2903-4908-A862-C6ECF179972D}" type="slidenum">
              <a:rPr lang="en-US" altLang="zh-CN"/>
              <a:pPr/>
              <a:t>77</a:t>
            </a:fld>
            <a:endParaRPr lang="en-US" altLang="zh-CN"/>
          </a:p>
        </p:txBody>
      </p:sp>
      <p:sp>
        <p:nvSpPr>
          <p:cNvPr id="529411" name="Rectangle 3">
            <a:extLst>
              <a:ext uri="{FF2B5EF4-FFF2-40B4-BE49-F238E27FC236}">
                <a16:creationId xmlns:a16="http://schemas.microsoft.com/office/drawing/2014/main" id="{0E13373C-5899-4573-AF8D-5BBA128B3A4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2" name="Rectangle 4">
            <a:extLst>
              <a:ext uri="{FF2B5EF4-FFF2-40B4-BE49-F238E27FC236}">
                <a16:creationId xmlns:a16="http://schemas.microsoft.com/office/drawing/2014/main" id="{EF9A7198-ED94-4754-BC67-9A3C66AFC82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3" name="Rectangle 5">
            <a:extLst>
              <a:ext uri="{FF2B5EF4-FFF2-40B4-BE49-F238E27FC236}">
                <a16:creationId xmlns:a16="http://schemas.microsoft.com/office/drawing/2014/main" id="{8990E4D5-B286-42B2-85F3-5F39AE8148E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4" name="Rectangle 6">
            <a:extLst>
              <a:ext uri="{FF2B5EF4-FFF2-40B4-BE49-F238E27FC236}">
                <a16:creationId xmlns:a16="http://schemas.microsoft.com/office/drawing/2014/main" id="{413F36FC-1409-42E0-BD17-B16EEC77BF1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5" name="Rectangle 7">
            <a:extLst>
              <a:ext uri="{FF2B5EF4-FFF2-40B4-BE49-F238E27FC236}">
                <a16:creationId xmlns:a16="http://schemas.microsoft.com/office/drawing/2014/main" id="{8965D61C-CD36-47DD-BB29-DB8D08AC807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6" name="Rectangle 8">
            <a:extLst>
              <a:ext uri="{FF2B5EF4-FFF2-40B4-BE49-F238E27FC236}">
                <a16:creationId xmlns:a16="http://schemas.microsoft.com/office/drawing/2014/main" id="{D8EE5798-294D-4AC5-ADB1-102C7B95798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7" name="Rectangle 9">
            <a:extLst>
              <a:ext uri="{FF2B5EF4-FFF2-40B4-BE49-F238E27FC236}">
                <a16:creationId xmlns:a16="http://schemas.microsoft.com/office/drawing/2014/main" id="{AFCD3128-8F5E-450C-AE75-8647CC36427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16" name="文本框 15">
            <a:extLst>
              <a:ext uri="{FF2B5EF4-FFF2-40B4-BE49-F238E27FC236}">
                <a16:creationId xmlns:a16="http://schemas.microsoft.com/office/drawing/2014/main" id="{274BF30E-A96B-4755-930B-412332FD2B5A}"/>
              </a:ext>
            </a:extLst>
          </p:cNvPr>
          <p:cNvSpPr txBox="1"/>
          <p:nvPr/>
        </p:nvSpPr>
        <p:spPr>
          <a:xfrm>
            <a:off x="490538" y="1160463"/>
            <a:ext cx="7808913" cy="3970318"/>
          </a:xfrm>
          <a:prstGeom prst="rect">
            <a:avLst/>
          </a:prstGeom>
          <a:noFill/>
        </p:spPr>
        <p:txBody>
          <a:bodyPr wrap="square">
            <a:spAutoFit/>
          </a:bodyPr>
          <a:lstStyle/>
          <a:p>
            <a:r>
              <a:rPr lang="en-US" altLang="zh-CN" sz="2800" dirty="0"/>
              <a:t>PPP</a:t>
            </a:r>
          </a:p>
          <a:p>
            <a:endParaRPr lang="en-US" altLang="zh-CN" sz="2800" dirty="0"/>
          </a:p>
          <a:p>
            <a:r>
              <a:rPr lang="en-US" altLang="zh-CN" sz="2800" b="0" dirty="0"/>
              <a:t>  The telephone line or cable companies provide a physical link, but to control and manage the transfer of data, there is a need for a special protocol. The Point-to-Point Protocol (PPP) was designed to respond to this need. </a:t>
            </a:r>
          </a:p>
          <a:p>
            <a:endParaRPr lang="en-US" altLang="zh-CN" sz="2800" b="0" dirty="0"/>
          </a:p>
          <a:p>
            <a:r>
              <a:rPr lang="en-US" altLang="zh-CN" sz="2800" b="0" dirty="0"/>
              <a:t>PPP has only physical and data link layers. </a:t>
            </a:r>
            <a:endParaRPr lang="zh-CN" altLang="en-US" sz="2800" b="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C588E49B-881C-43DB-A9A1-B25B310DB670}"/>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CE9375F0-F5C6-416C-BFF0-94EE2D8E949D}"/>
              </a:ext>
            </a:extLst>
          </p:cNvPr>
          <p:cNvSpPr>
            <a:spLocks noGrp="1"/>
          </p:cNvSpPr>
          <p:nvPr>
            <p:ph type="sldNum" sz="quarter" idx="11"/>
          </p:nvPr>
        </p:nvSpPr>
        <p:spPr/>
        <p:txBody>
          <a:bodyPr/>
          <a:lstStyle/>
          <a:p>
            <a:fld id="{6C2D3F82-2903-4908-A862-C6ECF179972D}" type="slidenum">
              <a:rPr lang="en-US" altLang="zh-CN"/>
              <a:pPr/>
              <a:t>78</a:t>
            </a:fld>
            <a:endParaRPr lang="en-US" altLang="zh-CN"/>
          </a:p>
        </p:txBody>
      </p:sp>
      <p:sp>
        <p:nvSpPr>
          <p:cNvPr id="529410" name="Text Box 2">
            <a:extLst>
              <a:ext uri="{FF2B5EF4-FFF2-40B4-BE49-F238E27FC236}">
                <a16:creationId xmlns:a16="http://schemas.microsoft.com/office/drawing/2014/main" id="{7356BF35-041F-4F09-AF8E-119C9942996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3.31</a:t>
            </a:r>
            <a:r>
              <a:rPr lang="en-US" altLang="en-US">
                <a:solidFill>
                  <a:schemeClr val="accent2"/>
                </a:solidFill>
              </a:rPr>
              <a:t>    </a:t>
            </a:r>
            <a:r>
              <a:rPr lang="en-US" altLang="en-US" i="1"/>
              <a:t>PPP frame</a:t>
            </a:r>
          </a:p>
        </p:txBody>
      </p:sp>
      <p:sp>
        <p:nvSpPr>
          <p:cNvPr id="529411" name="Rectangle 3">
            <a:extLst>
              <a:ext uri="{FF2B5EF4-FFF2-40B4-BE49-F238E27FC236}">
                <a16:creationId xmlns:a16="http://schemas.microsoft.com/office/drawing/2014/main" id="{0E13373C-5899-4573-AF8D-5BBA128B3A4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2" name="Rectangle 4">
            <a:extLst>
              <a:ext uri="{FF2B5EF4-FFF2-40B4-BE49-F238E27FC236}">
                <a16:creationId xmlns:a16="http://schemas.microsoft.com/office/drawing/2014/main" id="{EF9A7198-ED94-4754-BC67-9A3C66AFC82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3" name="Rectangle 5">
            <a:extLst>
              <a:ext uri="{FF2B5EF4-FFF2-40B4-BE49-F238E27FC236}">
                <a16:creationId xmlns:a16="http://schemas.microsoft.com/office/drawing/2014/main" id="{8990E4D5-B286-42B2-85F3-5F39AE8148E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4" name="Rectangle 6">
            <a:extLst>
              <a:ext uri="{FF2B5EF4-FFF2-40B4-BE49-F238E27FC236}">
                <a16:creationId xmlns:a16="http://schemas.microsoft.com/office/drawing/2014/main" id="{413F36FC-1409-42E0-BD17-B16EEC77BF1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5" name="Rectangle 7">
            <a:extLst>
              <a:ext uri="{FF2B5EF4-FFF2-40B4-BE49-F238E27FC236}">
                <a16:creationId xmlns:a16="http://schemas.microsoft.com/office/drawing/2014/main" id="{8965D61C-CD36-47DD-BB29-DB8D08AC807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6" name="Rectangle 8">
            <a:extLst>
              <a:ext uri="{FF2B5EF4-FFF2-40B4-BE49-F238E27FC236}">
                <a16:creationId xmlns:a16="http://schemas.microsoft.com/office/drawing/2014/main" id="{D8EE5798-294D-4AC5-ADB1-102C7B95798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29417" name="Rectangle 9">
            <a:extLst>
              <a:ext uri="{FF2B5EF4-FFF2-40B4-BE49-F238E27FC236}">
                <a16:creationId xmlns:a16="http://schemas.microsoft.com/office/drawing/2014/main" id="{AFCD3128-8F5E-450C-AE75-8647CC36427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29419" name="Picture 11">
            <a:extLst>
              <a:ext uri="{FF2B5EF4-FFF2-40B4-BE49-F238E27FC236}">
                <a16:creationId xmlns:a16="http://schemas.microsoft.com/office/drawing/2014/main" id="{88908837-7D3F-44F9-84CA-FC69ECAA1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160145"/>
            <a:ext cx="7980363"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29132930-3DF7-45D2-ACAB-BFF2E73BAC60}"/>
              </a:ext>
            </a:extLst>
          </p:cNvPr>
          <p:cNvPicPr>
            <a:picLocks noChangeAspect="1"/>
          </p:cNvPicPr>
          <p:nvPr/>
        </p:nvPicPr>
        <p:blipFill>
          <a:blip r:embed="rId4"/>
          <a:stretch>
            <a:fillRect/>
          </a:stretch>
        </p:blipFill>
        <p:spPr>
          <a:xfrm>
            <a:off x="563509" y="2497138"/>
            <a:ext cx="7859767" cy="3812222"/>
          </a:xfrm>
          <a:prstGeom prst="rect">
            <a:avLst/>
          </a:prstGeom>
        </p:spPr>
      </p:pic>
    </p:spTree>
    <p:extLst>
      <p:ext uri="{BB962C8B-B14F-4D97-AF65-F5344CB8AC3E}">
        <p14:creationId xmlns:p14="http://schemas.microsoft.com/office/powerpoint/2010/main" val="711541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3">
            <a:extLst>
              <a:ext uri="{FF2B5EF4-FFF2-40B4-BE49-F238E27FC236}">
                <a16:creationId xmlns:a16="http://schemas.microsoft.com/office/drawing/2014/main" id="{000C2149-A563-4A00-AD0F-A5CC48A5955D}"/>
              </a:ext>
            </a:extLst>
          </p:cNvPr>
          <p:cNvSpPr>
            <a:spLocks noGrp="1"/>
          </p:cNvSpPr>
          <p:nvPr>
            <p:ph type="ftr" sz="quarter" idx="10"/>
          </p:nvPr>
        </p:nvSpPr>
        <p:spPr/>
        <p:txBody>
          <a:bodyPr/>
          <a:lstStyle/>
          <a:p>
            <a:r>
              <a:rPr lang="en-US" altLang="zh-CN"/>
              <a:t>TCP/IP Protocol Suite</a:t>
            </a:r>
          </a:p>
        </p:txBody>
      </p:sp>
      <p:sp>
        <p:nvSpPr>
          <p:cNvPr id="10" name="灯片编号占位符 4">
            <a:extLst>
              <a:ext uri="{FF2B5EF4-FFF2-40B4-BE49-F238E27FC236}">
                <a16:creationId xmlns:a16="http://schemas.microsoft.com/office/drawing/2014/main" id="{A8C1FF2E-2B3E-45E4-A9D8-C1447362BCC2}"/>
              </a:ext>
            </a:extLst>
          </p:cNvPr>
          <p:cNvSpPr>
            <a:spLocks noGrp="1"/>
          </p:cNvSpPr>
          <p:nvPr>
            <p:ph type="sldNum" sz="quarter" idx="11"/>
          </p:nvPr>
        </p:nvSpPr>
        <p:spPr/>
        <p:txBody>
          <a:bodyPr/>
          <a:lstStyle/>
          <a:p>
            <a:fld id="{B0D09790-9A58-431F-BCEA-36A1364BC448}" type="slidenum">
              <a:rPr lang="en-US" altLang="zh-CN"/>
              <a:pPr/>
              <a:t>79</a:t>
            </a:fld>
            <a:endParaRPr lang="en-US" altLang="zh-CN"/>
          </a:p>
        </p:txBody>
      </p:sp>
      <p:sp>
        <p:nvSpPr>
          <p:cNvPr id="636930" name="Text Box 2">
            <a:extLst>
              <a:ext uri="{FF2B5EF4-FFF2-40B4-BE49-F238E27FC236}">
                <a16:creationId xmlns:a16="http://schemas.microsoft.com/office/drawing/2014/main" id="{40503C6C-82BB-41A6-A212-627F0C196ED1}"/>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Symbol" panose="05050102010706020507" pitchFamily="18" charset="2"/>
            </a:endParaRPr>
          </a:p>
        </p:txBody>
      </p:sp>
      <p:sp>
        <p:nvSpPr>
          <p:cNvPr id="636931" name="Text Box 3">
            <a:extLst>
              <a:ext uri="{FF2B5EF4-FFF2-40B4-BE49-F238E27FC236}">
                <a16:creationId xmlns:a16="http://schemas.microsoft.com/office/drawing/2014/main" id="{0B590370-A727-43B5-856B-ED202D20FC5A}"/>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Chapter </a:t>
            </a:r>
            <a:b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br>
            <a:r>
              <a:rPr lang="en-US" altLang="zh-CN" sz="4000">
                <a:solidFill>
                  <a:schemeClr val="folHlink"/>
                </a:solidFill>
                <a:effectLst>
                  <a:outerShdw blurRad="38100" dist="38100" dir="2700000" algn="tl">
                    <a:srgbClr val="C0C0C0"/>
                  </a:outerShdw>
                </a:effectLst>
                <a:latin typeface="Zurich Ex BT" pitchFamily="34" charset="0"/>
                <a:ea typeface="宋体" panose="02010600030101010101" pitchFamily="2" charset="-122"/>
              </a:rPr>
              <a:t>Outline</a:t>
            </a:r>
          </a:p>
        </p:txBody>
      </p:sp>
      <p:sp>
        <p:nvSpPr>
          <p:cNvPr id="636932" name="Line 4">
            <a:extLst>
              <a:ext uri="{FF2B5EF4-FFF2-40B4-BE49-F238E27FC236}">
                <a16:creationId xmlns:a16="http://schemas.microsoft.com/office/drawing/2014/main" id="{DDE12EDF-B300-4263-8236-0767C3242327}"/>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3" name="Text Box 5">
            <a:extLst>
              <a:ext uri="{FF2B5EF4-FFF2-40B4-BE49-F238E27FC236}">
                <a16:creationId xmlns:a16="http://schemas.microsoft.com/office/drawing/2014/main" id="{FE504DEC-C435-4153-A874-AA43F82D6A5A}"/>
              </a:ext>
            </a:extLst>
          </p:cNvPr>
          <p:cNvSpPr txBox="1">
            <a:spLocks noChangeArrowheads="1"/>
          </p:cNvSpPr>
          <p:nvPr/>
        </p:nvSpPr>
        <p:spPr bwMode="auto">
          <a:xfrm>
            <a:off x="2819400" y="152400"/>
            <a:ext cx="62071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dirty="0">
                <a:solidFill>
                  <a:schemeClr val="bg1">
                    <a:lumMod val="75000"/>
                  </a:schemeClr>
                </a:solidFill>
                <a:effectLst>
                  <a:outerShdw blurRad="38100" dist="38100" dir="2700000" algn="tl">
                    <a:srgbClr val="C0C0C0"/>
                  </a:outerShdw>
                </a:effectLst>
                <a:latin typeface="Adobe Heiti Std R" pitchFamily="34" charset="-128"/>
                <a:ea typeface="宋体" panose="02010600030101010101" pitchFamily="2" charset="-122"/>
              </a:rPr>
              <a:t>3.1  Wired Local Area Network</a:t>
            </a:r>
          </a:p>
        </p:txBody>
      </p:sp>
      <p:sp>
        <p:nvSpPr>
          <p:cNvPr id="636934" name="Text Box 6">
            <a:extLst>
              <a:ext uri="{FF2B5EF4-FFF2-40B4-BE49-F238E27FC236}">
                <a16:creationId xmlns:a16="http://schemas.microsoft.com/office/drawing/2014/main" id="{09E99080-62AF-4640-AEE0-45526992AECE}"/>
              </a:ext>
            </a:extLst>
          </p:cNvPr>
          <p:cNvSpPr txBox="1">
            <a:spLocks noChangeArrowheads="1"/>
          </p:cNvSpPr>
          <p:nvPr/>
        </p:nvSpPr>
        <p:spPr bwMode="auto">
          <a:xfrm>
            <a:off x="2819400" y="1219200"/>
            <a:ext cx="38940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bg1">
                    <a:lumMod val="75000"/>
                  </a:schemeClr>
                </a:solidFill>
                <a:effectLst>
                  <a:outerShdw blurRad="38100" dist="38100" dir="2700000" algn="tl">
                    <a:srgbClr val="C0C0C0"/>
                  </a:outerShdw>
                </a:effectLst>
                <a:latin typeface="Adobe Heiti Std R" pitchFamily="34" charset="-128"/>
                <a:ea typeface="宋体" panose="02010600030101010101" pitchFamily="2" charset="-122"/>
              </a:rPr>
              <a:t>3.2  Wireless LANs</a:t>
            </a:r>
          </a:p>
        </p:txBody>
      </p:sp>
      <p:sp>
        <p:nvSpPr>
          <p:cNvPr id="636935" name="Text Box 7">
            <a:extLst>
              <a:ext uri="{FF2B5EF4-FFF2-40B4-BE49-F238E27FC236}">
                <a16:creationId xmlns:a16="http://schemas.microsoft.com/office/drawing/2014/main" id="{45080403-13E8-4972-88B9-F716659B3DFE}"/>
              </a:ext>
            </a:extLst>
          </p:cNvPr>
          <p:cNvSpPr txBox="1">
            <a:spLocks noChangeArrowheads="1"/>
          </p:cNvSpPr>
          <p:nvPr/>
        </p:nvSpPr>
        <p:spPr bwMode="auto">
          <a:xfrm>
            <a:off x="2819400" y="2286000"/>
            <a:ext cx="5176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dirty="0">
                <a:solidFill>
                  <a:schemeClr val="bg1">
                    <a:lumMod val="75000"/>
                  </a:schemeClr>
                </a:solidFill>
                <a:effectLst>
                  <a:outerShdw blurRad="38100" dist="38100" dir="2700000" algn="tl">
                    <a:srgbClr val="C0C0C0"/>
                  </a:outerShdw>
                </a:effectLst>
                <a:latin typeface="Adobe Heiti Std R" pitchFamily="34" charset="-128"/>
                <a:ea typeface="宋体" panose="02010600030101010101" pitchFamily="2" charset="-122"/>
              </a:rPr>
              <a:t>3.3  Point-to-Point WANs</a:t>
            </a:r>
          </a:p>
        </p:txBody>
      </p:sp>
      <p:sp>
        <p:nvSpPr>
          <p:cNvPr id="636936" name="Text Box 8">
            <a:extLst>
              <a:ext uri="{FF2B5EF4-FFF2-40B4-BE49-F238E27FC236}">
                <a16:creationId xmlns:a16="http://schemas.microsoft.com/office/drawing/2014/main" id="{9EAC0BD1-B760-4A93-B82A-EB09DD58A1DE}"/>
              </a:ext>
            </a:extLst>
          </p:cNvPr>
          <p:cNvSpPr txBox="1">
            <a:spLocks noChangeArrowheads="1"/>
          </p:cNvSpPr>
          <p:nvPr/>
        </p:nvSpPr>
        <p:spPr bwMode="auto">
          <a:xfrm>
            <a:off x="2819400" y="3352800"/>
            <a:ext cx="4927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3.4  Switched WANs</a:t>
            </a:r>
          </a:p>
          <a:p>
            <a:endParaRPr lang="en-US" altLang="zh-CN" sz="3200" i="1">
              <a:effectLst>
                <a:outerShdw blurRad="38100" dist="38100" dir="2700000" algn="tl">
                  <a:srgbClr val="C0C0C0"/>
                </a:outerShdw>
              </a:effectLst>
              <a:latin typeface="Adobe Heiti Std R" pitchFamily="34" charset="-128"/>
              <a:ea typeface="宋体" panose="02010600030101010101" pitchFamily="2" charset="-122"/>
            </a:endParaRPr>
          </a:p>
          <a:p>
            <a:r>
              <a:rPr lang="en-US" altLang="zh-CN" sz="3200" i="1">
                <a:effectLst>
                  <a:outerShdw blurRad="38100" dist="38100" dir="2700000" algn="tl">
                    <a:srgbClr val="C0C0C0"/>
                  </a:outerShdw>
                </a:effectLst>
                <a:latin typeface="Adobe Heiti Std R" pitchFamily="34" charset="-128"/>
                <a:ea typeface="宋体" panose="02010600030101010101" pitchFamily="2" charset="-122"/>
              </a:rPr>
              <a:t>3.5   Connecting Devices</a:t>
            </a:r>
          </a:p>
        </p:txBody>
      </p:sp>
    </p:spTree>
    <p:extLst>
      <p:ext uri="{BB962C8B-B14F-4D97-AF65-F5344CB8AC3E}">
        <p14:creationId xmlns:p14="http://schemas.microsoft.com/office/powerpoint/2010/main" val="382657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6E7B42-F8DE-4627-AD1D-32C9CE935424}"/>
              </a:ext>
            </a:extLst>
          </p:cNvPr>
          <p:cNvPicPr>
            <a:picLocks noChangeAspect="1"/>
          </p:cNvPicPr>
          <p:nvPr/>
        </p:nvPicPr>
        <p:blipFill>
          <a:blip r:embed="rId3"/>
          <a:stretch>
            <a:fillRect/>
          </a:stretch>
        </p:blipFill>
        <p:spPr>
          <a:xfrm>
            <a:off x="1295400" y="3847535"/>
            <a:ext cx="6781800" cy="2543175"/>
          </a:xfrm>
          <a:prstGeom prst="rect">
            <a:avLst/>
          </a:prstGeom>
        </p:spPr>
      </p:pic>
      <p:sp>
        <p:nvSpPr>
          <p:cNvPr id="6" name="页脚占位符 1">
            <a:extLst>
              <a:ext uri="{FF2B5EF4-FFF2-40B4-BE49-F238E27FC236}">
                <a16:creationId xmlns:a16="http://schemas.microsoft.com/office/drawing/2014/main" id="{D953CE0D-A2AF-4F62-BDC2-95E8883CDEBF}"/>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3D6C0228-B9C2-4C32-B22D-AD35F9E2D446}"/>
              </a:ext>
            </a:extLst>
          </p:cNvPr>
          <p:cNvSpPr>
            <a:spLocks noGrp="1"/>
          </p:cNvSpPr>
          <p:nvPr>
            <p:ph type="sldNum" sz="quarter" idx="11"/>
          </p:nvPr>
        </p:nvSpPr>
        <p:spPr/>
        <p:txBody>
          <a:bodyPr/>
          <a:lstStyle/>
          <a:p>
            <a:fld id="{F648155B-D300-4E3D-AC82-F40C0EF9493D}" type="slidenum">
              <a:rPr lang="en-US" altLang="zh-CN"/>
              <a:pPr/>
              <a:t>8</a:t>
            </a:fld>
            <a:endParaRPr lang="en-US" altLang="zh-CN"/>
          </a:p>
        </p:txBody>
      </p:sp>
      <p:sp>
        <p:nvSpPr>
          <p:cNvPr id="500738" name="Rectangle 2">
            <a:extLst>
              <a:ext uri="{FF2B5EF4-FFF2-40B4-BE49-F238E27FC236}">
                <a16:creationId xmlns:a16="http://schemas.microsoft.com/office/drawing/2014/main" id="{58F95A94-A8C6-446B-B62E-6D7CADED7B3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latin typeface="Times New Roman" panose="02020603050405020304" pitchFamily="18" charset="0"/>
            </a:endParaRPr>
          </a:p>
        </p:txBody>
      </p:sp>
      <p:sp>
        <p:nvSpPr>
          <p:cNvPr id="500739" name="Text Box 3">
            <a:extLst>
              <a:ext uri="{FF2B5EF4-FFF2-40B4-BE49-F238E27FC236}">
                <a16:creationId xmlns:a16="http://schemas.microsoft.com/office/drawing/2014/main" id="{77F04F9B-AF96-4874-A408-DADA221E505D}"/>
              </a:ext>
            </a:extLst>
          </p:cNvPr>
          <p:cNvSpPr txBox="1">
            <a:spLocks noChangeArrowheads="1"/>
          </p:cNvSpPr>
          <p:nvPr/>
        </p:nvSpPr>
        <p:spPr bwMode="auto">
          <a:xfrm>
            <a:off x="228600" y="355600"/>
            <a:ext cx="6318781"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chemeClr val="bg1"/>
                </a:solidFill>
                <a:latin typeface="Times" panose="02020603050405020304" pitchFamily="18" charset="0"/>
                <a:ea typeface="宋体" panose="02010600030101010101" pitchFamily="2" charset="-122"/>
              </a:rPr>
              <a:t>STANDARDS PERSPECTIVE</a:t>
            </a:r>
          </a:p>
        </p:txBody>
      </p:sp>
      <p:sp>
        <p:nvSpPr>
          <p:cNvPr id="500740" name="Text Box 4">
            <a:extLst>
              <a:ext uri="{FF2B5EF4-FFF2-40B4-BE49-F238E27FC236}">
                <a16:creationId xmlns:a16="http://schemas.microsoft.com/office/drawing/2014/main" id="{19F2DED2-00FE-4DD9-8AA5-5E8FF9EA838B}"/>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Times New Roman" panose="02020603050405020304" pitchFamily="18" charset="0"/>
            </a:endParaRPr>
          </a:p>
        </p:txBody>
      </p:sp>
      <p:sp>
        <p:nvSpPr>
          <p:cNvPr id="500742" name="Rectangle 6">
            <a:extLst>
              <a:ext uri="{FF2B5EF4-FFF2-40B4-BE49-F238E27FC236}">
                <a16:creationId xmlns:a16="http://schemas.microsoft.com/office/drawing/2014/main" id="{F2E06B19-3788-4A6E-864A-17556E2595FE}"/>
              </a:ext>
            </a:extLst>
          </p:cNvPr>
          <p:cNvSpPr>
            <a:spLocks noChangeArrowheads="1"/>
          </p:cNvSpPr>
          <p:nvPr/>
        </p:nvSpPr>
        <p:spPr bwMode="auto">
          <a:xfrm>
            <a:off x="381000" y="1752600"/>
            <a:ext cx="8382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800" i="1" dirty="0">
                <a:solidFill>
                  <a:schemeClr val="hlink"/>
                </a:solidFill>
                <a:latin typeface="Arial Unicode MS" pitchFamily="34" charset="-128"/>
                <a:ea typeface="宋体" panose="02010600030101010101" pitchFamily="2" charset="-122"/>
              </a:rPr>
              <a:t>Standards</a:t>
            </a:r>
            <a:r>
              <a:rPr lang="en-US" altLang="zh-CN" sz="2800" dirty="0">
                <a:latin typeface="Arial Unicode MS" pitchFamily="34" charset="-128"/>
                <a:ea typeface="宋体" panose="02010600030101010101" pitchFamily="2" charset="-122"/>
              </a:rPr>
              <a:t> are developed through the cooperation of standards creation committees, forums, and government regulatory agencies.</a:t>
            </a:r>
          </a:p>
          <a:p>
            <a:pPr algn="just"/>
            <a:endParaRPr lang="en-US" altLang="zh-CN" sz="2800" dirty="0">
              <a:latin typeface="Arial Unicode MS" pitchFamily="34" charset="-128"/>
              <a:ea typeface="宋体" panose="02010600030101010101" pitchFamily="2" charset="-122"/>
            </a:endParaRPr>
          </a:p>
          <a:p>
            <a:pPr algn="just"/>
            <a:r>
              <a:rPr lang="en-US" altLang="zh-CN" sz="2800" dirty="0">
                <a:latin typeface="Arial Unicode MS" pitchFamily="34" charset="-128"/>
                <a:ea typeface="宋体" panose="02010600030101010101" pitchFamily="2" charset="-122"/>
              </a:rPr>
              <a:t>An </a:t>
            </a:r>
            <a:r>
              <a:rPr lang="zh-CN" altLang="en-US" sz="2800" dirty="0">
                <a:latin typeface="Arial Unicode MS" pitchFamily="34" charset="-128"/>
                <a:ea typeface="宋体" panose="02010600030101010101" pitchFamily="2" charset="-122"/>
              </a:rPr>
              <a:t> </a:t>
            </a:r>
            <a:r>
              <a:rPr lang="en-US" altLang="zh-CN" sz="2800" dirty="0">
                <a:latin typeface="Arial Unicode MS" pitchFamily="34" charset="-128"/>
                <a:ea typeface="宋体" panose="02010600030101010101" pitchFamily="2" charset="-122"/>
              </a:rPr>
              <a:t>example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FF4A40B9-588E-456E-8C3E-E6A16AE41374}"/>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9291C392-23F6-4BE4-8461-237EBAFF67FE}"/>
              </a:ext>
            </a:extLst>
          </p:cNvPr>
          <p:cNvSpPr>
            <a:spLocks noGrp="1"/>
          </p:cNvSpPr>
          <p:nvPr>
            <p:ph type="sldNum" sz="quarter" idx="11"/>
          </p:nvPr>
        </p:nvSpPr>
        <p:spPr/>
        <p:txBody>
          <a:bodyPr/>
          <a:lstStyle/>
          <a:p>
            <a:fld id="{D9F99585-323C-4B11-A67C-49C263DFCE5D}" type="slidenum">
              <a:rPr lang="en-US" altLang="zh-CN"/>
              <a:pPr/>
              <a:t>80</a:t>
            </a:fld>
            <a:endParaRPr lang="en-US" altLang="zh-CN"/>
          </a:p>
        </p:txBody>
      </p:sp>
      <p:sp>
        <p:nvSpPr>
          <p:cNvPr id="651266" name="Rectangle 2">
            <a:extLst>
              <a:ext uri="{FF2B5EF4-FFF2-40B4-BE49-F238E27FC236}">
                <a16:creationId xmlns:a16="http://schemas.microsoft.com/office/drawing/2014/main" id="{3CE74CDE-29FA-49FA-A877-4B0ECE2F565B}"/>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endParaRPr>
          </a:p>
        </p:txBody>
      </p:sp>
      <p:sp>
        <p:nvSpPr>
          <p:cNvPr id="651267" name="Text Box 3">
            <a:extLst>
              <a:ext uri="{FF2B5EF4-FFF2-40B4-BE49-F238E27FC236}">
                <a16:creationId xmlns:a16="http://schemas.microsoft.com/office/drawing/2014/main" id="{E810D5B4-7F23-4C50-A0BF-1496DB31E3CC}"/>
              </a:ext>
            </a:extLst>
          </p:cNvPr>
          <p:cNvSpPr txBox="1">
            <a:spLocks noChangeArrowheads="1"/>
          </p:cNvSpPr>
          <p:nvPr/>
        </p:nvSpPr>
        <p:spPr bwMode="auto">
          <a:xfrm>
            <a:off x="228600" y="355600"/>
            <a:ext cx="50323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1"/>
                </a:solidFill>
                <a:latin typeface="Times" panose="02020603050405020304" pitchFamily="18" charset="0"/>
                <a:ea typeface="宋体" panose="02010600030101010101" pitchFamily="2" charset="-122"/>
              </a:rPr>
              <a:t>3-4  SWITCHED WANS</a:t>
            </a:r>
          </a:p>
        </p:txBody>
      </p:sp>
      <p:sp>
        <p:nvSpPr>
          <p:cNvPr id="651268" name="Text Box 4">
            <a:extLst>
              <a:ext uri="{FF2B5EF4-FFF2-40B4-BE49-F238E27FC236}">
                <a16:creationId xmlns:a16="http://schemas.microsoft.com/office/drawing/2014/main" id="{E1B3236B-49E0-41E4-91EB-15B66B0CA71D}"/>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51269" name="Rectangle 5">
            <a:extLst>
              <a:ext uri="{FF2B5EF4-FFF2-40B4-BE49-F238E27FC236}">
                <a16:creationId xmlns:a16="http://schemas.microsoft.com/office/drawing/2014/main" id="{1270CA4E-AAB2-4905-ABC8-EE39B7F576CF}"/>
              </a:ext>
            </a:extLst>
          </p:cNvPr>
          <p:cNvSpPr>
            <a:spLocks noChangeArrowheads="1"/>
          </p:cNvSpPr>
          <p:nvPr/>
        </p:nvSpPr>
        <p:spPr bwMode="auto">
          <a:xfrm>
            <a:off x="381000" y="1524000"/>
            <a:ext cx="8534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800">
                <a:latin typeface="Arial Unicode MS" pitchFamily="34" charset="-128"/>
                <a:ea typeface="宋体" panose="02010600030101010101" pitchFamily="2" charset="-122"/>
              </a:rPr>
              <a:t>The backbone networks in the Internet can be switched WANs. A switched WAN is a wide area network that covers a large area (a state or a country) and provides access at several points to the users. Inside the network, there is a mesh of point-to-point networks that connects switches. The switches, multiple port connectors, allow the connection of several inputs and outputs.</a:t>
            </a:r>
          </a:p>
          <a:p>
            <a:pPr algn="just"/>
            <a:r>
              <a:rPr lang="en-US" altLang="zh-CN" sz="2800">
                <a:latin typeface="Arial Unicode MS" pitchFamily="34" charset="-128"/>
                <a:ea typeface="宋体" panose="02010600030101010101" pitchFamily="2" charset="-122"/>
              </a:rPr>
              <a:t>        Switched WAN technology differs from LAN  technology in many ways.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FFFF99">
                <a:gamma/>
                <a:shade val="46275"/>
                <a:invGamma/>
              </a:srgbClr>
            </a:gs>
          </a:gsLst>
          <a:lin ang="0" scaled="1"/>
        </a:gradFill>
        <a:effectLst/>
      </p:bgPr>
    </p:bg>
    <p:spTree>
      <p:nvGrpSpPr>
        <p:cNvPr id="1" name=""/>
        <p:cNvGrpSpPr/>
        <p:nvPr/>
      </p:nvGrpSpPr>
      <p:grpSpPr>
        <a:xfrm>
          <a:off x="0" y="0"/>
          <a:ext cx="0" cy="0"/>
          <a:chOff x="0" y="0"/>
          <a:chExt cx="0" cy="0"/>
        </a:xfrm>
      </p:grpSpPr>
      <p:sp>
        <p:nvSpPr>
          <p:cNvPr id="5" name="页脚占位符 1">
            <a:extLst>
              <a:ext uri="{FF2B5EF4-FFF2-40B4-BE49-F238E27FC236}">
                <a16:creationId xmlns:a16="http://schemas.microsoft.com/office/drawing/2014/main" id="{8414B9CD-FBBC-4917-AB2B-99E45A6344F4}"/>
              </a:ext>
            </a:extLst>
          </p:cNvPr>
          <p:cNvSpPr>
            <a:spLocks noGrp="1"/>
          </p:cNvSpPr>
          <p:nvPr>
            <p:ph type="ftr" sz="quarter" idx="10"/>
          </p:nvPr>
        </p:nvSpPr>
        <p:spPr/>
        <p:txBody>
          <a:bodyPr/>
          <a:lstStyle/>
          <a:p>
            <a:r>
              <a:rPr lang="en-US" altLang="zh-CN"/>
              <a:t>TCP/IP Protocol Suite</a:t>
            </a:r>
          </a:p>
        </p:txBody>
      </p:sp>
      <p:sp>
        <p:nvSpPr>
          <p:cNvPr id="6" name="灯片编号占位符 2">
            <a:extLst>
              <a:ext uri="{FF2B5EF4-FFF2-40B4-BE49-F238E27FC236}">
                <a16:creationId xmlns:a16="http://schemas.microsoft.com/office/drawing/2014/main" id="{2FAE3B40-E583-4937-88D7-A8CA749D7BA1}"/>
              </a:ext>
            </a:extLst>
          </p:cNvPr>
          <p:cNvSpPr>
            <a:spLocks noGrp="1"/>
          </p:cNvSpPr>
          <p:nvPr>
            <p:ph type="sldNum" sz="quarter" idx="11"/>
          </p:nvPr>
        </p:nvSpPr>
        <p:spPr/>
        <p:txBody>
          <a:bodyPr/>
          <a:lstStyle/>
          <a:p>
            <a:fld id="{51B1E045-5CA7-45F3-8557-4328407EC87D}" type="slidenum">
              <a:rPr lang="en-US" altLang="zh-CN"/>
              <a:pPr/>
              <a:t>81</a:t>
            </a:fld>
            <a:endParaRPr lang="en-US" altLang="zh-CN"/>
          </a:p>
        </p:txBody>
      </p:sp>
      <p:sp>
        <p:nvSpPr>
          <p:cNvPr id="653314" name="Text Box 2">
            <a:extLst>
              <a:ext uri="{FF2B5EF4-FFF2-40B4-BE49-F238E27FC236}">
                <a16:creationId xmlns:a16="http://schemas.microsoft.com/office/drawing/2014/main" id="{DBAF1410-9F40-4754-ABE5-98C578F0FC85}"/>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hlink"/>
                </a:solidFill>
                <a:effectLst>
                  <a:outerShdw blurRad="38100" dist="38100" dir="2700000" algn="tl">
                    <a:srgbClr val="000000"/>
                  </a:outerShdw>
                </a:effectLst>
                <a:latin typeface="Times" panose="02020603050405020304" pitchFamily="18" charset="0"/>
                <a:ea typeface="宋体" panose="02010600030101010101" pitchFamily="2" charset="-122"/>
              </a:rPr>
              <a:t>Topics Discussed in the Section</a:t>
            </a:r>
          </a:p>
        </p:txBody>
      </p:sp>
      <p:sp>
        <p:nvSpPr>
          <p:cNvPr id="653315" name="Text Box 3">
            <a:extLst>
              <a:ext uri="{FF2B5EF4-FFF2-40B4-BE49-F238E27FC236}">
                <a16:creationId xmlns:a16="http://schemas.microsoft.com/office/drawing/2014/main" id="{C8D1CFCB-043C-46B9-9504-6604920B511D}"/>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53316" name="Rectangle 4">
            <a:extLst>
              <a:ext uri="{FF2B5EF4-FFF2-40B4-BE49-F238E27FC236}">
                <a16:creationId xmlns:a16="http://schemas.microsoft.com/office/drawing/2014/main" id="{80E1DC02-CC2B-493D-B3E8-89B1C53DDDF9}"/>
              </a:ext>
            </a:extLst>
          </p:cNvPr>
          <p:cNvSpPr>
            <a:spLocks noChangeArrowheads="1"/>
          </p:cNvSpPr>
          <p:nvPr/>
        </p:nvSpPr>
        <p:spPr bwMode="auto">
          <a:xfrm>
            <a:off x="304800" y="989013"/>
            <a:ext cx="67056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X.25</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Frame Relay</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ATM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3316"/>
                                        </p:tgtEl>
                                        <p:attrNameLst>
                                          <p:attrName>style.visibility</p:attrName>
                                        </p:attrNameLst>
                                      </p:cBhvr>
                                      <p:to>
                                        <p:strVal val="visible"/>
                                      </p:to>
                                    </p:set>
                                    <p:animEffect transition="in" filter="wipe(up)">
                                      <p:cBhvr>
                                        <p:cTn id="7" dur="5000"/>
                                        <p:tgtEl>
                                          <p:spTgt spid="65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BFF717F2-5ED1-4DAB-9EE3-B60C7F179F65}"/>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65CEEADD-7556-45DA-9013-6C285DE99419}"/>
              </a:ext>
            </a:extLst>
          </p:cNvPr>
          <p:cNvSpPr>
            <a:spLocks noGrp="1"/>
          </p:cNvSpPr>
          <p:nvPr>
            <p:ph type="sldNum" sz="quarter" idx="11"/>
          </p:nvPr>
        </p:nvSpPr>
        <p:spPr/>
        <p:txBody>
          <a:bodyPr/>
          <a:lstStyle/>
          <a:p>
            <a:fld id="{AAC69BA1-E6BB-4496-857E-E80CBED6FF94}" type="slidenum">
              <a:rPr lang="en-US" altLang="zh-CN"/>
              <a:pPr/>
              <a:t>82</a:t>
            </a:fld>
            <a:endParaRPr lang="en-US" altLang="zh-CN"/>
          </a:p>
        </p:txBody>
      </p:sp>
      <p:sp>
        <p:nvSpPr>
          <p:cNvPr id="684034" name="Rectangle 2">
            <a:extLst>
              <a:ext uri="{FF2B5EF4-FFF2-40B4-BE49-F238E27FC236}">
                <a16:creationId xmlns:a16="http://schemas.microsoft.com/office/drawing/2014/main" id="{7734D19F-A848-4BB7-AD4A-32BE5C51C5C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35" name="Rectangle 3">
            <a:extLst>
              <a:ext uri="{FF2B5EF4-FFF2-40B4-BE49-F238E27FC236}">
                <a16:creationId xmlns:a16="http://schemas.microsoft.com/office/drawing/2014/main" id="{8728C381-F095-4775-BF62-CDE42C73C49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36" name="Rectangle 4">
            <a:extLst>
              <a:ext uri="{FF2B5EF4-FFF2-40B4-BE49-F238E27FC236}">
                <a16:creationId xmlns:a16="http://schemas.microsoft.com/office/drawing/2014/main" id="{866CD291-0E8A-4A72-A571-7E072EFC924E}"/>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37" name="Rectangle 5">
            <a:extLst>
              <a:ext uri="{FF2B5EF4-FFF2-40B4-BE49-F238E27FC236}">
                <a16:creationId xmlns:a16="http://schemas.microsoft.com/office/drawing/2014/main" id="{C5F6EB08-5D57-4FD4-9F94-6E0058DF4B3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38" name="Rectangle 6">
            <a:extLst>
              <a:ext uri="{FF2B5EF4-FFF2-40B4-BE49-F238E27FC236}">
                <a16:creationId xmlns:a16="http://schemas.microsoft.com/office/drawing/2014/main" id="{1184A0FB-F996-4C53-A2CD-9E84A79EA03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39" name="Rectangle 7">
            <a:extLst>
              <a:ext uri="{FF2B5EF4-FFF2-40B4-BE49-F238E27FC236}">
                <a16:creationId xmlns:a16="http://schemas.microsoft.com/office/drawing/2014/main" id="{AF290341-50EE-4882-824F-AB93BD71A00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40" name="Rectangle 8">
            <a:extLst>
              <a:ext uri="{FF2B5EF4-FFF2-40B4-BE49-F238E27FC236}">
                <a16:creationId xmlns:a16="http://schemas.microsoft.com/office/drawing/2014/main" id="{8835B629-2293-4E9C-94C6-062E17D5591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4041" name="Line 9">
            <a:extLst>
              <a:ext uri="{FF2B5EF4-FFF2-40B4-BE49-F238E27FC236}">
                <a16:creationId xmlns:a16="http://schemas.microsoft.com/office/drawing/2014/main" id="{677DA97D-92AC-415C-A9DB-58442694B533}"/>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4042" name="Line 10">
            <a:extLst>
              <a:ext uri="{FF2B5EF4-FFF2-40B4-BE49-F238E27FC236}">
                <a16:creationId xmlns:a16="http://schemas.microsoft.com/office/drawing/2014/main" id="{6F0DEF1F-485E-4A37-B9AC-5554076F4036}"/>
              </a:ext>
            </a:extLst>
          </p:cNvPr>
          <p:cNvSpPr>
            <a:spLocks noChangeShapeType="1"/>
          </p:cNvSpPr>
          <p:nvPr/>
        </p:nvSpPr>
        <p:spPr bwMode="auto">
          <a:xfrm>
            <a:off x="609600" y="5181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4043" name="Rectangle 11">
            <a:extLst>
              <a:ext uri="{FF2B5EF4-FFF2-40B4-BE49-F238E27FC236}">
                <a16:creationId xmlns:a16="http://schemas.microsoft.com/office/drawing/2014/main" id="{8EBBEA05-C8B6-44F1-9CA6-2C85151C9800}"/>
              </a:ext>
            </a:extLst>
          </p:cNvPr>
          <p:cNvSpPr>
            <a:spLocks noChangeArrowheads="1"/>
          </p:cNvSpPr>
          <p:nvPr/>
        </p:nvSpPr>
        <p:spPr bwMode="auto">
          <a:xfrm>
            <a:off x="647700" y="3063875"/>
            <a:ext cx="8077200" cy="2041525"/>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cell network uses the cell as the basic unit of data exchange.</a:t>
            </a:r>
          </a:p>
          <a:p>
            <a:pPr algn="ctr"/>
            <a:r>
              <a:rPr lang="en-US" altLang="zh-CN" sz="3200" i="1">
                <a:solidFill>
                  <a:schemeClr val="bg1"/>
                </a:solidFill>
                <a:latin typeface="Arial" panose="020B0604020202020204" pitchFamily="34" charset="0"/>
                <a:ea typeface="宋体" panose="02010600030101010101" pitchFamily="2" charset="-122"/>
              </a:rPr>
              <a:t>A cell is defined as a small, fixed-size block of information.</a:t>
            </a:r>
          </a:p>
        </p:txBody>
      </p:sp>
      <p:grpSp>
        <p:nvGrpSpPr>
          <p:cNvPr id="684044" name="Group 12">
            <a:extLst>
              <a:ext uri="{FF2B5EF4-FFF2-40B4-BE49-F238E27FC236}">
                <a16:creationId xmlns:a16="http://schemas.microsoft.com/office/drawing/2014/main" id="{C6A608F3-8D58-4A33-8E4C-D39F0C4C46A6}"/>
              </a:ext>
            </a:extLst>
          </p:cNvPr>
          <p:cNvGrpSpPr>
            <a:grpSpLocks/>
          </p:cNvGrpSpPr>
          <p:nvPr/>
        </p:nvGrpSpPr>
        <p:grpSpPr bwMode="auto">
          <a:xfrm>
            <a:off x="609600" y="2286000"/>
            <a:ext cx="1143000" cy="566738"/>
            <a:chOff x="1200" y="1248"/>
            <a:chExt cx="720" cy="357"/>
          </a:xfrm>
        </p:grpSpPr>
        <p:pic>
          <p:nvPicPr>
            <p:cNvPr id="684045" name="Picture 13">
              <a:extLst>
                <a:ext uri="{FF2B5EF4-FFF2-40B4-BE49-F238E27FC236}">
                  <a16:creationId xmlns:a16="http://schemas.microsoft.com/office/drawing/2014/main" id="{83FC5C33-307B-41DA-9250-CD03B412C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4046" name="Text Box 14">
              <a:extLst>
                <a:ext uri="{FF2B5EF4-FFF2-40B4-BE49-F238E27FC236}">
                  <a16:creationId xmlns:a16="http://schemas.microsoft.com/office/drawing/2014/main" id="{94147E42-70D8-4683-B348-3719B6CAAB65}"/>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4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84044"/>
                                        </p:tgtEl>
                                        <p:attrNameLst>
                                          <p:attrName>style.visibility</p:attrName>
                                        </p:attrNameLst>
                                      </p:cBhvr>
                                      <p:tavLst>
                                        <p:tav tm="0">
                                          <p:val>
                                            <p:strVal val="hidden"/>
                                          </p:val>
                                        </p:tav>
                                        <p:tav tm="50000">
                                          <p:val>
                                            <p:strVal val="visible"/>
                                          </p:val>
                                        </p:tav>
                                      </p:tavLst>
                                    </p:anim>
                                  </p:childTnLst>
                                </p:cTn>
                              </p:par>
                            </p:childTnLst>
                          </p:cTn>
                        </p:par>
                        <p:par>
                          <p:cTn id="11" fill="hold" nodeType="afterGroup">
                            <p:stCondLst>
                              <p:cond delay="2000"/>
                            </p:stCondLst>
                            <p:childTnLst>
                              <p:par>
                                <p:cTn id="12" presetID="5" presetClass="entr" presetSubtype="10" fill="hold" nodeType="afterEffect">
                                  <p:stCondLst>
                                    <p:cond delay="0"/>
                                  </p:stCondLst>
                                  <p:childTnLst>
                                    <p:set>
                                      <p:cBhvr>
                                        <p:cTn id="13" dur="1" fill="hold">
                                          <p:stCondLst>
                                            <p:cond delay="0"/>
                                          </p:stCondLst>
                                        </p:cTn>
                                        <p:tgtEl>
                                          <p:spTgt spid="684041"/>
                                        </p:tgtEl>
                                        <p:attrNameLst>
                                          <p:attrName>style.visibility</p:attrName>
                                        </p:attrNameLst>
                                      </p:cBhvr>
                                      <p:to>
                                        <p:strVal val="visible"/>
                                      </p:to>
                                    </p:set>
                                    <p:animEffect transition="in" filter="checkerboard(across)">
                                      <p:cBhvr>
                                        <p:cTn id="14" dur="500"/>
                                        <p:tgtEl>
                                          <p:spTgt spid="684041"/>
                                        </p:tgtEl>
                                      </p:cBhvr>
                                    </p:animEffect>
                                  </p:childTnLst>
                                </p:cTn>
                              </p:par>
                            </p:childTnLst>
                          </p:cTn>
                        </p:par>
                        <p:par>
                          <p:cTn id="15" fill="hold" nodeType="afterGroup">
                            <p:stCondLst>
                              <p:cond delay="2500"/>
                            </p:stCondLst>
                            <p:childTnLst>
                              <p:par>
                                <p:cTn id="16" presetID="5" presetClass="entr" presetSubtype="10" fill="hold" nodeType="afterEffect">
                                  <p:stCondLst>
                                    <p:cond delay="0"/>
                                  </p:stCondLst>
                                  <p:childTnLst>
                                    <p:set>
                                      <p:cBhvr>
                                        <p:cTn id="17" dur="1" fill="hold">
                                          <p:stCondLst>
                                            <p:cond delay="0"/>
                                          </p:stCondLst>
                                        </p:cTn>
                                        <p:tgtEl>
                                          <p:spTgt spid="684042"/>
                                        </p:tgtEl>
                                        <p:attrNameLst>
                                          <p:attrName>style.visibility</p:attrName>
                                        </p:attrNameLst>
                                      </p:cBhvr>
                                      <p:to>
                                        <p:strVal val="visible"/>
                                      </p:to>
                                    </p:set>
                                    <p:animEffect transition="in" filter="checkerboard(across)">
                                      <p:cBhvr>
                                        <p:cTn id="18" dur="500"/>
                                        <p:tgtEl>
                                          <p:spTgt spid="684042"/>
                                        </p:tgtEl>
                                      </p:cBhvr>
                                    </p:animEffect>
                                  </p:childTnLst>
                                </p:cTn>
                              </p:par>
                            </p:childTnLst>
                          </p:cTn>
                        </p:par>
                        <p:par>
                          <p:cTn id="19" fill="hold" nodeType="afterGroup">
                            <p:stCondLst>
                              <p:cond delay="3000"/>
                            </p:stCondLst>
                            <p:childTnLst>
                              <p:par>
                                <p:cTn id="20" presetID="5" presetClass="entr" presetSubtype="10" fill="hold" grpId="0" nodeType="afterEffect">
                                  <p:stCondLst>
                                    <p:cond delay="0"/>
                                  </p:stCondLst>
                                  <p:childTnLst>
                                    <p:set>
                                      <p:cBhvr>
                                        <p:cTn id="21" dur="1" fill="hold">
                                          <p:stCondLst>
                                            <p:cond delay="0"/>
                                          </p:stCondLst>
                                        </p:cTn>
                                        <p:tgtEl>
                                          <p:spTgt spid="684043"/>
                                        </p:tgtEl>
                                        <p:attrNameLst>
                                          <p:attrName>style.visibility</p:attrName>
                                        </p:attrNameLst>
                                      </p:cBhvr>
                                      <p:to>
                                        <p:strVal val="visible"/>
                                      </p:to>
                                    </p:set>
                                    <p:animEffect transition="in" filter="checkerboard(across)">
                                      <p:cBhvr>
                                        <p:cTn id="22" dur="500"/>
                                        <p:tgtEl>
                                          <p:spTgt spid="68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4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03422C35-A455-4094-AD0B-E9D5630AB093}"/>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E0352822-853C-406F-82DF-6F884DE5E7BA}"/>
              </a:ext>
            </a:extLst>
          </p:cNvPr>
          <p:cNvSpPr>
            <a:spLocks noGrp="1"/>
          </p:cNvSpPr>
          <p:nvPr>
            <p:ph type="sldNum" sz="quarter" idx="11"/>
          </p:nvPr>
        </p:nvSpPr>
        <p:spPr/>
        <p:txBody>
          <a:bodyPr/>
          <a:lstStyle/>
          <a:p>
            <a:fld id="{24CCDD28-9BEB-4D89-BDCE-412FE2EDE88C}" type="slidenum">
              <a:rPr lang="en-US" altLang="zh-CN"/>
              <a:pPr/>
              <a:t>83</a:t>
            </a:fld>
            <a:endParaRPr lang="en-US" altLang="zh-CN"/>
          </a:p>
        </p:txBody>
      </p:sp>
      <p:pic>
        <p:nvPicPr>
          <p:cNvPr id="531467" name="Picture 11">
            <a:extLst>
              <a:ext uri="{FF2B5EF4-FFF2-40B4-BE49-F238E27FC236}">
                <a16:creationId xmlns:a16="http://schemas.microsoft.com/office/drawing/2014/main" id="{D4D917F5-B020-4DBC-8CCF-E373D8144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2325"/>
            <a:ext cx="8364538"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1458" name="Text Box 2">
            <a:extLst>
              <a:ext uri="{FF2B5EF4-FFF2-40B4-BE49-F238E27FC236}">
                <a16:creationId xmlns:a16="http://schemas.microsoft.com/office/drawing/2014/main" id="{BDA5623B-CF77-4D7C-B842-D7ED3A2DFA5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3.32</a:t>
            </a:r>
            <a:r>
              <a:rPr lang="en-US" altLang="en-US">
                <a:solidFill>
                  <a:schemeClr val="accent2"/>
                </a:solidFill>
              </a:rPr>
              <a:t>    </a:t>
            </a:r>
            <a:r>
              <a:rPr lang="en-US" altLang="en-US" i="1"/>
              <a:t>ATM multiplexing</a:t>
            </a:r>
          </a:p>
        </p:txBody>
      </p:sp>
      <p:sp>
        <p:nvSpPr>
          <p:cNvPr id="531459" name="Rectangle 3">
            <a:extLst>
              <a:ext uri="{FF2B5EF4-FFF2-40B4-BE49-F238E27FC236}">
                <a16:creationId xmlns:a16="http://schemas.microsoft.com/office/drawing/2014/main" id="{8ED2C1CB-67E3-401E-8F9C-02CC6F802B4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1460" name="Rectangle 4">
            <a:extLst>
              <a:ext uri="{FF2B5EF4-FFF2-40B4-BE49-F238E27FC236}">
                <a16:creationId xmlns:a16="http://schemas.microsoft.com/office/drawing/2014/main" id="{68638CC4-3EAC-4BE1-9B29-22AA94A9478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1461" name="Rectangle 5">
            <a:extLst>
              <a:ext uri="{FF2B5EF4-FFF2-40B4-BE49-F238E27FC236}">
                <a16:creationId xmlns:a16="http://schemas.microsoft.com/office/drawing/2014/main" id="{094B662B-0D9E-4D4D-AF0B-D0074FD7FEA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1462" name="Rectangle 6">
            <a:extLst>
              <a:ext uri="{FF2B5EF4-FFF2-40B4-BE49-F238E27FC236}">
                <a16:creationId xmlns:a16="http://schemas.microsoft.com/office/drawing/2014/main" id="{68D195EF-EB57-47A8-BE1C-CB633440DA0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1463" name="Rectangle 7">
            <a:extLst>
              <a:ext uri="{FF2B5EF4-FFF2-40B4-BE49-F238E27FC236}">
                <a16:creationId xmlns:a16="http://schemas.microsoft.com/office/drawing/2014/main" id="{35ED1CDF-DAE0-4C5C-94B4-805C71BC0ED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1464" name="Rectangle 8">
            <a:extLst>
              <a:ext uri="{FF2B5EF4-FFF2-40B4-BE49-F238E27FC236}">
                <a16:creationId xmlns:a16="http://schemas.microsoft.com/office/drawing/2014/main" id="{1AAABC7B-2DE4-44AF-B74C-6BDD886DD1C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1465" name="Rectangle 9">
            <a:extLst>
              <a:ext uri="{FF2B5EF4-FFF2-40B4-BE49-F238E27FC236}">
                <a16:creationId xmlns:a16="http://schemas.microsoft.com/office/drawing/2014/main" id="{F4CD8EC5-2EDB-42A2-8D0D-6095E555B54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31470" name="Picture 14">
            <a:extLst>
              <a:ext uri="{FF2B5EF4-FFF2-40B4-BE49-F238E27FC236}">
                <a16:creationId xmlns:a16="http://schemas.microsoft.com/office/drawing/2014/main" id="{1949CC91-5DBA-4A6E-8658-00046DBE0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057400"/>
            <a:ext cx="4572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1471" name="Picture 15">
            <a:extLst>
              <a:ext uri="{FF2B5EF4-FFF2-40B4-BE49-F238E27FC236}">
                <a16:creationId xmlns:a16="http://schemas.microsoft.com/office/drawing/2014/main" id="{4BB8DE45-EAC1-46CD-98F1-21B0CB7C7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057400"/>
            <a:ext cx="457200" cy="202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1472" name="Picture 16">
            <a:extLst>
              <a:ext uri="{FF2B5EF4-FFF2-40B4-BE49-F238E27FC236}">
                <a16:creationId xmlns:a16="http://schemas.microsoft.com/office/drawing/2014/main" id="{184EE07C-1438-484B-86F4-73C63B00D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057400"/>
            <a:ext cx="484188" cy="20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1474" name="Picture 18">
            <a:extLst>
              <a:ext uri="{FF2B5EF4-FFF2-40B4-BE49-F238E27FC236}">
                <a16:creationId xmlns:a16="http://schemas.microsoft.com/office/drawing/2014/main" id="{CE44E285-6903-4C21-8CF9-13346824D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8975" y="2743200"/>
            <a:ext cx="522922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14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14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14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531474"/>
                                        </p:tgtEl>
                                        <p:attrNameLst>
                                          <p:attrName>style.visibility</p:attrName>
                                        </p:attrNameLst>
                                      </p:cBhvr>
                                      <p:to>
                                        <p:strVal val="visible"/>
                                      </p:to>
                                    </p:set>
                                    <p:animEffect transition="in" filter="wipe(right)">
                                      <p:cBhvr>
                                        <p:cTn id="19" dur="3000"/>
                                        <p:tgtEl>
                                          <p:spTgt spid="531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3E50322A-42B0-4D0C-AD9F-55D7A3B43FCD}"/>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1B18FDD5-DFDF-4014-A869-FE8EDA712F27}"/>
              </a:ext>
            </a:extLst>
          </p:cNvPr>
          <p:cNvSpPr>
            <a:spLocks noGrp="1"/>
          </p:cNvSpPr>
          <p:nvPr>
            <p:ph type="sldNum" sz="quarter" idx="11"/>
          </p:nvPr>
        </p:nvSpPr>
        <p:spPr/>
        <p:txBody>
          <a:bodyPr/>
          <a:lstStyle/>
          <a:p>
            <a:fld id="{83847026-4853-4857-9BF6-5C225F041A8E}" type="slidenum">
              <a:rPr lang="en-US" altLang="zh-CN"/>
              <a:pPr/>
              <a:t>84</a:t>
            </a:fld>
            <a:endParaRPr lang="en-US" altLang="zh-CN"/>
          </a:p>
        </p:txBody>
      </p:sp>
      <p:sp>
        <p:nvSpPr>
          <p:cNvPr id="535554" name="Text Box 2">
            <a:extLst>
              <a:ext uri="{FF2B5EF4-FFF2-40B4-BE49-F238E27FC236}">
                <a16:creationId xmlns:a16="http://schemas.microsoft.com/office/drawing/2014/main" id="{5696B167-413C-4F91-A039-07D122F780F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3.33</a:t>
            </a:r>
            <a:r>
              <a:rPr lang="en-US" altLang="en-US">
                <a:solidFill>
                  <a:schemeClr val="accent2"/>
                </a:solidFill>
              </a:rPr>
              <a:t>    </a:t>
            </a:r>
            <a:r>
              <a:rPr lang="en-US" altLang="en-US" i="1"/>
              <a:t>Architecture of an ATM network</a:t>
            </a:r>
          </a:p>
        </p:txBody>
      </p:sp>
      <p:sp>
        <p:nvSpPr>
          <p:cNvPr id="535555" name="Rectangle 3">
            <a:extLst>
              <a:ext uri="{FF2B5EF4-FFF2-40B4-BE49-F238E27FC236}">
                <a16:creationId xmlns:a16="http://schemas.microsoft.com/office/drawing/2014/main" id="{F683C28F-B3E0-458D-83B8-CEBD12EFC2E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5556" name="Rectangle 4">
            <a:extLst>
              <a:ext uri="{FF2B5EF4-FFF2-40B4-BE49-F238E27FC236}">
                <a16:creationId xmlns:a16="http://schemas.microsoft.com/office/drawing/2014/main" id="{65DA2C8A-03ED-44E9-BCE0-41D14D6B008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5557" name="Rectangle 5">
            <a:extLst>
              <a:ext uri="{FF2B5EF4-FFF2-40B4-BE49-F238E27FC236}">
                <a16:creationId xmlns:a16="http://schemas.microsoft.com/office/drawing/2014/main" id="{D0D6C873-D6AF-47A7-9B6A-626FED91DE9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5558" name="Rectangle 6">
            <a:extLst>
              <a:ext uri="{FF2B5EF4-FFF2-40B4-BE49-F238E27FC236}">
                <a16:creationId xmlns:a16="http://schemas.microsoft.com/office/drawing/2014/main" id="{B9B27929-7326-4855-BCC8-5D802BE3A21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5559" name="Rectangle 7">
            <a:extLst>
              <a:ext uri="{FF2B5EF4-FFF2-40B4-BE49-F238E27FC236}">
                <a16:creationId xmlns:a16="http://schemas.microsoft.com/office/drawing/2014/main" id="{43839C32-5090-4B93-8082-AAF88F4EDE1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5560" name="Rectangle 8">
            <a:extLst>
              <a:ext uri="{FF2B5EF4-FFF2-40B4-BE49-F238E27FC236}">
                <a16:creationId xmlns:a16="http://schemas.microsoft.com/office/drawing/2014/main" id="{C3B5F100-6E28-4CFA-A0F8-0236C0FCB4A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535561" name="Rectangle 9">
            <a:extLst>
              <a:ext uri="{FF2B5EF4-FFF2-40B4-BE49-F238E27FC236}">
                <a16:creationId xmlns:a16="http://schemas.microsoft.com/office/drawing/2014/main" id="{D20DCF51-AD10-43DC-B438-4D2BA5FAEDD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535563" name="Picture 11">
            <a:extLst>
              <a:ext uri="{FF2B5EF4-FFF2-40B4-BE49-F238E27FC236}">
                <a16:creationId xmlns:a16="http://schemas.microsoft.com/office/drawing/2014/main" id="{0E86D788-C574-4F55-AD86-A556F1EC1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7623175"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84CE0FAE-A738-48E0-B035-327EEBBF6F67}"/>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D69980C3-CBA0-4623-ADFE-D4E641A45A82}"/>
              </a:ext>
            </a:extLst>
          </p:cNvPr>
          <p:cNvSpPr>
            <a:spLocks noGrp="1"/>
          </p:cNvSpPr>
          <p:nvPr>
            <p:ph type="sldNum" sz="quarter" idx="11"/>
          </p:nvPr>
        </p:nvSpPr>
        <p:spPr/>
        <p:txBody>
          <a:bodyPr/>
          <a:lstStyle/>
          <a:p>
            <a:fld id="{E9BB88BE-E838-498D-9C80-6B8669F7862A}" type="slidenum">
              <a:rPr lang="en-US" altLang="zh-CN"/>
              <a:pPr/>
              <a:t>85</a:t>
            </a:fld>
            <a:endParaRPr lang="en-US" altLang="zh-CN"/>
          </a:p>
        </p:txBody>
      </p:sp>
      <p:sp>
        <p:nvSpPr>
          <p:cNvPr id="603138" name="Text Box 2">
            <a:extLst>
              <a:ext uri="{FF2B5EF4-FFF2-40B4-BE49-F238E27FC236}">
                <a16:creationId xmlns:a16="http://schemas.microsoft.com/office/drawing/2014/main" id="{0D253A70-C29D-4ECB-A9AF-A5410B1984E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3.34</a:t>
            </a:r>
            <a:r>
              <a:rPr lang="en-US" altLang="en-US">
                <a:solidFill>
                  <a:schemeClr val="accent2"/>
                </a:solidFill>
              </a:rPr>
              <a:t>    </a:t>
            </a:r>
            <a:r>
              <a:rPr lang="en-US" altLang="en-US" i="1"/>
              <a:t>Virtual circuit</a:t>
            </a:r>
          </a:p>
        </p:txBody>
      </p:sp>
      <p:sp>
        <p:nvSpPr>
          <p:cNvPr id="603139" name="Rectangle 3">
            <a:extLst>
              <a:ext uri="{FF2B5EF4-FFF2-40B4-BE49-F238E27FC236}">
                <a16:creationId xmlns:a16="http://schemas.microsoft.com/office/drawing/2014/main" id="{6EF40C15-03EA-4866-9757-D372B9D0748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3140" name="Rectangle 4">
            <a:extLst>
              <a:ext uri="{FF2B5EF4-FFF2-40B4-BE49-F238E27FC236}">
                <a16:creationId xmlns:a16="http://schemas.microsoft.com/office/drawing/2014/main" id="{DF72E52C-34BD-4323-99A9-9E353FAA6A0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3141" name="Rectangle 5">
            <a:extLst>
              <a:ext uri="{FF2B5EF4-FFF2-40B4-BE49-F238E27FC236}">
                <a16:creationId xmlns:a16="http://schemas.microsoft.com/office/drawing/2014/main" id="{E137A1DE-4B44-408D-B815-4B704D13D66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3142" name="Rectangle 6">
            <a:extLst>
              <a:ext uri="{FF2B5EF4-FFF2-40B4-BE49-F238E27FC236}">
                <a16:creationId xmlns:a16="http://schemas.microsoft.com/office/drawing/2014/main" id="{046F2F02-C6C7-4F11-ABC7-409069EE2DA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3143" name="Rectangle 7">
            <a:extLst>
              <a:ext uri="{FF2B5EF4-FFF2-40B4-BE49-F238E27FC236}">
                <a16:creationId xmlns:a16="http://schemas.microsoft.com/office/drawing/2014/main" id="{7B6CDAAB-3BA0-486F-8266-6BAB3ED9545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3144" name="Rectangle 8">
            <a:extLst>
              <a:ext uri="{FF2B5EF4-FFF2-40B4-BE49-F238E27FC236}">
                <a16:creationId xmlns:a16="http://schemas.microsoft.com/office/drawing/2014/main" id="{082E53AB-EDBE-4BA3-AF3B-426C4F1B2D2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3145" name="Rectangle 9">
            <a:extLst>
              <a:ext uri="{FF2B5EF4-FFF2-40B4-BE49-F238E27FC236}">
                <a16:creationId xmlns:a16="http://schemas.microsoft.com/office/drawing/2014/main" id="{D4B4955E-DDEB-44EC-91D5-4E334995BD9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03147" name="Picture 11">
            <a:extLst>
              <a:ext uri="{FF2B5EF4-FFF2-40B4-BE49-F238E27FC236}">
                <a16:creationId xmlns:a16="http://schemas.microsoft.com/office/drawing/2014/main" id="{4B0CD879-A0C7-4FD5-9AF5-060B21AEE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727450"/>
            <a:ext cx="802640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3148" name="Picture 12">
            <a:extLst>
              <a:ext uri="{FF2B5EF4-FFF2-40B4-BE49-F238E27FC236}">
                <a16:creationId xmlns:a16="http://schemas.microsoft.com/office/drawing/2014/main" id="{C9A561FD-C285-4D26-BD87-E346F53CC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238" y="2543175"/>
            <a:ext cx="3052762"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603148"/>
                                        </p:tgtEl>
                                        <p:attrNameLst>
                                          <p:attrName>style.visibility</p:attrName>
                                        </p:attrNameLst>
                                      </p:cBhvr>
                                      <p:to>
                                        <p:strVal val="visible"/>
                                      </p:to>
                                    </p:set>
                                    <p:anim calcmode="lin" valueType="num">
                                      <p:cBhvr>
                                        <p:cTn id="7" dur="3000" fill="hold"/>
                                        <p:tgtEl>
                                          <p:spTgt spid="603148"/>
                                        </p:tgtEl>
                                        <p:attrNameLst>
                                          <p:attrName>ppt_w</p:attrName>
                                        </p:attrNameLst>
                                      </p:cBhvr>
                                      <p:tavLst>
                                        <p:tav tm="0">
                                          <p:val>
                                            <p:fltVal val="0"/>
                                          </p:val>
                                        </p:tav>
                                        <p:tav tm="100000">
                                          <p:val>
                                            <p:strVal val="#ppt_w"/>
                                          </p:val>
                                        </p:tav>
                                      </p:tavLst>
                                    </p:anim>
                                    <p:anim calcmode="lin" valueType="num">
                                      <p:cBhvr>
                                        <p:cTn id="8" dur="3000" fill="hold"/>
                                        <p:tgtEl>
                                          <p:spTgt spid="603148"/>
                                        </p:tgtEl>
                                        <p:attrNameLst>
                                          <p:attrName>ppt_h</p:attrName>
                                        </p:attrNameLst>
                                      </p:cBhvr>
                                      <p:tavLst>
                                        <p:tav tm="0">
                                          <p:val>
                                            <p:fltVal val="0"/>
                                          </p:val>
                                        </p:tav>
                                        <p:tav tm="100000">
                                          <p:val>
                                            <p:strVal val="#ppt_h"/>
                                          </p:val>
                                        </p:tav>
                                      </p:tavLst>
                                    </p:anim>
                                    <p:anim calcmode="lin" valueType="num">
                                      <p:cBhvr>
                                        <p:cTn id="9" dur="3000" fill="hold"/>
                                        <p:tgtEl>
                                          <p:spTgt spid="603148"/>
                                        </p:tgtEl>
                                        <p:attrNameLst>
                                          <p:attrName>style.rotation</p:attrName>
                                        </p:attrNameLst>
                                      </p:cBhvr>
                                      <p:tavLst>
                                        <p:tav tm="0">
                                          <p:val>
                                            <p:fltVal val="90"/>
                                          </p:val>
                                        </p:tav>
                                        <p:tav tm="100000">
                                          <p:val>
                                            <p:fltVal val="0"/>
                                          </p:val>
                                        </p:tav>
                                      </p:tavLst>
                                    </p:anim>
                                    <p:animEffect transition="in" filter="fade">
                                      <p:cBhvr>
                                        <p:cTn id="10" dur="3000"/>
                                        <p:tgtEl>
                                          <p:spTgt spid="603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页脚占位符 1">
            <a:extLst>
              <a:ext uri="{FF2B5EF4-FFF2-40B4-BE49-F238E27FC236}">
                <a16:creationId xmlns:a16="http://schemas.microsoft.com/office/drawing/2014/main" id="{36F5B31C-DC25-4696-912F-72B41A6D6C73}"/>
              </a:ext>
            </a:extLst>
          </p:cNvPr>
          <p:cNvSpPr>
            <a:spLocks noGrp="1"/>
          </p:cNvSpPr>
          <p:nvPr>
            <p:ph type="ftr" sz="quarter" idx="10"/>
          </p:nvPr>
        </p:nvSpPr>
        <p:spPr/>
        <p:txBody>
          <a:bodyPr/>
          <a:lstStyle/>
          <a:p>
            <a:r>
              <a:rPr lang="en-US" altLang="zh-CN"/>
              <a:t>TCP/IP Protocol Suite</a:t>
            </a:r>
          </a:p>
        </p:txBody>
      </p:sp>
      <p:sp>
        <p:nvSpPr>
          <p:cNvPr id="18" name="灯片编号占位符 2">
            <a:extLst>
              <a:ext uri="{FF2B5EF4-FFF2-40B4-BE49-F238E27FC236}">
                <a16:creationId xmlns:a16="http://schemas.microsoft.com/office/drawing/2014/main" id="{BD6A55A1-6891-4947-B84F-62EB3B1350ED}"/>
              </a:ext>
            </a:extLst>
          </p:cNvPr>
          <p:cNvSpPr>
            <a:spLocks noGrp="1"/>
          </p:cNvSpPr>
          <p:nvPr>
            <p:ph type="sldNum" sz="quarter" idx="11"/>
          </p:nvPr>
        </p:nvSpPr>
        <p:spPr/>
        <p:txBody>
          <a:bodyPr/>
          <a:lstStyle/>
          <a:p>
            <a:fld id="{63A56D5E-0563-4424-9061-FD16B2BBEE08}" type="slidenum">
              <a:rPr lang="en-US" altLang="zh-CN"/>
              <a:pPr/>
              <a:t>86</a:t>
            </a:fld>
            <a:endParaRPr lang="en-US" altLang="zh-CN"/>
          </a:p>
        </p:txBody>
      </p:sp>
      <p:sp>
        <p:nvSpPr>
          <p:cNvPr id="686082" name="Rectangle 2">
            <a:extLst>
              <a:ext uri="{FF2B5EF4-FFF2-40B4-BE49-F238E27FC236}">
                <a16:creationId xmlns:a16="http://schemas.microsoft.com/office/drawing/2014/main" id="{D8F8B10E-3A94-4017-88AF-1663E320E2F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3" name="Rectangle 3">
            <a:extLst>
              <a:ext uri="{FF2B5EF4-FFF2-40B4-BE49-F238E27FC236}">
                <a16:creationId xmlns:a16="http://schemas.microsoft.com/office/drawing/2014/main" id="{ED5884A4-0E16-447F-B46B-B84638D0A71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4" name="Rectangle 4">
            <a:extLst>
              <a:ext uri="{FF2B5EF4-FFF2-40B4-BE49-F238E27FC236}">
                <a16:creationId xmlns:a16="http://schemas.microsoft.com/office/drawing/2014/main" id="{79902FC4-E991-4E67-B63A-FB83B3AF37C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5" name="Rectangle 5">
            <a:extLst>
              <a:ext uri="{FF2B5EF4-FFF2-40B4-BE49-F238E27FC236}">
                <a16:creationId xmlns:a16="http://schemas.microsoft.com/office/drawing/2014/main" id="{93B68B53-2599-4C5B-AF66-057DB5AD6D1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6" name="Rectangle 6">
            <a:extLst>
              <a:ext uri="{FF2B5EF4-FFF2-40B4-BE49-F238E27FC236}">
                <a16:creationId xmlns:a16="http://schemas.microsoft.com/office/drawing/2014/main" id="{AB9116BA-19B7-42EE-BE44-B34CF170E81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7" name="Rectangle 7">
            <a:extLst>
              <a:ext uri="{FF2B5EF4-FFF2-40B4-BE49-F238E27FC236}">
                <a16:creationId xmlns:a16="http://schemas.microsoft.com/office/drawing/2014/main" id="{62537808-80B3-4E53-A679-E9D0A9B9A19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8" name="Rectangle 8">
            <a:extLst>
              <a:ext uri="{FF2B5EF4-FFF2-40B4-BE49-F238E27FC236}">
                <a16:creationId xmlns:a16="http://schemas.microsoft.com/office/drawing/2014/main" id="{886F4807-F7C5-4143-83E8-4C4F27B9CC5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6089" name="Line 9">
            <a:extLst>
              <a:ext uri="{FF2B5EF4-FFF2-40B4-BE49-F238E27FC236}">
                <a16:creationId xmlns:a16="http://schemas.microsoft.com/office/drawing/2014/main" id="{3BA8D9B9-A3BD-45AB-AB4C-A1D55588FE78}"/>
              </a:ext>
            </a:extLst>
          </p:cNvPr>
          <p:cNvSpPr>
            <a:spLocks noChangeShapeType="1"/>
          </p:cNvSpPr>
          <p:nvPr/>
        </p:nvSpPr>
        <p:spPr bwMode="auto">
          <a:xfrm>
            <a:off x="609600" y="2971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090" name="Line 10">
            <a:extLst>
              <a:ext uri="{FF2B5EF4-FFF2-40B4-BE49-F238E27FC236}">
                <a16:creationId xmlns:a16="http://schemas.microsoft.com/office/drawing/2014/main" id="{E3749A58-796F-4B21-8431-F0048A7D8002}"/>
              </a:ext>
            </a:extLst>
          </p:cNvPr>
          <p:cNvSpPr>
            <a:spLocks noChangeShapeType="1"/>
          </p:cNvSpPr>
          <p:nvPr/>
        </p:nvSpPr>
        <p:spPr bwMode="auto">
          <a:xfrm>
            <a:off x="609600" y="4191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091" name="Rectangle 11">
            <a:extLst>
              <a:ext uri="{FF2B5EF4-FFF2-40B4-BE49-F238E27FC236}">
                <a16:creationId xmlns:a16="http://schemas.microsoft.com/office/drawing/2014/main" id="{157EF746-5FAA-4AFB-B217-CC2DE5F5D9B8}"/>
              </a:ext>
            </a:extLst>
          </p:cNvPr>
          <p:cNvSpPr>
            <a:spLocks noChangeArrowheads="1"/>
          </p:cNvSpPr>
          <p:nvPr/>
        </p:nvSpPr>
        <p:spPr bwMode="auto">
          <a:xfrm>
            <a:off x="647700" y="3063875"/>
            <a:ext cx="8077200" cy="1066800"/>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virtual connection is defined by a pair of numbers: the VPI and the VCI.</a:t>
            </a:r>
          </a:p>
        </p:txBody>
      </p:sp>
      <p:grpSp>
        <p:nvGrpSpPr>
          <p:cNvPr id="686092" name="Group 12">
            <a:extLst>
              <a:ext uri="{FF2B5EF4-FFF2-40B4-BE49-F238E27FC236}">
                <a16:creationId xmlns:a16="http://schemas.microsoft.com/office/drawing/2014/main" id="{6542CDD7-E939-4D7C-8C1E-89D4FA3786C1}"/>
              </a:ext>
            </a:extLst>
          </p:cNvPr>
          <p:cNvGrpSpPr>
            <a:grpSpLocks/>
          </p:cNvGrpSpPr>
          <p:nvPr/>
        </p:nvGrpSpPr>
        <p:grpSpPr bwMode="auto">
          <a:xfrm>
            <a:off x="609600" y="2252663"/>
            <a:ext cx="1143000" cy="566737"/>
            <a:chOff x="1200" y="1248"/>
            <a:chExt cx="720" cy="357"/>
          </a:xfrm>
        </p:grpSpPr>
        <p:pic>
          <p:nvPicPr>
            <p:cNvPr id="686093" name="Picture 13">
              <a:extLst>
                <a:ext uri="{FF2B5EF4-FFF2-40B4-BE49-F238E27FC236}">
                  <a16:creationId xmlns:a16="http://schemas.microsoft.com/office/drawing/2014/main" id="{09AF790D-F020-4B58-9586-C7F1BDB19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094" name="Text Box 14">
              <a:extLst>
                <a:ext uri="{FF2B5EF4-FFF2-40B4-BE49-F238E27FC236}">
                  <a16:creationId xmlns:a16="http://schemas.microsoft.com/office/drawing/2014/main" id="{A89112A4-93A2-47E8-9221-F718CF357A5C}"/>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
        <p:nvSpPr>
          <p:cNvPr id="686095" name="Line 15">
            <a:extLst>
              <a:ext uri="{FF2B5EF4-FFF2-40B4-BE49-F238E27FC236}">
                <a16:creationId xmlns:a16="http://schemas.microsoft.com/office/drawing/2014/main" id="{DF57A44E-0400-42EB-BAF0-E3172420BC6C}"/>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096" name="Line 16">
            <a:extLst>
              <a:ext uri="{FF2B5EF4-FFF2-40B4-BE49-F238E27FC236}">
                <a16:creationId xmlns:a16="http://schemas.microsoft.com/office/drawing/2014/main" id="{0928EF94-5746-47ED-913C-6EDA33E88EAA}"/>
              </a:ext>
            </a:extLst>
          </p:cNvPr>
          <p:cNvSpPr>
            <a:spLocks noChangeShapeType="1"/>
          </p:cNvSpPr>
          <p:nvPr/>
        </p:nvSpPr>
        <p:spPr bwMode="auto">
          <a:xfrm>
            <a:off x="609600" y="4191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86092"/>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nodeType="clickEffect">
                                  <p:stCondLst>
                                    <p:cond delay="0"/>
                                  </p:stCondLst>
                                  <p:childTnLst>
                                    <p:set>
                                      <p:cBhvr>
                                        <p:cTn id="14" dur="1" fill="hold">
                                          <p:stCondLst>
                                            <p:cond delay="0"/>
                                          </p:stCondLst>
                                        </p:cTn>
                                        <p:tgtEl>
                                          <p:spTgt spid="686089"/>
                                        </p:tgtEl>
                                        <p:attrNameLst>
                                          <p:attrName>style.visibility</p:attrName>
                                        </p:attrNameLst>
                                      </p:cBhvr>
                                      <p:to>
                                        <p:strVal val="visible"/>
                                      </p:to>
                                    </p:set>
                                    <p:animEffect transition="in" filter="barn(inHorizontal)">
                                      <p:cBhvr>
                                        <p:cTn id="15" dur="500"/>
                                        <p:tgtEl>
                                          <p:spTgt spid="686089"/>
                                        </p:tgtEl>
                                      </p:cBhvr>
                                    </p:animEffect>
                                  </p:childTnLst>
                                </p:cTn>
                              </p:par>
                              <p:par>
                                <p:cTn id="16" presetID="16" presetClass="entr" presetSubtype="26" fill="hold" nodeType="withEffect">
                                  <p:stCondLst>
                                    <p:cond delay="0"/>
                                  </p:stCondLst>
                                  <p:childTnLst>
                                    <p:set>
                                      <p:cBhvr>
                                        <p:cTn id="17" dur="1" fill="hold">
                                          <p:stCondLst>
                                            <p:cond delay="0"/>
                                          </p:stCondLst>
                                        </p:cTn>
                                        <p:tgtEl>
                                          <p:spTgt spid="686090"/>
                                        </p:tgtEl>
                                        <p:attrNameLst>
                                          <p:attrName>style.visibility</p:attrName>
                                        </p:attrNameLst>
                                      </p:cBhvr>
                                      <p:to>
                                        <p:strVal val="visible"/>
                                      </p:to>
                                    </p:set>
                                    <p:animEffect transition="in" filter="barn(inHorizontal)">
                                      <p:cBhvr>
                                        <p:cTn id="18" dur="500"/>
                                        <p:tgtEl>
                                          <p:spTgt spid="686090"/>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686091"/>
                                        </p:tgtEl>
                                        <p:attrNameLst>
                                          <p:attrName>style.visibility</p:attrName>
                                        </p:attrNameLst>
                                      </p:cBhvr>
                                      <p:to>
                                        <p:strVal val="visible"/>
                                      </p:to>
                                    </p:set>
                                    <p:animEffect transition="in" filter="barn(inHorizontal)">
                                      <p:cBhvr>
                                        <p:cTn id="21" dur="500"/>
                                        <p:tgtEl>
                                          <p:spTgt spid="686091"/>
                                        </p:tgtEl>
                                      </p:cBhvr>
                                    </p:animEffect>
                                  </p:childTnLst>
                                </p:cTn>
                              </p:par>
                              <p:par>
                                <p:cTn id="22" presetID="16" presetClass="entr" presetSubtype="26" fill="hold" nodeType="withEffect">
                                  <p:stCondLst>
                                    <p:cond delay="0"/>
                                  </p:stCondLst>
                                  <p:childTnLst>
                                    <p:set>
                                      <p:cBhvr>
                                        <p:cTn id="23" dur="1" fill="hold">
                                          <p:stCondLst>
                                            <p:cond delay="0"/>
                                          </p:stCondLst>
                                        </p:cTn>
                                        <p:tgtEl>
                                          <p:spTgt spid="686095"/>
                                        </p:tgtEl>
                                        <p:attrNameLst>
                                          <p:attrName>style.visibility</p:attrName>
                                        </p:attrNameLst>
                                      </p:cBhvr>
                                      <p:to>
                                        <p:strVal val="visible"/>
                                      </p:to>
                                    </p:set>
                                    <p:animEffect transition="in" filter="barn(inHorizontal)">
                                      <p:cBhvr>
                                        <p:cTn id="24" dur="500"/>
                                        <p:tgtEl>
                                          <p:spTgt spid="686095"/>
                                        </p:tgtEl>
                                      </p:cBhvr>
                                    </p:animEffect>
                                  </p:childTnLst>
                                </p:cTn>
                              </p:par>
                              <p:par>
                                <p:cTn id="25" presetID="16" presetClass="entr" presetSubtype="26" fill="hold" nodeType="withEffect">
                                  <p:stCondLst>
                                    <p:cond delay="0"/>
                                  </p:stCondLst>
                                  <p:childTnLst>
                                    <p:set>
                                      <p:cBhvr>
                                        <p:cTn id="26" dur="1" fill="hold">
                                          <p:stCondLst>
                                            <p:cond delay="0"/>
                                          </p:stCondLst>
                                        </p:cTn>
                                        <p:tgtEl>
                                          <p:spTgt spid="686096"/>
                                        </p:tgtEl>
                                        <p:attrNameLst>
                                          <p:attrName>style.visibility</p:attrName>
                                        </p:attrNameLst>
                                      </p:cBhvr>
                                      <p:to>
                                        <p:strVal val="visible"/>
                                      </p:to>
                                    </p:set>
                                    <p:animEffect transition="in" filter="barn(inHorizontal)">
                                      <p:cBhvr>
                                        <p:cTn id="27" dur="500"/>
                                        <p:tgtEl>
                                          <p:spTgt spid="686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9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035A6591-EE77-4799-A9A3-16DF4E01A80F}"/>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3052B6BB-6AF7-420E-9F10-7A7BD8AD36C4}"/>
              </a:ext>
            </a:extLst>
          </p:cNvPr>
          <p:cNvSpPr>
            <a:spLocks noGrp="1"/>
          </p:cNvSpPr>
          <p:nvPr>
            <p:ph type="sldNum" sz="quarter" idx="11"/>
          </p:nvPr>
        </p:nvSpPr>
        <p:spPr/>
        <p:txBody>
          <a:bodyPr/>
          <a:lstStyle/>
          <a:p>
            <a:fld id="{E534E53B-8AAF-40DA-A81A-E74DED085FB2}" type="slidenum">
              <a:rPr lang="en-US" altLang="zh-CN"/>
              <a:pPr/>
              <a:t>87</a:t>
            </a:fld>
            <a:endParaRPr lang="en-US" altLang="zh-CN"/>
          </a:p>
        </p:txBody>
      </p:sp>
      <p:sp>
        <p:nvSpPr>
          <p:cNvPr id="605186" name="Text Box 2">
            <a:extLst>
              <a:ext uri="{FF2B5EF4-FFF2-40B4-BE49-F238E27FC236}">
                <a16:creationId xmlns:a16="http://schemas.microsoft.com/office/drawing/2014/main" id="{EFBDA80E-D975-49CD-B922-CDFDB6BD070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3.35</a:t>
            </a:r>
            <a:r>
              <a:rPr lang="en-US" altLang="en-US">
                <a:solidFill>
                  <a:schemeClr val="accent2"/>
                </a:solidFill>
              </a:rPr>
              <a:t>    </a:t>
            </a:r>
            <a:r>
              <a:rPr lang="en-US" altLang="en-US" i="1"/>
              <a:t>ATM layers</a:t>
            </a:r>
          </a:p>
        </p:txBody>
      </p:sp>
      <p:sp>
        <p:nvSpPr>
          <p:cNvPr id="605187" name="Rectangle 3">
            <a:extLst>
              <a:ext uri="{FF2B5EF4-FFF2-40B4-BE49-F238E27FC236}">
                <a16:creationId xmlns:a16="http://schemas.microsoft.com/office/drawing/2014/main" id="{76CD0F6E-73B4-4554-BBBF-675091656D5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5188" name="Rectangle 4">
            <a:extLst>
              <a:ext uri="{FF2B5EF4-FFF2-40B4-BE49-F238E27FC236}">
                <a16:creationId xmlns:a16="http://schemas.microsoft.com/office/drawing/2014/main" id="{312C0B7C-D848-449B-9659-FADD37E13E1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5189" name="Rectangle 5">
            <a:extLst>
              <a:ext uri="{FF2B5EF4-FFF2-40B4-BE49-F238E27FC236}">
                <a16:creationId xmlns:a16="http://schemas.microsoft.com/office/drawing/2014/main" id="{C8E83268-5EA3-4560-9874-2AF231938E0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5190" name="Rectangle 6">
            <a:extLst>
              <a:ext uri="{FF2B5EF4-FFF2-40B4-BE49-F238E27FC236}">
                <a16:creationId xmlns:a16="http://schemas.microsoft.com/office/drawing/2014/main" id="{5B389C67-D984-4C44-9475-2AD8361F4F3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5191" name="Rectangle 7">
            <a:extLst>
              <a:ext uri="{FF2B5EF4-FFF2-40B4-BE49-F238E27FC236}">
                <a16:creationId xmlns:a16="http://schemas.microsoft.com/office/drawing/2014/main" id="{9DB5B585-DB9C-404D-B2F7-EA56B9244F3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5192" name="Rectangle 8">
            <a:extLst>
              <a:ext uri="{FF2B5EF4-FFF2-40B4-BE49-F238E27FC236}">
                <a16:creationId xmlns:a16="http://schemas.microsoft.com/office/drawing/2014/main" id="{C91D629A-38DE-4C99-B9EC-C90EC8F3906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5193" name="Rectangle 9">
            <a:extLst>
              <a:ext uri="{FF2B5EF4-FFF2-40B4-BE49-F238E27FC236}">
                <a16:creationId xmlns:a16="http://schemas.microsoft.com/office/drawing/2014/main" id="{7896E857-7035-4228-ADF0-52B148BD17D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05194" name="Picture 10">
            <a:extLst>
              <a:ext uri="{FF2B5EF4-FFF2-40B4-BE49-F238E27FC236}">
                <a16:creationId xmlns:a16="http://schemas.microsoft.com/office/drawing/2014/main" id="{E15B29D8-7643-487F-ADC5-2491C5EF6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17775"/>
            <a:ext cx="6819900"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5194"/>
                                        </p:tgtEl>
                                        <p:attrNameLst>
                                          <p:attrName>style.visibility</p:attrName>
                                        </p:attrNameLst>
                                      </p:cBhvr>
                                      <p:to>
                                        <p:strVal val="visible"/>
                                      </p:to>
                                    </p:set>
                                    <p:animEffect transition="in" filter="wipe(up)">
                                      <p:cBhvr>
                                        <p:cTn id="7" dur="5000"/>
                                        <p:tgtEl>
                                          <p:spTgt spid="605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1">
            <a:extLst>
              <a:ext uri="{FF2B5EF4-FFF2-40B4-BE49-F238E27FC236}">
                <a16:creationId xmlns:a16="http://schemas.microsoft.com/office/drawing/2014/main" id="{712BB148-9BA7-4B30-8A55-B4D814DC8C85}"/>
              </a:ext>
            </a:extLst>
          </p:cNvPr>
          <p:cNvSpPr>
            <a:spLocks noGrp="1"/>
          </p:cNvSpPr>
          <p:nvPr>
            <p:ph type="ftr" sz="quarter" idx="10"/>
          </p:nvPr>
        </p:nvSpPr>
        <p:spPr/>
        <p:txBody>
          <a:bodyPr/>
          <a:lstStyle/>
          <a:p>
            <a:r>
              <a:rPr lang="en-US" altLang="zh-CN"/>
              <a:t>TCP/IP Protocol Suite</a:t>
            </a:r>
          </a:p>
        </p:txBody>
      </p:sp>
      <p:sp>
        <p:nvSpPr>
          <p:cNvPr id="13" name="灯片编号占位符 2">
            <a:extLst>
              <a:ext uri="{FF2B5EF4-FFF2-40B4-BE49-F238E27FC236}">
                <a16:creationId xmlns:a16="http://schemas.microsoft.com/office/drawing/2014/main" id="{040642F1-EB49-4F9F-B397-0E7F3941B4A1}"/>
              </a:ext>
            </a:extLst>
          </p:cNvPr>
          <p:cNvSpPr>
            <a:spLocks noGrp="1"/>
          </p:cNvSpPr>
          <p:nvPr>
            <p:ph type="sldNum" sz="quarter" idx="11"/>
          </p:nvPr>
        </p:nvSpPr>
        <p:spPr/>
        <p:txBody>
          <a:bodyPr/>
          <a:lstStyle/>
          <a:p>
            <a:fld id="{911B5839-93E6-49E6-80BB-5471127B2457}" type="slidenum">
              <a:rPr lang="en-US" altLang="zh-CN"/>
              <a:pPr/>
              <a:t>88</a:t>
            </a:fld>
            <a:endParaRPr lang="en-US" altLang="zh-CN"/>
          </a:p>
        </p:txBody>
      </p:sp>
      <p:sp>
        <p:nvSpPr>
          <p:cNvPr id="607234" name="Text Box 2">
            <a:extLst>
              <a:ext uri="{FF2B5EF4-FFF2-40B4-BE49-F238E27FC236}">
                <a16:creationId xmlns:a16="http://schemas.microsoft.com/office/drawing/2014/main" id="{2B4411E0-0A0E-4FEE-8DB4-ACAE2A3B469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3.36</a:t>
            </a:r>
            <a:r>
              <a:rPr lang="en-US" altLang="en-US">
                <a:solidFill>
                  <a:schemeClr val="accent2"/>
                </a:solidFill>
              </a:rPr>
              <a:t>    </a:t>
            </a:r>
            <a:r>
              <a:rPr lang="en-US" altLang="en-US" i="1"/>
              <a:t>Use of the layers</a:t>
            </a:r>
          </a:p>
        </p:txBody>
      </p:sp>
      <p:sp>
        <p:nvSpPr>
          <p:cNvPr id="607235" name="Rectangle 3">
            <a:extLst>
              <a:ext uri="{FF2B5EF4-FFF2-40B4-BE49-F238E27FC236}">
                <a16:creationId xmlns:a16="http://schemas.microsoft.com/office/drawing/2014/main" id="{D8004652-7494-4AC9-B960-61E330D3418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7236" name="Rectangle 4">
            <a:extLst>
              <a:ext uri="{FF2B5EF4-FFF2-40B4-BE49-F238E27FC236}">
                <a16:creationId xmlns:a16="http://schemas.microsoft.com/office/drawing/2014/main" id="{9034F48E-5303-4F0B-8BF9-9AE4ED35A90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7237" name="Rectangle 5">
            <a:extLst>
              <a:ext uri="{FF2B5EF4-FFF2-40B4-BE49-F238E27FC236}">
                <a16:creationId xmlns:a16="http://schemas.microsoft.com/office/drawing/2014/main" id="{8C7DEDEF-46CA-4EAF-806D-259871E928D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7238" name="Rectangle 6">
            <a:extLst>
              <a:ext uri="{FF2B5EF4-FFF2-40B4-BE49-F238E27FC236}">
                <a16:creationId xmlns:a16="http://schemas.microsoft.com/office/drawing/2014/main" id="{02923103-6F15-479E-9156-B20BC052DBB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7239" name="Rectangle 7">
            <a:extLst>
              <a:ext uri="{FF2B5EF4-FFF2-40B4-BE49-F238E27FC236}">
                <a16:creationId xmlns:a16="http://schemas.microsoft.com/office/drawing/2014/main" id="{99CDC144-208A-4CCA-B883-52A967049E4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7240" name="Rectangle 8">
            <a:extLst>
              <a:ext uri="{FF2B5EF4-FFF2-40B4-BE49-F238E27FC236}">
                <a16:creationId xmlns:a16="http://schemas.microsoft.com/office/drawing/2014/main" id="{2A16893D-FBB9-47F6-8D26-5E9A3454424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7241" name="Rectangle 9">
            <a:extLst>
              <a:ext uri="{FF2B5EF4-FFF2-40B4-BE49-F238E27FC236}">
                <a16:creationId xmlns:a16="http://schemas.microsoft.com/office/drawing/2014/main" id="{CCEA040D-1C23-4EB0-9195-F8D7C688FBA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07242" name="Picture 10">
            <a:extLst>
              <a:ext uri="{FF2B5EF4-FFF2-40B4-BE49-F238E27FC236}">
                <a16:creationId xmlns:a16="http://schemas.microsoft.com/office/drawing/2014/main" id="{68506726-9AD7-49DB-B749-ED85676CA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66900"/>
            <a:ext cx="8116888"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7245" name="Picture 13">
            <a:extLst>
              <a:ext uri="{FF2B5EF4-FFF2-40B4-BE49-F238E27FC236}">
                <a16:creationId xmlns:a16="http://schemas.microsoft.com/office/drawing/2014/main" id="{52428180-47C8-41D7-BFF0-27D11DA72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588" y="2209800"/>
            <a:ext cx="6170612"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06FC166D-FF48-4329-BDF4-66B5857F7264}"/>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CA302FD6-27DC-40EB-A270-F69A4E1582CD}"/>
              </a:ext>
            </a:extLst>
          </p:cNvPr>
          <p:cNvSpPr>
            <a:spLocks noGrp="1"/>
          </p:cNvSpPr>
          <p:nvPr>
            <p:ph type="sldNum" sz="quarter" idx="11"/>
          </p:nvPr>
        </p:nvSpPr>
        <p:spPr/>
        <p:txBody>
          <a:bodyPr/>
          <a:lstStyle/>
          <a:p>
            <a:fld id="{752DD3EF-0132-4803-9FBF-E3FF86F3035E}" type="slidenum">
              <a:rPr lang="en-US" altLang="zh-CN"/>
              <a:pPr/>
              <a:t>89</a:t>
            </a:fld>
            <a:endParaRPr lang="en-US" altLang="zh-CN"/>
          </a:p>
        </p:txBody>
      </p:sp>
      <p:sp>
        <p:nvSpPr>
          <p:cNvPr id="698370" name="Rectangle 2">
            <a:extLst>
              <a:ext uri="{FF2B5EF4-FFF2-40B4-BE49-F238E27FC236}">
                <a16:creationId xmlns:a16="http://schemas.microsoft.com/office/drawing/2014/main" id="{A11ACCCB-2F0D-4FA5-89D3-7234F9C2A3F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1" name="Rectangle 3">
            <a:extLst>
              <a:ext uri="{FF2B5EF4-FFF2-40B4-BE49-F238E27FC236}">
                <a16:creationId xmlns:a16="http://schemas.microsoft.com/office/drawing/2014/main" id="{D08BB4F1-48F1-4F6F-A80D-0ED70032D71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2" name="Rectangle 4">
            <a:extLst>
              <a:ext uri="{FF2B5EF4-FFF2-40B4-BE49-F238E27FC236}">
                <a16:creationId xmlns:a16="http://schemas.microsoft.com/office/drawing/2014/main" id="{E36DE179-7D31-45D3-A784-855238F5471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3" name="Rectangle 5">
            <a:extLst>
              <a:ext uri="{FF2B5EF4-FFF2-40B4-BE49-F238E27FC236}">
                <a16:creationId xmlns:a16="http://schemas.microsoft.com/office/drawing/2014/main" id="{CD5EBA6F-1DAF-4147-94B4-A96BA40AB46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4" name="Rectangle 6">
            <a:extLst>
              <a:ext uri="{FF2B5EF4-FFF2-40B4-BE49-F238E27FC236}">
                <a16:creationId xmlns:a16="http://schemas.microsoft.com/office/drawing/2014/main" id="{81AAFF6F-F3B6-4C36-9ADA-C4E447AE2E9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5" name="Rectangle 7">
            <a:extLst>
              <a:ext uri="{FF2B5EF4-FFF2-40B4-BE49-F238E27FC236}">
                <a16:creationId xmlns:a16="http://schemas.microsoft.com/office/drawing/2014/main" id="{5088ACBD-6161-4F78-B96E-0A42D98CD62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6" name="Rectangle 8">
            <a:extLst>
              <a:ext uri="{FF2B5EF4-FFF2-40B4-BE49-F238E27FC236}">
                <a16:creationId xmlns:a16="http://schemas.microsoft.com/office/drawing/2014/main" id="{5D402EAE-DBC6-4D98-82C1-4028E2B5B23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8377" name="Line 9">
            <a:extLst>
              <a:ext uri="{FF2B5EF4-FFF2-40B4-BE49-F238E27FC236}">
                <a16:creationId xmlns:a16="http://schemas.microsoft.com/office/drawing/2014/main" id="{5CFB6758-FBB7-41E7-B888-F6115E75086E}"/>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8378" name="Line 10">
            <a:extLst>
              <a:ext uri="{FF2B5EF4-FFF2-40B4-BE49-F238E27FC236}">
                <a16:creationId xmlns:a16="http://schemas.microsoft.com/office/drawing/2014/main" id="{FB8DAA3A-FEB3-40DE-BE5F-9CDAE7E8CFF1}"/>
              </a:ext>
            </a:extLst>
          </p:cNvPr>
          <p:cNvSpPr>
            <a:spLocks noChangeShapeType="1"/>
          </p:cNvSpPr>
          <p:nvPr/>
        </p:nvSpPr>
        <p:spPr bwMode="auto">
          <a:xfrm>
            <a:off x="609600" y="3733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8379" name="Rectangle 11">
            <a:extLst>
              <a:ext uri="{FF2B5EF4-FFF2-40B4-BE49-F238E27FC236}">
                <a16:creationId xmlns:a16="http://schemas.microsoft.com/office/drawing/2014/main" id="{996BAD0E-8010-4894-BF60-150C0A73C1EC}"/>
              </a:ext>
            </a:extLst>
          </p:cNvPr>
          <p:cNvSpPr>
            <a:spLocks noChangeArrowheads="1"/>
          </p:cNvSpPr>
          <p:nvPr/>
        </p:nvSpPr>
        <p:spPr bwMode="auto">
          <a:xfrm>
            <a:off x="647700" y="3063875"/>
            <a:ext cx="8077200" cy="579438"/>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The IP protocol uses the AAL5 sublayer.</a:t>
            </a:r>
          </a:p>
        </p:txBody>
      </p:sp>
      <p:grpSp>
        <p:nvGrpSpPr>
          <p:cNvPr id="698380" name="Group 12">
            <a:extLst>
              <a:ext uri="{FF2B5EF4-FFF2-40B4-BE49-F238E27FC236}">
                <a16:creationId xmlns:a16="http://schemas.microsoft.com/office/drawing/2014/main" id="{32347A41-BA8F-4525-BC4E-6CBB0ECCCA76}"/>
              </a:ext>
            </a:extLst>
          </p:cNvPr>
          <p:cNvGrpSpPr>
            <a:grpSpLocks/>
          </p:cNvGrpSpPr>
          <p:nvPr/>
        </p:nvGrpSpPr>
        <p:grpSpPr bwMode="auto">
          <a:xfrm>
            <a:off x="609600" y="2209800"/>
            <a:ext cx="1143000" cy="566738"/>
            <a:chOff x="1200" y="1248"/>
            <a:chExt cx="720" cy="357"/>
          </a:xfrm>
        </p:grpSpPr>
        <p:pic>
          <p:nvPicPr>
            <p:cNvPr id="698381" name="Picture 13">
              <a:extLst>
                <a:ext uri="{FF2B5EF4-FFF2-40B4-BE49-F238E27FC236}">
                  <a16:creationId xmlns:a16="http://schemas.microsoft.com/office/drawing/2014/main" id="{F6DB0353-2D86-4AAA-8CC6-BE2A574B2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382" name="Text Box 14">
              <a:extLst>
                <a:ext uri="{FF2B5EF4-FFF2-40B4-BE49-F238E27FC236}">
                  <a16:creationId xmlns:a16="http://schemas.microsoft.com/office/drawing/2014/main" id="{CE7EEA30-52FE-45D8-B777-2A40B3C8FDB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83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98380"/>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0" presetClass="entr" presetSubtype="0" fill="hold" nodeType="clickEffect">
                                  <p:stCondLst>
                                    <p:cond delay="0"/>
                                  </p:stCondLst>
                                  <p:childTnLst>
                                    <p:set>
                                      <p:cBhvr>
                                        <p:cTn id="14" dur="1" fill="hold">
                                          <p:stCondLst>
                                            <p:cond delay="0"/>
                                          </p:stCondLst>
                                        </p:cTn>
                                        <p:tgtEl>
                                          <p:spTgt spid="698377"/>
                                        </p:tgtEl>
                                        <p:attrNameLst>
                                          <p:attrName>style.visibility</p:attrName>
                                        </p:attrNameLst>
                                      </p:cBhvr>
                                      <p:to>
                                        <p:strVal val="visible"/>
                                      </p:to>
                                    </p:set>
                                    <p:animEffect transition="in" filter="wedge">
                                      <p:cBhvr>
                                        <p:cTn id="15" dur="2000"/>
                                        <p:tgtEl>
                                          <p:spTgt spid="698377"/>
                                        </p:tgtEl>
                                      </p:cBhvr>
                                    </p:animEffect>
                                  </p:childTnLst>
                                </p:cTn>
                              </p:par>
                              <p:par>
                                <p:cTn id="16" presetID="20" presetClass="entr" presetSubtype="0" fill="hold" nodeType="withEffect">
                                  <p:stCondLst>
                                    <p:cond delay="0"/>
                                  </p:stCondLst>
                                  <p:childTnLst>
                                    <p:set>
                                      <p:cBhvr>
                                        <p:cTn id="17" dur="1" fill="hold">
                                          <p:stCondLst>
                                            <p:cond delay="0"/>
                                          </p:stCondLst>
                                        </p:cTn>
                                        <p:tgtEl>
                                          <p:spTgt spid="698378"/>
                                        </p:tgtEl>
                                        <p:attrNameLst>
                                          <p:attrName>style.visibility</p:attrName>
                                        </p:attrNameLst>
                                      </p:cBhvr>
                                      <p:to>
                                        <p:strVal val="visible"/>
                                      </p:to>
                                    </p:set>
                                    <p:animEffect transition="in" filter="wedge">
                                      <p:cBhvr>
                                        <p:cTn id="18" dur="2000"/>
                                        <p:tgtEl>
                                          <p:spTgt spid="698378"/>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698379"/>
                                        </p:tgtEl>
                                        <p:attrNameLst>
                                          <p:attrName>style.visibility</p:attrName>
                                        </p:attrNameLst>
                                      </p:cBhvr>
                                      <p:to>
                                        <p:strVal val="visible"/>
                                      </p:to>
                                    </p:set>
                                    <p:animEffect transition="in" filter="wedge">
                                      <p:cBhvr>
                                        <p:cTn id="21" dur="2000"/>
                                        <p:tgtEl>
                                          <p:spTgt spid="698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D21A7F-19F2-4A0A-B58A-E8F72B2AB9BD}"/>
              </a:ext>
            </a:extLst>
          </p:cNvPr>
          <p:cNvPicPr>
            <a:picLocks noChangeAspect="1"/>
          </p:cNvPicPr>
          <p:nvPr/>
        </p:nvPicPr>
        <p:blipFill>
          <a:blip r:embed="rId3"/>
          <a:stretch>
            <a:fillRect/>
          </a:stretch>
        </p:blipFill>
        <p:spPr>
          <a:xfrm>
            <a:off x="2373374" y="2316202"/>
            <a:ext cx="4024935" cy="4541798"/>
          </a:xfrm>
          <a:prstGeom prst="rect">
            <a:avLst/>
          </a:prstGeom>
        </p:spPr>
      </p:pic>
      <p:sp>
        <p:nvSpPr>
          <p:cNvPr id="6" name="页脚占位符 1">
            <a:extLst>
              <a:ext uri="{FF2B5EF4-FFF2-40B4-BE49-F238E27FC236}">
                <a16:creationId xmlns:a16="http://schemas.microsoft.com/office/drawing/2014/main" id="{D953CE0D-A2AF-4F62-BDC2-95E8883CDEBF}"/>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3D6C0228-B9C2-4C32-B22D-AD35F9E2D446}"/>
              </a:ext>
            </a:extLst>
          </p:cNvPr>
          <p:cNvSpPr>
            <a:spLocks noGrp="1"/>
          </p:cNvSpPr>
          <p:nvPr>
            <p:ph type="sldNum" sz="quarter" idx="11"/>
          </p:nvPr>
        </p:nvSpPr>
        <p:spPr/>
        <p:txBody>
          <a:bodyPr/>
          <a:lstStyle/>
          <a:p>
            <a:fld id="{F648155B-D300-4E3D-AC82-F40C0EF9493D}" type="slidenum">
              <a:rPr lang="en-US" altLang="zh-CN"/>
              <a:pPr/>
              <a:t>9</a:t>
            </a:fld>
            <a:endParaRPr lang="en-US" altLang="zh-CN"/>
          </a:p>
        </p:txBody>
      </p:sp>
      <p:sp>
        <p:nvSpPr>
          <p:cNvPr id="500738" name="Rectangle 2">
            <a:extLst>
              <a:ext uri="{FF2B5EF4-FFF2-40B4-BE49-F238E27FC236}">
                <a16:creationId xmlns:a16="http://schemas.microsoft.com/office/drawing/2014/main" id="{58F95A94-A8C6-446B-B62E-6D7CADED7B3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latin typeface="Times New Roman" panose="02020603050405020304" pitchFamily="18" charset="0"/>
            </a:endParaRPr>
          </a:p>
        </p:txBody>
      </p:sp>
      <p:sp>
        <p:nvSpPr>
          <p:cNvPr id="500739" name="Text Box 3">
            <a:extLst>
              <a:ext uri="{FF2B5EF4-FFF2-40B4-BE49-F238E27FC236}">
                <a16:creationId xmlns:a16="http://schemas.microsoft.com/office/drawing/2014/main" id="{77F04F9B-AF96-4874-A408-DADA221E505D}"/>
              </a:ext>
            </a:extLst>
          </p:cNvPr>
          <p:cNvSpPr txBox="1">
            <a:spLocks noChangeArrowheads="1"/>
          </p:cNvSpPr>
          <p:nvPr/>
        </p:nvSpPr>
        <p:spPr bwMode="auto">
          <a:xfrm>
            <a:off x="228600" y="355600"/>
            <a:ext cx="6318781"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chemeClr val="bg1"/>
                </a:solidFill>
                <a:latin typeface="Times" panose="02020603050405020304" pitchFamily="18" charset="0"/>
                <a:ea typeface="宋体" panose="02010600030101010101" pitchFamily="2" charset="-122"/>
              </a:rPr>
              <a:t>STANDARDS PERSPECTIVE</a:t>
            </a:r>
          </a:p>
        </p:txBody>
      </p:sp>
      <p:sp>
        <p:nvSpPr>
          <p:cNvPr id="500740" name="Text Box 4">
            <a:extLst>
              <a:ext uri="{FF2B5EF4-FFF2-40B4-BE49-F238E27FC236}">
                <a16:creationId xmlns:a16="http://schemas.microsoft.com/office/drawing/2014/main" id="{19F2DED2-00FE-4DD9-8AA5-5E8FF9EA838B}"/>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latin typeface="Times New Roman" panose="02020603050405020304" pitchFamily="18" charset="0"/>
            </a:endParaRPr>
          </a:p>
        </p:txBody>
      </p:sp>
      <p:sp>
        <p:nvSpPr>
          <p:cNvPr id="11" name="文本框 10">
            <a:extLst>
              <a:ext uri="{FF2B5EF4-FFF2-40B4-BE49-F238E27FC236}">
                <a16:creationId xmlns:a16="http://schemas.microsoft.com/office/drawing/2014/main" id="{CC7B2A1E-55F8-4245-B414-6A7393321B44}"/>
              </a:ext>
            </a:extLst>
          </p:cNvPr>
          <p:cNvSpPr txBox="1"/>
          <p:nvPr/>
        </p:nvSpPr>
        <p:spPr>
          <a:xfrm>
            <a:off x="76200" y="1314271"/>
            <a:ext cx="9144000" cy="1200329"/>
          </a:xfrm>
          <a:prstGeom prst="rect">
            <a:avLst/>
          </a:prstGeom>
          <a:noFill/>
        </p:spPr>
        <p:txBody>
          <a:bodyPr wrap="square">
            <a:spAutoFit/>
          </a:bodyPr>
          <a:lstStyle/>
          <a:p>
            <a:r>
              <a:rPr lang="en-US" altLang="zh-CN" sz="2400" dirty="0">
                <a:ea typeface="宋体" panose="02010600030101010101" pitchFamily="2" charset="-122"/>
              </a:rPr>
              <a:t>In 1985, the Computer Society of the IEEE started a project, called Project 802, to set standards to enable intercommunication among equipment from a variety of manufacturers. </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3399546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B81DE88A-F6EA-4B28-A32B-5AE7C616607B}"/>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C61DEB7C-BF96-4192-BDF4-4DBDC3398265}"/>
              </a:ext>
            </a:extLst>
          </p:cNvPr>
          <p:cNvSpPr>
            <a:spLocks noGrp="1"/>
          </p:cNvSpPr>
          <p:nvPr>
            <p:ph type="sldNum" sz="quarter" idx="11"/>
          </p:nvPr>
        </p:nvSpPr>
        <p:spPr/>
        <p:txBody>
          <a:bodyPr/>
          <a:lstStyle/>
          <a:p>
            <a:fld id="{4A0E2B07-771F-4A4B-A5DF-1DB7AC4DAAB3}" type="slidenum">
              <a:rPr lang="en-US" altLang="zh-CN"/>
              <a:pPr/>
              <a:t>90</a:t>
            </a:fld>
            <a:endParaRPr lang="en-US" altLang="zh-CN"/>
          </a:p>
        </p:txBody>
      </p:sp>
      <p:sp>
        <p:nvSpPr>
          <p:cNvPr id="609282" name="Text Box 2">
            <a:extLst>
              <a:ext uri="{FF2B5EF4-FFF2-40B4-BE49-F238E27FC236}">
                <a16:creationId xmlns:a16="http://schemas.microsoft.com/office/drawing/2014/main" id="{21E44F2E-4913-4218-9205-3A55FD476AF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3.37</a:t>
            </a:r>
            <a:r>
              <a:rPr lang="en-US" altLang="en-US">
                <a:solidFill>
                  <a:schemeClr val="accent2"/>
                </a:solidFill>
              </a:rPr>
              <a:t>    </a:t>
            </a:r>
            <a:r>
              <a:rPr lang="en-US" altLang="en-US" i="1"/>
              <a:t>AAL5</a:t>
            </a:r>
          </a:p>
        </p:txBody>
      </p:sp>
      <p:sp>
        <p:nvSpPr>
          <p:cNvPr id="609283" name="Rectangle 3">
            <a:extLst>
              <a:ext uri="{FF2B5EF4-FFF2-40B4-BE49-F238E27FC236}">
                <a16:creationId xmlns:a16="http://schemas.microsoft.com/office/drawing/2014/main" id="{892FEF82-B694-4517-9784-9600153FE4E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9284" name="Rectangle 4">
            <a:extLst>
              <a:ext uri="{FF2B5EF4-FFF2-40B4-BE49-F238E27FC236}">
                <a16:creationId xmlns:a16="http://schemas.microsoft.com/office/drawing/2014/main" id="{46ACC93E-D06B-4BB4-AAF8-EE90D8AFC37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9285" name="Rectangle 5">
            <a:extLst>
              <a:ext uri="{FF2B5EF4-FFF2-40B4-BE49-F238E27FC236}">
                <a16:creationId xmlns:a16="http://schemas.microsoft.com/office/drawing/2014/main" id="{5C2F6C97-10AA-48EE-88FC-35CA3547F8A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9286" name="Rectangle 6">
            <a:extLst>
              <a:ext uri="{FF2B5EF4-FFF2-40B4-BE49-F238E27FC236}">
                <a16:creationId xmlns:a16="http://schemas.microsoft.com/office/drawing/2014/main" id="{9EDE7156-658C-4769-A375-DEF488D5760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9287" name="Rectangle 7">
            <a:extLst>
              <a:ext uri="{FF2B5EF4-FFF2-40B4-BE49-F238E27FC236}">
                <a16:creationId xmlns:a16="http://schemas.microsoft.com/office/drawing/2014/main" id="{0EA4FF8C-4D1F-4AD7-81B5-62B1161F5D3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9288" name="Rectangle 8">
            <a:extLst>
              <a:ext uri="{FF2B5EF4-FFF2-40B4-BE49-F238E27FC236}">
                <a16:creationId xmlns:a16="http://schemas.microsoft.com/office/drawing/2014/main" id="{DDB66EBE-F0E7-473B-BDFE-1A8E19BDCEC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09289" name="Rectangle 9">
            <a:extLst>
              <a:ext uri="{FF2B5EF4-FFF2-40B4-BE49-F238E27FC236}">
                <a16:creationId xmlns:a16="http://schemas.microsoft.com/office/drawing/2014/main" id="{13613D19-497B-49F4-8E19-F83C5818464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09290" name="Picture 10">
            <a:extLst>
              <a:ext uri="{FF2B5EF4-FFF2-40B4-BE49-F238E27FC236}">
                <a16:creationId xmlns:a16="http://schemas.microsoft.com/office/drawing/2014/main" id="{598611A7-D958-4D3F-BE51-0F6FC0C01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2019300"/>
            <a:ext cx="810895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09290"/>
                                        </p:tgtEl>
                                        <p:attrNameLst>
                                          <p:attrName>style.visibility</p:attrName>
                                        </p:attrNameLst>
                                      </p:cBhvr>
                                      <p:to>
                                        <p:strVal val="visible"/>
                                      </p:to>
                                    </p:set>
                                    <p:animEffect transition="in" filter="wipe(up)">
                                      <p:cBhvr>
                                        <p:cTn id="7" dur="5000"/>
                                        <p:tgtEl>
                                          <p:spTgt spid="609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E295D1E6-5BF2-4845-B2DE-C33BB70C266E}"/>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9F413459-9451-461C-A4D2-D1AF55FC1368}"/>
              </a:ext>
            </a:extLst>
          </p:cNvPr>
          <p:cNvSpPr>
            <a:spLocks noGrp="1"/>
          </p:cNvSpPr>
          <p:nvPr>
            <p:ph type="sldNum" sz="quarter" idx="11"/>
          </p:nvPr>
        </p:nvSpPr>
        <p:spPr/>
        <p:txBody>
          <a:bodyPr/>
          <a:lstStyle/>
          <a:p>
            <a:fld id="{F8727A68-EF14-4866-B85F-87B851AE74F5}" type="slidenum">
              <a:rPr lang="en-US" altLang="zh-CN"/>
              <a:pPr/>
              <a:t>91</a:t>
            </a:fld>
            <a:endParaRPr lang="en-US" altLang="zh-CN"/>
          </a:p>
        </p:txBody>
      </p:sp>
      <p:sp>
        <p:nvSpPr>
          <p:cNvPr id="611330" name="Text Box 2">
            <a:extLst>
              <a:ext uri="{FF2B5EF4-FFF2-40B4-BE49-F238E27FC236}">
                <a16:creationId xmlns:a16="http://schemas.microsoft.com/office/drawing/2014/main" id="{5264583C-0B52-44E7-99F2-C1BE99599767}"/>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3.38</a:t>
            </a:r>
            <a:r>
              <a:rPr lang="en-US" altLang="en-US">
                <a:solidFill>
                  <a:schemeClr val="accent2"/>
                </a:solidFill>
              </a:rPr>
              <a:t>    </a:t>
            </a:r>
            <a:r>
              <a:rPr lang="en-US" altLang="en-US" i="1"/>
              <a:t>ATM layer</a:t>
            </a:r>
          </a:p>
        </p:txBody>
      </p:sp>
      <p:sp>
        <p:nvSpPr>
          <p:cNvPr id="611331" name="Rectangle 3">
            <a:extLst>
              <a:ext uri="{FF2B5EF4-FFF2-40B4-BE49-F238E27FC236}">
                <a16:creationId xmlns:a16="http://schemas.microsoft.com/office/drawing/2014/main" id="{77F14E08-6A0F-4CE9-A283-30B4B73B8F7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1332" name="Rectangle 4">
            <a:extLst>
              <a:ext uri="{FF2B5EF4-FFF2-40B4-BE49-F238E27FC236}">
                <a16:creationId xmlns:a16="http://schemas.microsoft.com/office/drawing/2014/main" id="{1A1595A2-DC10-4E67-BEEB-84BB1DE01AC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1333" name="Rectangle 5">
            <a:extLst>
              <a:ext uri="{FF2B5EF4-FFF2-40B4-BE49-F238E27FC236}">
                <a16:creationId xmlns:a16="http://schemas.microsoft.com/office/drawing/2014/main" id="{462B6688-1BEC-4FEA-A599-E7AF4F97C34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1334" name="Rectangle 6">
            <a:extLst>
              <a:ext uri="{FF2B5EF4-FFF2-40B4-BE49-F238E27FC236}">
                <a16:creationId xmlns:a16="http://schemas.microsoft.com/office/drawing/2014/main" id="{C0EE666A-06E0-4BCC-83A9-12CE94E694A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1335" name="Rectangle 7">
            <a:extLst>
              <a:ext uri="{FF2B5EF4-FFF2-40B4-BE49-F238E27FC236}">
                <a16:creationId xmlns:a16="http://schemas.microsoft.com/office/drawing/2014/main" id="{E86B23AA-9869-4941-A1FD-42C42282FD7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1336" name="Rectangle 8">
            <a:extLst>
              <a:ext uri="{FF2B5EF4-FFF2-40B4-BE49-F238E27FC236}">
                <a16:creationId xmlns:a16="http://schemas.microsoft.com/office/drawing/2014/main" id="{062EB80E-3A1A-48F5-BE09-0A5663FA055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1337" name="Rectangle 9">
            <a:extLst>
              <a:ext uri="{FF2B5EF4-FFF2-40B4-BE49-F238E27FC236}">
                <a16:creationId xmlns:a16="http://schemas.microsoft.com/office/drawing/2014/main" id="{EA23A95B-31AF-49FF-81B8-2C8FEEDC612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11338" name="Picture 10">
            <a:extLst>
              <a:ext uri="{FF2B5EF4-FFF2-40B4-BE49-F238E27FC236}">
                <a16:creationId xmlns:a16="http://schemas.microsoft.com/office/drawing/2014/main" id="{047FAE7D-816E-467D-B2EB-D38EF3DAD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417763"/>
            <a:ext cx="8666162" cy="230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11338"/>
                                        </p:tgtEl>
                                        <p:attrNameLst>
                                          <p:attrName>style.visibility</p:attrName>
                                        </p:attrNameLst>
                                      </p:cBhvr>
                                      <p:to>
                                        <p:strVal val="visible"/>
                                      </p:to>
                                    </p:set>
                                    <p:animEffect transition="in" filter="wipe(up)">
                                      <p:cBhvr>
                                        <p:cTn id="7" dur="5000"/>
                                        <p:tgtEl>
                                          <p:spTgt spid="611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5DB4F73F-1E3B-479E-8903-31104F138527}"/>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5D4C16E0-73C4-4183-8284-9478DC637AE2}"/>
              </a:ext>
            </a:extLst>
          </p:cNvPr>
          <p:cNvSpPr>
            <a:spLocks noGrp="1"/>
          </p:cNvSpPr>
          <p:nvPr>
            <p:ph type="sldNum" sz="quarter" idx="11"/>
          </p:nvPr>
        </p:nvSpPr>
        <p:spPr/>
        <p:txBody>
          <a:bodyPr/>
          <a:lstStyle/>
          <a:p>
            <a:fld id="{E6127EF9-017A-47B5-AC1B-30A981D9AB91}" type="slidenum">
              <a:rPr lang="en-US" altLang="zh-CN"/>
              <a:pPr/>
              <a:t>92</a:t>
            </a:fld>
            <a:endParaRPr lang="en-US" altLang="zh-CN"/>
          </a:p>
        </p:txBody>
      </p:sp>
      <p:sp>
        <p:nvSpPr>
          <p:cNvPr id="613378" name="Text Box 2">
            <a:extLst>
              <a:ext uri="{FF2B5EF4-FFF2-40B4-BE49-F238E27FC236}">
                <a16:creationId xmlns:a16="http://schemas.microsoft.com/office/drawing/2014/main" id="{860FDD3E-F1C9-4376-B4C5-3797121DC84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3.39</a:t>
            </a:r>
            <a:r>
              <a:rPr lang="en-US" altLang="en-US">
                <a:solidFill>
                  <a:schemeClr val="accent2"/>
                </a:solidFill>
              </a:rPr>
              <a:t>    </a:t>
            </a:r>
            <a:r>
              <a:rPr lang="en-US" altLang="en-US" i="1"/>
              <a:t>An ATM cell</a:t>
            </a:r>
          </a:p>
        </p:txBody>
      </p:sp>
      <p:sp>
        <p:nvSpPr>
          <p:cNvPr id="613379" name="Rectangle 3">
            <a:extLst>
              <a:ext uri="{FF2B5EF4-FFF2-40B4-BE49-F238E27FC236}">
                <a16:creationId xmlns:a16="http://schemas.microsoft.com/office/drawing/2014/main" id="{EA0B59B5-0E5E-483A-A5BE-984CEED2EFC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3380" name="Rectangle 4">
            <a:extLst>
              <a:ext uri="{FF2B5EF4-FFF2-40B4-BE49-F238E27FC236}">
                <a16:creationId xmlns:a16="http://schemas.microsoft.com/office/drawing/2014/main" id="{D3F0F781-79F5-41F4-8FD7-36234C0081B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3381" name="Rectangle 5">
            <a:extLst>
              <a:ext uri="{FF2B5EF4-FFF2-40B4-BE49-F238E27FC236}">
                <a16:creationId xmlns:a16="http://schemas.microsoft.com/office/drawing/2014/main" id="{FA65F599-C09A-49B5-BEF6-7FF06837A11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3382" name="Rectangle 6">
            <a:extLst>
              <a:ext uri="{FF2B5EF4-FFF2-40B4-BE49-F238E27FC236}">
                <a16:creationId xmlns:a16="http://schemas.microsoft.com/office/drawing/2014/main" id="{5672C605-9844-4794-AC5B-0D47BE48632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3383" name="Rectangle 7">
            <a:extLst>
              <a:ext uri="{FF2B5EF4-FFF2-40B4-BE49-F238E27FC236}">
                <a16:creationId xmlns:a16="http://schemas.microsoft.com/office/drawing/2014/main" id="{E3F891F0-3398-4DAA-9C2D-A33D46A1CA6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3384" name="Rectangle 8">
            <a:extLst>
              <a:ext uri="{FF2B5EF4-FFF2-40B4-BE49-F238E27FC236}">
                <a16:creationId xmlns:a16="http://schemas.microsoft.com/office/drawing/2014/main" id="{7657A5B4-7163-490E-A8D1-20E235204B5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3385" name="Rectangle 9">
            <a:extLst>
              <a:ext uri="{FF2B5EF4-FFF2-40B4-BE49-F238E27FC236}">
                <a16:creationId xmlns:a16="http://schemas.microsoft.com/office/drawing/2014/main" id="{6685254A-04C8-44C0-A2CA-C08143C0D44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13386" name="Picture 10">
            <a:extLst>
              <a:ext uri="{FF2B5EF4-FFF2-40B4-BE49-F238E27FC236}">
                <a16:creationId xmlns:a16="http://schemas.microsoft.com/office/drawing/2014/main" id="{32B87FC2-4B86-487A-8EB2-1B867BE60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1125"/>
            <a:ext cx="74136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页脚占位符 1">
            <a:extLst>
              <a:ext uri="{FF2B5EF4-FFF2-40B4-BE49-F238E27FC236}">
                <a16:creationId xmlns:a16="http://schemas.microsoft.com/office/drawing/2014/main" id="{24EA97E7-4D1B-4BA3-A25C-0CB9BE7685BF}"/>
              </a:ext>
            </a:extLst>
          </p:cNvPr>
          <p:cNvSpPr>
            <a:spLocks noGrp="1"/>
          </p:cNvSpPr>
          <p:nvPr>
            <p:ph type="ftr" sz="quarter" idx="10"/>
          </p:nvPr>
        </p:nvSpPr>
        <p:spPr/>
        <p:txBody>
          <a:bodyPr/>
          <a:lstStyle/>
          <a:p>
            <a:r>
              <a:rPr lang="en-US" altLang="zh-CN"/>
              <a:t>TCP/IP Protocol Suite</a:t>
            </a:r>
          </a:p>
        </p:txBody>
      </p:sp>
      <p:sp>
        <p:nvSpPr>
          <p:cNvPr id="7" name="灯片编号占位符 2">
            <a:extLst>
              <a:ext uri="{FF2B5EF4-FFF2-40B4-BE49-F238E27FC236}">
                <a16:creationId xmlns:a16="http://schemas.microsoft.com/office/drawing/2014/main" id="{14088F6C-2470-41B7-AA24-B5DDB41C5692}"/>
              </a:ext>
            </a:extLst>
          </p:cNvPr>
          <p:cNvSpPr>
            <a:spLocks noGrp="1"/>
          </p:cNvSpPr>
          <p:nvPr>
            <p:ph type="sldNum" sz="quarter" idx="11"/>
          </p:nvPr>
        </p:nvSpPr>
        <p:spPr/>
        <p:txBody>
          <a:bodyPr/>
          <a:lstStyle/>
          <a:p>
            <a:fld id="{8EE930FA-4C0F-46D2-A4B0-C4D9A6A4BF38}" type="slidenum">
              <a:rPr lang="en-US" altLang="zh-CN"/>
              <a:pPr/>
              <a:t>93</a:t>
            </a:fld>
            <a:endParaRPr lang="en-US" altLang="zh-CN"/>
          </a:p>
        </p:txBody>
      </p:sp>
      <p:sp>
        <p:nvSpPr>
          <p:cNvPr id="655362" name="Rectangle 2">
            <a:extLst>
              <a:ext uri="{FF2B5EF4-FFF2-40B4-BE49-F238E27FC236}">
                <a16:creationId xmlns:a16="http://schemas.microsoft.com/office/drawing/2014/main" id="{82183129-1158-4F18-87D7-58670078D236}"/>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3200">
              <a:effectLst>
                <a:outerShdw blurRad="38100" dist="38100" dir="2700000" algn="tl">
                  <a:srgbClr val="FFFFFF"/>
                </a:outerShdw>
              </a:effectLst>
            </a:endParaRPr>
          </a:p>
        </p:txBody>
      </p:sp>
      <p:sp>
        <p:nvSpPr>
          <p:cNvPr id="655363" name="Text Box 3">
            <a:extLst>
              <a:ext uri="{FF2B5EF4-FFF2-40B4-BE49-F238E27FC236}">
                <a16:creationId xmlns:a16="http://schemas.microsoft.com/office/drawing/2014/main" id="{355A18A7-6C1F-46BC-BDF3-E74830B08030}"/>
              </a:ext>
            </a:extLst>
          </p:cNvPr>
          <p:cNvSpPr txBox="1">
            <a:spLocks noChangeArrowheads="1"/>
          </p:cNvSpPr>
          <p:nvPr/>
        </p:nvSpPr>
        <p:spPr bwMode="auto">
          <a:xfrm>
            <a:off x="228600" y="355600"/>
            <a:ext cx="63277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bg1"/>
                </a:solidFill>
                <a:latin typeface="Times" panose="02020603050405020304" pitchFamily="18" charset="0"/>
                <a:ea typeface="宋体" panose="02010600030101010101" pitchFamily="2" charset="-122"/>
              </a:rPr>
              <a:t>3-5  CONNECTING DEVICES</a:t>
            </a:r>
          </a:p>
        </p:txBody>
      </p:sp>
      <p:sp>
        <p:nvSpPr>
          <p:cNvPr id="655364" name="Text Box 4">
            <a:extLst>
              <a:ext uri="{FF2B5EF4-FFF2-40B4-BE49-F238E27FC236}">
                <a16:creationId xmlns:a16="http://schemas.microsoft.com/office/drawing/2014/main" id="{A4F7A0FF-3492-4D4E-B67D-AAED675AC429}"/>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55365" name="Rectangle 5">
            <a:extLst>
              <a:ext uri="{FF2B5EF4-FFF2-40B4-BE49-F238E27FC236}">
                <a16:creationId xmlns:a16="http://schemas.microsoft.com/office/drawing/2014/main" id="{13114D48-0EEA-4565-9A83-0F5E3B53F0C3}"/>
              </a:ext>
            </a:extLst>
          </p:cNvPr>
          <p:cNvSpPr>
            <a:spLocks noChangeArrowheads="1"/>
          </p:cNvSpPr>
          <p:nvPr/>
        </p:nvSpPr>
        <p:spPr bwMode="auto">
          <a:xfrm>
            <a:off x="381000" y="1524000"/>
            <a:ext cx="85344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800">
                <a:latin typeface="Arial Unicode MS" pitchFamily="34" charset="-128"/>
                <a:ea typeface="宋体" panose="02010600030101010101" pitchFamily="2" charset="-122"/>
              </a:rPr>
              <a:t>LANs or WANs do not normally operate in isolation. They are connected to one another or to the Internet. To connect LANs and WANs together we use connecting devices. Connecting devices can operate in different layers of the Internet model. We discuss three kinds of connecting devices: repeaters (or hubs), bridges (or two-layer switches), and routers (or three-layer switches).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FFFF99">
                <a:gamma/>
                <a:shade val="46275"/>
                <a:invGamma/>
              </a:srgbClr>
            </a:gs>
          </a:gsLst>
          <a:lin ang="0" scaled="1"/>
        </a:gradFill>
        <a:effectLst/>
      </p:bgPr>
    </p:bg>
    <p:spTree>
      <p:nvGrpSpPr>
        <p:cNvPr id="1" name=""/>
        <p:cNvGrpSpPr/>
        <p:nvPr/>
      </p:nvGrpSpPr>
      <p:grpSpPr>
        <a:xfrm>
          <a:off x="0" y="0"/>
          <a:ext cx="0" cy="0"/>
          <a:chOff x="0" y="0"/>
          <a:chExt cx="0" cy="0"/>
        </a:xfrm>
      </p:grpSpPr>
      <p:sp>
        <p:nvSpPr>
          <p:cNvPr id="5" name="页脚占位符 1">
            <a:extLst>
              <a:ext uri="{FF2B5EF4-FFF2-40B4-BE49-F238E27FC236}">
                <a16:creationId xmlns:a16="http://schemas.microsoft.com/office/drawing/2014/main" id="{B1CB3456-95C5-45A1-A31B-3AA46E09B8AE}"/>
              </a:ext>
            </a:extLst>
          </p:cNvPr>
          <p:cNvSpPr>
            <a:spLocks noGrp="1"/>
          </p:cNvSpPr>
          <p:nvPr>
            <p:ph type="ftr" sz="quarter" idx="10"/>
          </p:nvPr>
        </p:nvSpPr>
        <p:spPr/>
        <p:txBody>
          <a:bodyPr/>
          <a:lstStyle/>
          <a:p>
            <a:r>
              <a:rPr lang="en-US" altLang="zh-CN"/>
              <a:t>TCP/IP Protocol Suite</a:t>
            </a:r>
          </a:p>
        </p:txBody>
      </p:sp>
      <p:sp>
        <p:nvSpPr>
          <p:cNvPr id="6" name="灯片编号占位符 2">
            <a:extLst>
              <a:ext uri="{FF2B5EF4-FFF2-40B4-BE49-F238E27FC236}">
                <a16:creationId xmlns:a16="http://schemas.microsoft.com/office/drawing/2014/main" id="{3A8B5DAB-C430-43FC-9D3A-0FC3B2BCB7C6}"/>
              </a:ext>
            </a:extLst>
          </p:cNvPr>
          <p:cNvSpPr>
            <a:spLocks noGrp="1"/>
          </p:cNvSpPr>
          <p:nvPr>
            <p:ph type="sldNum" sz="quarter" idx="11"/>
          </p:nvPr>
        </p:nvSpPr>
        <p:spPr/>
        <p:txBody>
          <a:bodyPr/>
          <a:lstStyle/>
          <a:p>
            <a:fld id="{4621B48B-94F1-41B2-9192-C757277C7DE7}" type="slidenum">
              <a:rPr lang="en-US" altLang="zh-CN"/>
              <a:pPr/>
              <a:t>94</a:t>
            </a:fld>
            <a:endParaRPr lang="en-US" altLang="zh-CN"/>
          </a:p>
        </p:txBody>
      </p:sp>
      <p:sp>
        <p:nvSpPr>
          <p:cNvPr id="657410" name="Text Box 2">
            <a:extLst>
              <a:ext uri="{FF2B5EF4-FFF2-40B4-BE49-F238E27FC236}">
                <a16:creationId xmlns:a16="http://schemas.microsoft.com/office/drawing/2014/main" id="{8062CDC1-2DC1-412B-A9A0-9A5FA5D12D1E}"/>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i="1">
                <a:solidFill>
                  <a:schemeClr val="hlink"/>
                </a:solidFill>
                <a:effectLst>
                  <a:outerShdw blurRad="38100" dist="38100" dir="2700000" algn="tl">
                    <a:srgbClr val="000000"/>
                  </a:outerShdw>
                </a:effectLst>
                <a:latin typeface="Times" panose="02020603050405020304" pitchFamily="18" charset="0"/>
                <a:ea typeface="宋体" panose="02010600030101010101" pitchFamily="2" charset="-122"/>
              </a:rPr>
              <a:t>Topics Discussed in the Section</a:t>
            </a:r>
          </a:p>
        </p:txBody>
      </p:sp>
      <p:sp>
        <p:nvSpPr>
          <p:cNvPr id="657411" name="Text Box 3">
            <a:extLst>
              <a:ext uri="{FF2B5EF4-FFF2-40B4-BE49-F238E27FC236}">
                <a16:creationId xmlns:a16="http://schemas.microsoft.com/office/drawing/2014/main" id="{C183F86A-58D6-4B01-8D95-B394C1E69A89}"/>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657412" name="Rectangle 4">
            <a:extLst>
              <a:ext uri="{FF2B5EF4-FFF2-40B4-BE49-F238E27FC236}">
                <a16:creationId xmlns:a16="http://schemas.microsoft.com/office/drawing/2014/main" id="{FF472085-AA3A-4AC7-A6C4-F95DD472D403}"/>
              </a:ext>
            </a:extLst>
          </p:cNvPr>
          <p:cNvSpPr>
            <a:spLocks noChangeArrowheads="1"/>
          </p:cNvSpPr>
          <p:nvPr/>
        </p:nvSpPr>
        <p:spPr bwMode="auto">
          <a:xfrm>
            <a:off x="304800" y="989013"/>
            <a:ext cx="67056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Repeaters</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Bridges</a:t>
            </a:r>
          </a:p>
          <a:p>
            <a:pPr>
              <a:spcBef>
                <a:spcPct val="10000"/>
              </a:spcBef>
              <a:spcAft>
                <a:spcPct val="10000"/>
              </a:spcAft>
              <a:buClr>
                <a:schemeClr val="tx1"/>
              </a:buClr>
              <a:buSzPct val="117000"/>
              <a:buFont typeface="Wingdings" panose="05000000000000000000" pitchFamily="2" charset="2"/>
              <a:buChar char="ü"/>
            </a:pPr>
            <a:r>
              <a:rPr lang="en-US" altLang="zh-CN" sz="2800">
                <a:solidFill>
                  <a:srgbClr val="0033CC"/>
                </a:solidFill>
                <a:ea typeface="宋体" panose="02010600030101010101" pitchFamily="2" charset="-122"/>
              </a:rPr>
              <a:t>Routers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7412"/>
                                        </p:tgtEl>
                                        <p:attrNameLst>
                                          <p:attrName>style.visibility</p:attrName>
                                        </p:attrNameLst>
                                      </p:cBhvr>
                                      <p:to>
                                        <p:strVal val="visible"/>
                                      </p:to>
                                    </p:set>
                                    <p:animEffect transition="in" filter="wipe(up)">
                                      <p:cBhvr>
                                        <p:cTn id="7" dur="5000"/>
                                        <p:tgtEl>
                                          <p:spTgt spid="65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1">
            <a:extLst>
              <a:ext uri="{FF2B5EF4-FFF2-40B4-BE49-F238E27FC236}">
                <a16:creationId xmlns:a16="http://schemas.microsoft.com/office/drawing/2014/main" id="{0C7C556C-E1BF-4B53-92D5-980365AD7D2B}"/>
              </a:ext>
            </a:extLst>
          </p:cNvPr>
          <p:cNvSpPr>
            <a:spLocks noGrp="1"/>
          </p:cNvSpPr>
          <p:nvPr>
            <p:ph type="ftr" sz="quarter" idx="10"/>
          </p:nvPr>
        </p:nvSpPr>
        <p:spPr/>
        <p:txBody>
          <a:bodyPr/>
          <a:lstStyle/>
          <a:p>
            <a:r>
              <a:rPr lang="en-US" altLang="zh-CN"/>
              <a:t>TCP/IP Protocol Suite</a:t>
            </a:r>
          </a:p>
        </p:txBody>
      </p:sp>
      <p:sp>
        <p:nvSpPr>
          <p:cNvPr id="12" name="灯片编号占位符 2">
            <a:extLst>
              <a:ext uri="{FF2B5EF4-FFF2-40B4-BE49-F238E27FC236}">
                <a16:creationId xmlns:a16="http://schemas.microsoft.com/office/drawing/2014/main" id="{D7491F75-23D8-4155-ABE1-FF49646123A3}"/>
              </a:ext>
            </a:extLst>
          </p:cNvPr>
          <p:cNvSpPr>
            <a:spLocks noGrp="1"/>
          </p:cNvSpPr>
          <p:nvPr>
            <p:ph type="sldNum" sz="quarter" idx="11"/>
          </p:nvPr>
        </p:nvSpPr>
        <p:spPr/>
        <p:txBody>
          <a:bodyPr/>
          <a:lstStyle/>
          <a:p>
            <a:fld id="{10D75224-C50E-48D2-B64B-F88D6B9CEE88}" type="slidenum">
              <a:rPr lang="en-US" altLang="zh-CN"/>
              <a:pPr/>
              <a:t>95</a:t>
            </a:fld>
            <a:endParaRPr lang="en-US" altLang="zh-CN"/>
          </a:p>
        </p:txBody>
      </p:sp>
      <p:sp>
        <p:nvSpPr>
          <p:cNvPr id="615426" name="Text Box 2">
            <a:extLst>
              <a:ext uri="{FF2B5EF4-FFF2-40B4-BE49-F238E27FC236}">
                <a16:creationId xmlns:a16="http://schemas.microsoft.com/office/drawing/2014/main" id="{BE2C5095-B683-4B3F-816E-94B65B051BA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3.40</a:t>
            </a:r>
            <a:r>
              <a:rPr lang="en-US" altLang="en-US">
                <a:solidFill>
                  <a:schemeClr val="accent2"/>
                </a:solidFill>
              </a:rPr>
              <a:t>    </a:t>
            </a:r>
            <a:r>
              <a:rPr lang="en-US" altLang="en-US" i="1"/>
              <a:t>Connecting devices</a:t>
            </a:r>
          </a:p>
        </p:txBody>
      </p:sp>
      <p:sp>
        <p:nvSpPr>
          <p:cNvPr id="615427" name="Rectangle 3">
            <a:extLst>
              <a:ext uri="{FF2B5EF4-FFF2-40B4-BE49-F238E27FC236}">
                <a16:creationId xmlns:a16="http://schemas.microsoft.com/office/drawing/2014/main" id="{854D0289-3108-47B8-9D88-5D0F18D984E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5428" name="Rectangle 4">
            <a:extLst>
              <a:ext uri="{FF2B5EF4-FFF2-40B4-BE49-F238E27FC236}">
                <a16:creationId xmlns:a16="http://schemas.microsoft.com/office/drawing/2014/main" id="{7572C728-E089-4E0B-B74F-EA9BD8E4DAC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5429" name="Rectangle 5">
            <a:extLst>
              <a:ext uri="{FF2B5EF4-FFF2-40B4-BE49-F238E27FC236}">
                <a16:creationId xmlns:a16="http://schemas.microsoft.com/office/drawing/2014/main" id="{D178A2B2-9EE9-463B-A254-2B32070FDEE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5430" name="Rectangle 6">
            <a:extLst>
              <a:ext uri="{FF2B5EF4-FFF2-40B4-BE49-F238E27FC236}">
                <a16:creationId xmlns:a16="http://schemas.microsoft.com/office/drawing/2014/main" id="{E85FCFD8-48EF-4ABF-B7E4-2DC1AA314D1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5431" name="Rectangle 7">
            <a:extLst>
              <a:ext uri="{FF2B5EF4-FFF2-40B4-BE49-F238E27FC236}">
                <a16:creationId xmlns:a16="http://schemas.microsoft.com/office/drawing/2014/main" id="{E9AB79D6-3BF3-4F46-8CD5-82761EE879E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5432" name="Rectangle 8">
            <a:extLst>
              <a:ext uri="{FF2B5EF4-FFF2-40B4-BE49-F238E27FC236}">
                <a16:creationId xmlns:a16="http://schemas.microsoft.com/office/drawing/2014/main" id="{13F15150-BC0C-45FC-BC1D-F5D1FB62B9A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5433" name="Rectangle 9">
            <a:extLst>
              <a:ext uri="{FF2B5EF4-FFF2-40B4-BE49-F238E27FC236}">
                <a16:creationId xmlns:a16="http://schemas.microsoft.com/office/drawing/2014/main" id="{F47207C4-715F-4DAF-BA5E-1F736507CF1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15434" name="Picture 10">
            <a:extLst>
              <a:ext uri="{FF2B5EF4-FFF2-40B4-BE49-F238E27FC236}">
                <a16:creationId xmlns:a16="http://schemas.microsoft.com/office/drawing/2014/main" id="{66FABCB3-7CFA-42A5-A95F-166301539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81313"/>
            <a:ext cx="8007350"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1">
            <a:extLst>
              <a:ext uri="{FF2B5EF4-FFF2-40B4-BE49-F238E27FC236}">
                <a16:creationId xmlns:a16="http://schemas.microsoft.com/office/drawing/2014/main" id="{B083B57E-581D-4396-8E92-AB777A05725D}"/>
              </a:ext>
            </a:extLst>
          </p:cNvPr>
          <p:cNvSpPr>
            <a:spLocks noGrp="1"/>
          </p:cNvSpPr>
          <p:nvPr>
            <p:ph type="ftr" sz="quarter" idx="10"/>
          </p:nvPr>
        </p:nvSpPr>
        <p:spPr/>
        <p:txBody>
          <a:bodyPr/>
          <a:lstStyle/>
          <a:p>
            <a:r>
              <a:rPr lang="en-US" altLang="zh-CN"/>
              <a:t>TCP/IP Protocol Suite</a:t>
            </a:r>
          </a:p>
        </p:txBody>
      </p:sp>
      <p:sp>
        <p:nvSpPr>
          <p:cNvPr id="17" name="灯片编号占位符 2">
            <a:extLst>
              <a:ext uri="{FF2B5EF4-FFF2-40B4-BE49-F238E27FC236}">
                <a16:creationId xmlns:a16="http://schemas.microsoft.com/office/drawing/2014/main" id="{4750076D-4BE0-4255-899A-650F740B85A1}"/>
              </a:ext>
            </a:extLst>
          </p:cNvPr>
          <p:cNvSpPr>
            <a:spLocks noGrp="1"/>
          </p:cNvSpPr>
          <p:nvPr>
            <p:ph type="sldNum" sz="quarter" idx="11"/>
          </p:nvPr>
        </p:nvSpPr>
        <p:spPr/>
        <p:txBody>
          <a:bodyPr/>
          <a:lstStyle/>
          <a:p>
            <a:fld id="{514C9AEB-661D-40B7-8658-646A61AA31AA}" type="slidenum">
              <a:rPr lang="en-US" altLang="zh-CN"/>
              <a:pPr/>
              <a:t>96</a:t>
            </a:fld>
            <a:endParaRPr lang="en-US" altLang="zh-CN"/>
          </a:p>
        </p:txBody>
      </p:sp>
      <p:pic>
        <p:nvPicPr>
          <p:cNvPr id="617482" name="Picture 10">
            <a:extLst>
              <a:ext uri="{FF2B5EF4-FFF2-40B4-BE49-F238E27FC236}">
                <a16:creationId xmlns:a16="http://schemas.microsoft.com/office/drawing/2014/main" id="{966E000A-BB22-451A-A897-8A039C75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2611438"/>
            <a:ext cx="6526212" cy="173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474" name="Text Box 2">
            <a:extLst>
              <a:ext uri="{FF2B5EF4-FFF2-40B4-BE49-F238E27FC236}">
                <a16:creationId xmlns:a16="http://schemas.microsoft.com/office/drawing/2014/main" id="{36B235CE-5A56-4C5D-BB9F-E7B0CB4CE0A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0000FF"/>
                </a:solidFill>
              </a:rPr>
              <a:t>Figure 3.41</a:t>
            </a:r>
            <a:r>
              <a:rPr lang="en-US" altLang="en-US">
                <a:solidFill>
                  <a:schemeClr val="accent2"/>
                </a:solidFill>
              </a:rPr>
              <a:t>    </a:t>
            </a:r>
            <a:r>
              <a:rPr lang="en-US" altLang="en-US" i="1"/>
              <a:t>Repeater or hub</a:t>
            </a:r>
          </a:p>
        </p:txBody>
      </p:sp>
      <p:sp>
        <p:nvSpPr>
          <p:cNvPr id="617475" name="Rectangle 3">
            <a:extLst>
              <a:ext uri="{FF2B5EF4-FFF2-40B4-BE49-F238E27FC236}">
                <a16:creationId xmlns:a16="http://schemas.microsoft.com/office/drawing/2014/main" id="{BEA6F776-B014-42D3-AFE8-BEDE39F659E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7476" name="Rectangle 4">
            <a:extLst>
              <a:ext uri="{FF2B5EF4-FFF2-40B4-BE49-F238E27FC236}">
                <a16:creationId xmlns:a16="http://schemas.microsoft.com/office/drawing/2014/main" id="{4F6A3F08-AE9F-44A5-9F40-BBED4275DC8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7477" name="Rectangle 5">
            <a:extLst>
              <a:ext uri="{FF2B5EF4-FFF2-40B4-BE49-F238E27FC236}">
                <a16:creationId xmlns:a16="http://schemas.microsoft.com/office/drawing/2014/main" id="{DA796749-4E08-421C-91CF-A8688BC9231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7478" name="Rectangle 6">
            <a:extLst>
              <a:ext uri="{FF2B5EF4-FFF2-40B4-BE49-F238E27FC236}">
                <a16:creationId xmlns:a16="http://schemas.microsoft.com/office/drawing/2014/main" id="{4236888D-FAA3-46D8-9B2A-AEE8680538E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7479" name="Rectangle 7">
            <a:extLst>
              <a:ext uri="{FF2B5EF4-FFF2-40B4-BE49-F238E27FC236}">
                <a16:creationId xmlns:a16="http://schemas.microsoft.com/office/drawing/2014/main" id="{744B2459-E250-4A94-83AE-CE4F7E96E23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7480" name="Rectangle 8">
            <a:extLst>
              <a:ext uri="{FF2B5EF4-FFF2-40B4-BE49-F238E27FC236}">
                <a16:creationId xmlns:a16="http://schemas.microsoft.com/office/drawing/2014/main" id="{D7EC73E6-12B9-4C3D-896A-4EC9027248A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17481" name="Rectangle 9">
            <a:extLst>
              <a:ext uri="{FF2B5EF4-FFF2-40B4-BE49-F238E27FC236}">
                <a16:creationId xmlns:a16="http://schemas.microsoft.com/office/drawing/2014/main" id="{8D7291E3-31AD-48F5-9FA4-C01436BA275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pic>
        <p:nvPicPr>
          <p:cNvPr id="617483" name="Picture 11">
            <a:extLst>
              <a:ext uri="{FF2B5EF4-FFF2-40B4-BE49-F238E27FC236}">
                <a16:creationId xmlns:a16="http://schemas.microsoft.com/office/drawing/2014/main" id="{F8BFC172-7520-4364-9F42-8742DF290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27313"/>
            <a:ext cx="2916238"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484" name="Picture 12">
            <a:extLst>
              <a:ext uri="{FF2B5EF4-FFF2-40B4-BE49-F238E27FC236}">
                <a16:creationId xmlns:a16="http://schemas.microsoft.com/office/drawing/2014/main" id="{BFF00268-A4B7-4940-8E17-BD6965CB0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895600"/>
            <a:ext cx="2395538"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485" name="Picture 13">
            <a:extLst>
              <a:ext uri="{FF2B5EF4-FFF2-40B4-BE49-F238E27FC236}">
                <a16:creationId xmlns:a16="http://schemas.microsoft.com/office/drawing/2014/main" id="{DCDC485B-504B-4D4E-BB2B-2D3154FE6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048000"/>
            <a:ext cx="11430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487" name="Picture 15">
            <a:extLst>
              <a:ext uri="{FF2B5EF4-FFF2-40B4-BE49-F238E27FC236}">
                <a16:creationId xmlns:a16="http://schemas.microsoft.com/office/drawing/2014/main" id="{25388EB9-6DC5-44D8-B4DC-C080C05954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3136900"/>
            <a:ext cx="11430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488" name="Picture 16">
            <a:extLst>
              <a:ext uri="{FF2B5EF4-FFF2-40B4-BE49-F238E27FC236}">
                <a16:creationId xmlns:a16="http://schemas.microsoft.com/office/drawing/2014/main" id="{63A1054A-1541-4555-80A3-1B2EB873E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2895600"/>
            <a:ext cx="2322513"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74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17483"/>
                                        </p:tgtEl>
                                        <p:attrNameLst>
                                          <p:attrName>style.visibility</p:attrName>
                                        </p:attrNameLst>
                                      </p:cBhvr>
                                      <p:to>
                                        <p:strVal val="visible"/>
                                      </p:to>
                                    </p:set>
                                    <p:animEffect transition="in" filter="wipe(left)">
                                      <p:cBhvr>
                                        <p:cTn id="11" dur="2000"/>
                                        <p:tgtEl>
                                          <p:spTgt spid="61748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617484"/>
                                        </p:tgtEl>
                                        <p:attrNameLst>
                                          <p:attrName>style.visibility</p:attrName>
                                        </p:attrNameLst>
                                      </p:cBhvr>
                                      <p:to>
                                        <p:strVal val="visible"/>
                                      </p:to>
                                    </p:set>
                                    <p:animEffect transition="in" filter="wipe(right)">
                                      <p:cBhvr>
                                        <p:cTn id="16" dur="2000"/>
                                        <p:tgtEl>
                                          <p:spTgt spid="6174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17485"/>
                                        </p:tgtEl>
                                        <p:attrNameLst>
                                          <p:attrName>style.visibility</p:attrName>
                                        </p:attrNameLst>
                                      </p:cBhvr>
                                      <p:to>
                                        <p:strVal val="visible"/>
                                      </p:to>
                                    </p:set>
                                    <p:animEffect transition="in" filter="wipe(up)">
                                      <p:cBhvr>
                                        <p:cTn id="21" dur="2000"/>
                                        <p:tgtEl>
                                          <p:spTgt spid="61748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617487"/>
                                        </p:tgtEl>
                                        <p:attrNameLst>
                                          <p:attrName>style.visibility</p:attrName>
                                        </p:attrNameLst>
                                      </p:cBhvr>
                                      <p:to>
                                        <p:strVal val="visible"/>
                                      </p:to>
                                    </p:set>
                                    <p:animEffect transition="in" filter="wipe(up)">
                                      <p:cBhvr>
                                        <p:cTn id="26" dur="2000"/>
                                        <p:tgtEl>
                                          <p:spTgt spid="6174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17488"/>
                                        </p:tgtEl>
                                        <p:attrNameLst>
                                          <p:attrName>style.visibility</p:attrName>
                                        </p:attrNameLst>
                                      </p:cBhvr>
                                      <p:to>
                                        <p:strVal val="visible"/>
                                      </p:to>
                                    </p:set>
                                    <p:animEffect transition="in" filter="wipe(left)">
                                      <p:cBhvr>
                                        <p:cTn id="31" dur="2000"/>
                                        <p:tgtEl>
                                          <p:spTgt spid="617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DC6A33AE-105D-4FDB-B37F-CEA80FF25158}"/>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750B8DF0-5514-48A0-A625-80B5043BA730}"/>
              </a:ext>
            </a:extLst>
          </p:cNvPr>
          <p:cNvSpPr>
            <a:spLocks noGrp="1"/>
          </p:cNvSpPr>
          <p:nvPr>
            <p:ph type="sldNum" sz="quarter" idx="11"/>
          </p:nvPr>
        </p:nvSpPr>
        <p:spPr/>
        <p:txBody>
          <a:bodyPr/>
          <a:lstStyle/>
          <a:p>
            <a:fld id="{FF61E48D-9F25-42EE-A63E-07C9C386B70D}" type="slidenum">
              <a:rPr lang="en-US" altLang="zh-CN"/>
              <a:pPr/>
              <a:t>97</a:t>
            </a:fld>
            <a:endParaRPr lang="en-US" altLang="zh-CN"/>
          </a:p>
        </p:txBody>
      </p:sp>
      <p:sp>
        <p:nvSpPr>
          <p:cNvPr id="688130" name="Rectangle 2">
            <a:extLst>
              <a:ext uri="{FF2B5EF4-FFF2-40B4-BE49-F238E27FC236}">
                <a16:creationId xmlns:a16="http://schemas.microsoft.com/office/drawing/2014/main" id="{DDF9B279-744E-4C7A-9B4B-EB58A9D0E83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1" name="Rectangle 3">
            <a:extLst>
              <a:ext uri="{FF2B5EF4-FFF2-40B4-BE49-F238E27FC236}">
                <a16:creationId xmlns:a16="http://schemas.microsoft.com/office/drawing/2014/main" id="{7FDA2D71-C967-4C79-B135-314AFF1AE33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2" name="Rectangle 4">
            <a:extLst>
              <a:ext uri="{FF2B5EF4-FFF2-40B4-BE49-F238E27FC236}">
                <a16:creationId xmlns:a16="http://schemas.microsoft.com/office/drawing/2014/main" id="{E1A0976B-45A1-4733-802B-9A29C4A5354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3" name="Rectangle 5">
            <a:extLst>
              <a:ext uri="{FF2B5EF4-FFF2-40B4-BE49-F238E27FC236}">
                <a16:creationId xmlns:a16="http://schemas.microsoft.com/office/drawing/2014/main" id="{1EAA3C5A-AED6-4C39-AE80-29BE862451F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4" name="Rectangle 6">
            <a:extLst>
              <a:ext uri="{FF2B5EF4-FFF2-40B4-BE49-F238E27FC236}">
                <a16:creationId xmlns:a16="http://schemas.microsoft.com/office/drawing/2014/main" id="{515A0B52-0E93-46EF-9DD9-5AA255ACAE4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5" name="Rectangle 7">
            <a:extLst>
              <a:ext uri="{FF2B5EF4-FFF2-40B4-BE49-F238E27FC236}">
                <a16:creationId xmlns:a16="http://schemas.microsoft.com/office/drawing/2014/main" id="{A3EA0A17-53F8-4CCD-88CA-4E14762F952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6" name="Rectangle 8">
            <a:extLst>
              <a:ext uri="{FF2B5EF4-FFF2-40B4-BE49-F238E27FC236}">
                <a16:creationId xmlns:a16="http://schemas.microsoft.com/office/drawing/2014/main" id="{2CABBBA3-BF2F-4366-9F08-9F99F0A0C58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88137" name="Line 9">
            <a:extLst>
              <a:ext uri="{FF2B5EF4-FFF2-40B4-BE49-F238E27FC236}">
                <a16:creationId xmlns:a16="http://schemas.microsoft.com/office/drawing/2014/main" id="{0C760C7B-9521-4369-ABD0-F46494C3D230}"/>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8138" name="Line 10">
            <a:extLst>
              <a:ext uri="{FF2B5EF4-FFF2-40B4-BE49-F238E27FC236}">
                <a16:creationId xmlns:a16="http://schemas.microsoft.com/office/drawing/2014/main" id="{10B034C3-D8D8-4ABD-BAEC-DDA14041564E}"/>
              </a:ext>
            </a:extLst>
          </p:cNvPr>
          <p:cNvSpPr>
            <a:spLocks noChangeShapeType="1"/>
          </p:cNvSpPr>
          <p:nvPr/>
        </p:nvSpPr>
        <p:spPr bwMode="auto">
          <a:xfrm>
            <a:off x="609600" y="4191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8139" name="Rectangle 11">
            <a:extLst>
              <a:ext uri="{FF2B5EF4-FFF2-40B4-BE49-F238E27FC236}">
                <a16:creationId xmlns:a16="http://schemas.microsoft.com/office/drawing/2014/main" id="{F2E046C0-269A-4A91-A905-4E8C3CAF439D}"/>
              </a:ext>
            </a:extLst>
          </p:cNvPr>
          <p:cNvSpPr>
            <a:spLocks noChangeArrowheads="1"/>
          </p:cNvSpPr>
          <p:nvPr/>
        </p:nvSpPr>
        <p:spPr bwMode="auto">
          <a:xfrm>
            <a:off x="647700" y="3063875"/>
            <a:ext cx="8077200" cy="1066800"/>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repeater forwards every bit; it has no filtering capability.</a:t>
            </a:r>
          </a:p>
        </p:txBody>
      </p:sp>
      <p:grpSp>
        <p:nvGrpSpPr>
          <p:cNvPr id="688140" name="Group 12">
            <a:extLst>
              <a:ext uri="{FF2B5EF4-FFF2-40B4-BE49-F238E27FC236}">
                <a16:creationId xmlns:a16="http://schemas.microsoft.com/office/drawing/2014/main" id="{5C96A5D8-5043-4F01-85D4-A05D01779A61}"/>
              </a:ext>
            </a:extLst>
          </p:cNvPr>
          <p:cNvGrpSpPr>
            <a:grpSpLocks/>
          </p:cNvGrpSpPr>
          <p:nvPr/>
        </p:nvGrpSpPr>
        <p:grpSpPr bwMode="auto">
          <a:xfrm>
            <a:off x="609600" y="2252663"/>
            <a:ext cx="1143000" cy="566737"/>
            <a:chOff x="1200" y="1248"/>
            <a:chExt cx="720" cy="357"/>
          </a:xfrm>
        </p:grpSpPr>
        <p:pic>
          <p:nvPicPr>
            <p:cNvPr id="688141" name="Picture 13">
              <a:extLst>
                <a:ext uri="{FF2B5EF4-FFF2-40B4-BE49-F238E27FC236}">
                  <a16:creationId xmlns:a16="http://schemas.microsoft.com/office/drawing/2014/main" id="{F0ACB34A-2051-4741-8F1C-4DDCF6184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8142" name="Text Box 14">
              <a:extLst>
                <a:ext uri="{FF2B5EF4-FFF2-40B4-BE49-F238E27FC236}">
                  <a16:creationId xmlns:a16="http://schemas.microsoft.com/office/drawing/2014/main" id="{F82ED531-22E5-47F6-87A3-89A7FE5C32EC}"/>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8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88140"/>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688137"/>
                                        </p:tgtEl>
                                        <p:attrNameLst>
                                          <p:attrName>style.visibility</p:attrName>
                                        </p:attrNameLst>
                                      </p:cBhvr>
                                      <p:to>
                                        <p:strVal val="visible"/>
                                      </p:to>
                                    </p:set>
                                    <p:animEffect transition="in" filter="checkerboard(across)">
                                      <p:cBhvr>
                                        <p:cTn id="15" dur="500"/>
                                        <p:tgtEl>
                                          <p:spTgt spid="688137"/>
                                        </p:tgtEl>
                                      </p:cBhvr>
                                    </p:animEffect>
                                  </p:childTnLst>
                                </p:cTn>
                              </p:par>
                              <p:par>
                                <p:cTn id="16" presetID="5" presetClass="entr" presetSubtype="10" fill="hold" nodeType="withEffect">
                                  <p:stCondLst>
                                    <p:cond delay="0"/>
                                  </p:stCondLst>
                                  <p:childTnLst>
                                    <p:set>
                                      <p:cBhvr>
                                        <p:cTn id="17" dur="1" fill="hold">
                                          <p:stCondLst>
                                            <p:cond delay="0"/>
                                          </p:stCondLst>
                                        </p:cTn>
                                        <p:tgtEl>
                                          <p:spTgt spid="688138"/>
                                        </p:tgtEl>
                                        <p:attrNameLst>
                                          <p:attrName>style.visibility</p:attrName>
                                        </p:attrNameLst>
                                      </p:cBhvr>
                                      <p:to>
                                        <p:strVal val="visible"/>
                                      </p:to>
                                    </p:set>
                                    <p:animEffect transition="in" filter="checkerboard(across)">
                                      <p:cBhvr>
                                        <p:cTn id="18" dur="500"/>
                                        <p:tgtEl>
                                          <p:spTgt spid="688138"/>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688139"/>
                                        </p:tgtEl>
                                        <p:attrNameLst>
                                          <p:attrName>style.visibility</p:attrName>
                                        </p:attrNameLst>
                                      </p:cBhvr>
                                      <p:to>
                                        <p:strVal val="visible"/>
                                      </p:to>
                                    </p:set>
                                    <p:animEffect transition="in" filter="checkerboard(across)">
                                      <p:cBhvr>
                                        <p:cTn id="21" dur="500"/>
                                        <p:tgtEl>
                                          <p:spTgt spid="68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A5A134D8-8D0E-4DF5-8DB9-58569FA7BA5B}"/>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7B7CDF26-B001-4882-A113-D5AD875EA9C4}"/>
              </a:ext>
            </a:extLst>
          </p:cNvPr>
          <p:cNvSpPr>
            <a:spLocks noGrp="1"/>
          </p:cNvSpPr>
          <p:nvPr>
            <p:ph type="sldNum" sz="quarter" idx="11"/>
          </p:nvPr>
        </p:nvSpPr>
        <p:spPr/>
        <p:txBody>
          <a:bodyPr/>
          <a:lstStyle/>
          <a:p>
            <a:fld id="{41FEECED-C0E1-4B53-B74A-0770C30D281E}" type="slidenum">
              <a:rPr lang="en-US" altLang="zh-CN"/>
              <a:pPr/>
              <a:t>98</a:t>
            </a:fld>
            <a:endParaRPr lang="en-US" altLang="zh-CN"/>
          </a:p>
        </p:txBody>
      </p:sp>
      <p:sp>
        <p:nvSpPr>
          <p:cNvPr id="690178" name="Rectangle 2">
            <a:extLst>
              <a:ext uri="{FF2B5EF4-FFF2-40B4-BE49-F238E27FC236}">
                <a16:creationId xmlns:a16="http://schemas.microsoft.com/office/drawing/2014/main" id="{A31819F8-864D-401C-B783-F32896A2847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79" name="Rectangle 3">
            <a:extLst>
              <a:ext uri="{FF2B5EF4-FFF2-40B4-BE49-F238E27FC236}">
                <a16:creationId xmlns:a16="http://schemas.microsoft.com/office/drawing/2014/main" id="{35C43A48-6397-4455-A695-1B4F71117E2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80" name="Rectangle 4">
            <a:extLst>
              <a:ext uri="{FF2B5EF4-FFF2-40B4-BE49-F238E27FC236}">
                <a16:creationId xmlns:a16="http://schemas.microsoft.com/office/drawing/2014/main" id="{711EB78F-57AF-40EE-9529-7B948D1E0F1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81" name="Rectangle 5">
            <a:extLst>
              <a:ext uri="{FF2B5EF4-FFF2-40B4-BE49-F238E27FC236}">
                <a16:creationId xmlns:a16="http://schemas.microsoft.com/office/drawing/2014/main" id="{93DF5891-CF5D-4C11-A399-62389E03506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82" name="Rectangle 6">
            <a:extLst>
              <a:ext uri="{FF2B5EF4-FFF2-40B4-BE49-F238E27FC236}">
                <a16:creationId xmlns:a16="http://schemas.microsoft.com/office/drawing/2014/main" id="{C17C6599-12AD-44B8-881F-60DE2D91F60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83" name="Rectangle 7">
            <a:extLst>
              <a:ext uri="{FF2B5EF4-FFF2-40B4-BE49-F238E27FC236}">
                <a16:creationId xmlns:a16="http://schemas.microsoft.com/office/drawing/2014/main" id="{5D45DC6C-F50B-4F3E-BF8D-E2FD1867808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84" name="Rectangle 8">
            <a:extLst>
              <a:ext uri="{FF2B5EF4-FFF2-40B4-BE49-F238E27FC236}">
                <a16:creationId xmlns:a16="http://schemas.microsoft.com/office/drawing/2014/main" id="{46D40B94-2CE7-412B-B779-0C3D90F28C1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0185" name="Line 9">
            <a:extLst>
              <a:ext uri="{FF2B5EF4-FFF2-40B4-BE49-F238E27FC236}">
                <a16:creationId xmlns:a16="http://schemas.microsoft.com/office/drawing/2014/main" id="{9BE7FD9B-9ACA-4C97-BA31-130E33B1AFDE}"/>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0186" name="Line 10">
            <a:extLst>
              <a:ext uri="{FF2B5EF4-FFF2-40B4-BE49-F238E27FC236}">
                <a16:creationId xmlns:a16="http://schemas.microsoft.com/office/drawing/2014/main" id="{72E6E964-B3A9-4626-9ACD-986504C5BE17}"/>
              </a:ext>
            </a:extLst>
          </p:cNvPr>
          <p:cNvSpPr>
            <a:spLocks noChangeShapeType="1"/>
          </p:cNvSpPr>
          <p:nvPr/>
        </p:nvSpPr>
        <p:spPr bwMode="auto">
          <a:xfrm>
            <a:off x="609600" y="4191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0187" name="Rectangle 11">
            <a:extLst>
              <a:ext uri="{FF2B5EF4-FFF2-40B4-BE49-F238E27FC236}">
                <a16:creationId xmlns:a16="http://schemas.microsoft.com/office/drawing/2014/main" id="{3134AAD6-DFA7-4EE9-BEB9-36D93A2116EC}"/>
              </a:ext>
            </a:extLst>
          </p:cNvPr>
          <p:cNvSpPr>
            <a:spLocks noChangeArrowheads="1"/>
          </p:cNvSpPr>
          <p:nvPr/>
        </p:nvSpPr>
        <p:spPr bwMode="auto">
          <a:xfrm>
            <a:off x="647700" y="3063875"/>
            <a:ext cx="8077200" cy="1066800"/>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bridge has a table used in filtering decisions.</a:t>
            </a:r>
          </a:p>
        </p:txBody>
      </p:sp>
      <p:grpSp>
        <p:nvGrpSpPr>
          <p:cNvPr id="690188" name="Group 12">
            <a:extLst>
              <a:ext uri="{FF2B5EF4-FFF2-40B4-BE49-F238E27FC236}">
                <a16:creationId xmlns:a16="http://schemas.microsoft.com/office/drawing/2014/main" id="{EC301ED3-D2C1-4FFE-A9EF-217219345A19}"/>
              </a:ext>
            </a:extLst>
          </p:cNvPr>
          <p:cNvGrpSpPr>
            <a:grpSpLocks/>
          </p:cNvGrpSpPr>
          <p:nvPr/>
        </p:nvGrpSpPr>
        <p:grpSpPr bwMode="auto">
          <a:xfrm>
            <a:off x="609600" y="2133600"/>
            <a:ext cx="1143000" cy="566738"/>
            <a:chOff x="1200" y="1248"/>
            <a:chExt cx="720" cy="357"/>
          </a:xfrm>
        </p:grpSpPr>
        <p:pic>
          <p:nvPicPr>
            <p:cNvPr id="690189" name="Picture 13">
              <a:extLst>
                <a:ext uri="{FF2B5EF4-FFF2-40B4-BE49-F238E27FC236}">
                  <a16:creationId xmlns:a16="http://schemas.microsoft.com/office/drawing/2014/main" id="{C0CDF88A-A654-4142-89EB-12F7ED29E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0190" name="Text Box 14">
              <a:extLst>
                <a:ext uri="{FF2B5EF4-FFF2-40B4-BE49-F238E27FC236}">
                  <a16:creationId xmlns:a16="http://schemas.microsoft.com/office/drawing/2014/main" id="{D8554A29-E8FB-44F7-AB4D-F0BE0B88CFF7}"/>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9018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690185"/>
                                        </p:tgtEl>
                                        <p:attrNameLst>
                                          <p:attrName>style.visibility</p:attrName>
                                        </p:attrNameLst>
                                      </p:cBhvr>
                                      <p:to>
                                        <p:strVal val="visible"/>
                                      </p:to>
                                    </p:set>
                                    <p:animEffect transition="in" filter="checkerboard(across)">
                                      <p:cBhvr>
                                        <p:cTn id="15" dur="500"/>
                                        <p:tgtEl>
                                          <p:spTgt spid="690185"/>
                                        </p:tgtEl>
                                      </p:cBhvr>
                                    </p:animEffect>
                                  </p:childTnLst>
                                </p:cTn>
                              </p:par>
                              <p:par>
                                <p:cTn id="16" presetID="5" presetClass="entr" presetSubtype="10" fill="hold" nodeType="withEffect">
                                  <p:stCondLst>
                                    <p:cond delay="0"/>
                                  </p:stCondLst>
                                  <p:childTnLst>
                                    <p:set>
                                      <p:cBhvr>
                                        <p:cTn id="17" dur="1" fill="hold">
                                          <p:stCondLst>
                                            <p:cond delay="0"/>
                                          </p:stCondLst>
                                        </p:cTn>
                                        <p:tgtEl>
                                          <p:spTgt spid="690186"/>
                                        </p:tgtEl>
                                        <p:attrNameLst>
                                          <p:attrName>style.visibility</p:attrName>
                                        </p:attrNameLst>
                                      </p:cBhvr>
                                      <p:to>
                                        <p:strVal val="visible"/>
                                      </p:to>
                                    </p:set>
                                    <p:animEffect transition="in" filter="checkerboard(across)">
                                      <p:cBhvr>
                                        <p:cTn id="18" dur="500"/>
                                        <p:tgtEl>
                                          <p:spTgt spid="690186"/>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690187"/>
                                        </p:tgtEl>
                                        <p:attrNameLst>
                                          <p:attrName>style.visibility</p:attrName>
                                        </p:attrNameLst>
                                      </p:cBhvr>
                                      <p:to>
                                        <p:strVal val="visible"/>
                                      </p:to>
                                    </p:set>
                                    <p:animEffect transition="in" filter="checkerboard(across)">
                                      <p:cBhvr>
                                        <p:cTn id="21" dur="500"/>
                                        <p:tgtEl>
                                          <p:spTgt spid="690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
            <a:extLst>
              <a:ext uri="{FF2B5EF4-FFF2-40B4-BE49-F238E27FC236}">
                <a16:creationId xmlns:a16="http://schemas.microsoft.com/office/drawing/2014/main" id="{17CF1D31-9963-4165-BA57-616744CF9CA1}"/>
              </a:ext>
            </a:extLst>
          </p:cNvPr>
          <p:cNvSpPr>
            <a:spLocks noGrp="1"/>
          </p:cNvSpPr>
          <p:nvPr>
            <p:ph type="ftr" sz="quarter" idx="10"/>
          </p:nvPr>
        </p:nvSpPr>
        <p:spPr/>
        <p:txBody>
          <a:bodyPr/>
          <a:lstStyle/>
          <a:p>
            <a:r>
              <a:rPr lang="en-US" altLang="zh-CN"/>
              <a:t>TCP/IP Protocol Suite</a:t>
            </a:r>
          </a:p>
        </p:txBody>
      </p:sp>
      <p:sp>
        <p:nvSpPr>
          <p:cNvPr id="16" name="灯片编号占位符 2">
            <a:extLst>
              <a:ext uri="{FF2B5EF4-FFF2-40B4-BE49-F238E27FC236}">
                <a16:creationId xmlns:a16="http://schemas.microsoft.com/office/drawing/2014/main" id="{A009396C-4144-4BC0-B2E4-2ABFF463FD05}"/>
              </a:ext>
            </a:extLst>
          </p:cNvPr>
          <p:cNvSpPr>
            <a:spLocks noGrp="1"/>
          </p:cNvSpPr>
          <p:nvPr>
            <p:ph type="sldNum" sz="quarter" idx="11"/>
          </p:nvPr>
        </p:nvSpPr>
        <p:spPr/>
        <p:txBody>
          <a:bodyPr/>
          <a:lstStyle/>
          <a:p>
            <a:fld id="{F00378F0-669A-4B57-983E-94870B95AE53}" type="slidenum">
              <a:rPr lang="en-US" altLang="zh-CN"/>
              <a:pPr/>
              <a:t>99</a:t>
            </a:fld>
            <a:endParaRPr lang="en-US" altLang="zh-CN"/>
          </a:p>
        </p:txBody>
      </p:sp>
      <p:sp>
        <p:nvSpPr>
          <p:cNvPr id="692226" name="Rectangle 2">
            <a:extLst>
              <a:ext uri="{FF2B5EF4-FFF2-40B4-BE49-F238E27FC236}">
                <a16:creationId xmlns:a16="http://schemas.microsoft.com/office/drawing/2014/main" id="{A0F6C80F-2916-44C4-B3ED-ED55B797D74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27" name="Rectangle 3">
            <a:extLst>
              <a:ext uri="{FF2B5EF4-FFF2-40B4-BE49-F238E27FC236}">
                <a16:creationId xmlns:a16="http://schemas.microsoft.com/office/drawing/2014/main" id="{1E1A9056-B9C7-44AE-B105-0340E5E0D9F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28" name="Rectangle 4">
            <a:extLst>
              <a:ext uri="{FF2B5EF4-FFF2-40B4-BE49-F238E27FC236}">
                <a16:creationId xmlns:a16="http://schemas.microsoft.com/office/drawing/2014/main" id="{4EBDCB07-BA80-4979-8358-800F9281255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29" name="Rectangle 5">
            <a:extLst>
              <a:ext uri="{FF2B5EF4-FFF2-40B4-BE49-F238E27FC236}">
                <a16:creationId xmlns:a16="http://schemas.microsoft.com/office/drawing/2014/main" id="{D8F88895-0C4E-4693-BEF8-5E7779CC642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30" name="Rectangle 6">
            <a:extLst>
              <a:ext uri="{FF2B5EF4-FFF2-40B4-BE49-F238E27FC236}">
                <a16:creationId xmlns:a16="http://schemas.microsoft.com/office/drawing/2014/main" id="{ED98FE2C-E406-4488-94AE-A7AE03D065C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31" name="Rectangle 7">
            <a:extLst>
              <a:ext uri="{FF2B5EF4-FFF2-40B4-BE49-F238E27FC236}">
                <a16:creationId xmlns:a16="http://schemas.microsoft.com/office/drawing/2014/main" id="{C0647D01-93C3-4A45-88D3-C8943A28ECC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32" name="Rectangle 8">
            <a:extLst>
              <a:ext uri="{FF2B5EF4-FFF2-40B4-BE49-F238E27FC236}">
                <a16:creationId xmlns:a16="http://schemas.microsoft.com/office/drawing/2014/main" id="{0F66C11A-B4C0-4EAF-924A-1EF2094940E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b="0">
              <a:latin typeface="Tahoma" panose="020B0604030504040204" pitchFamily="34" charset="0"/>
            </a:endParaRPr>
          </a:p>
        </p:txBody>
      </p:sp>
      <p:sp>
        <p:nvSpPr>
          <p:cNvPr id="692233" name="Line 9">
            <a:extLst>
              <a:ext uri="{FF2B5EF4-FFF2-40B4-BE49-F238E27FC236}">
                <a16:creationId xmlns:a16="http://schemas.microsoft.com/office/drawing/2014/main" id="{4106C3CD-57A2-48C8-ADCB-4706B1576E89}"/>
              </a:ext>
            </a:extLst>
          </p:cNvPr>
          <p:cNvSpPr>
            <a:spLocks noChangeShapeType="1"/>
          </p:cNvSpPr>
          <p:nvPr/>
        </p:nvSpPr>
        <p:spPr bwMode="auto">
          <a:xfrm>
            <a:off x="609600" y="2971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2234" name="Line 10">
            <a:extLst>
              <a:ext uri="{FF2B5EF4-FFF2-40B4-BE49-F238E27FC236}">
                <a16:creationId xmlns:a16="http://schemas.microsoft.com/office/drawing/2014/main" id="{ADF00447-D292-45C1-902B-3FEFD634FCD2}"/>
              </a:ext>
            </a:extLst>
          </p:cNvPr>
          <p:cNvSpPr>
            <a:spLocks noChangeShapeType="1"/>
          </p:cNvSpPr>
          <p:nvPr/>
        </p:nvSpPr>
        <p:spPr bwMode="auto">
          <a:xfrm>
            <a:off x="609600" y="4191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2235" name="Rectangle 11">
            <a:extLst>
              <a:ext uri="{FF2B5EF4-FFF2-40B4-BE49-F238E27FC236}">
                <a16:creationId xmlns:a16="http://schemas.microsoft.com/office/drawing/2014/main" id="{A9088156-FD7F-465A-8768-AF098C0C0639}"/>
              </a:ext>
            </a:extLst>
          </p:cNvPr>
          <p:cNvSpPr>
            <a:spLocks noChangeArrowheads="1"/>
          </p:cNvSpPr>
          <p:nvPr/>
        </p:nvSpPr>
        <p:spPr bwMode="auto">
          <a:xfrm>
            <a:off x="647700" y="3063875"/>
            <a:ext cx="8077200" cy="1066800"/>
          </a:xfrm>
          <a:prstGeom prst="rect">
            <a:avLst/>
          </a:prstGeom>
          <a:solidFill>
            <a:schemeClr val="folHlink"/>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3200" i="1">
                <a:solidFill>
                  <a:schemeClr val="bg1"/>
                </a:solidFill>
                <a:latin typeface="Arial" panose="020B0604020202020204" pitchFamily="34" charset="0"/>
                <a:ea typeface="宋体" panose="02010600030101010101" pitchFamily="2" charset="-122"/>
              </a:rPr>
              <a:t>A bridge does not change the physical (MAC) addresses in a frame.</a:t>
            </a:r>
          </a:p>
        </p:txBody>
      </p:sp>
      <p:grpSp>
        <p:nvGrpSpPr>
          <p:cNvPr id="692236" name="Group 12">
            <a:extLst>
              <a:ext uri="{FF2B5EF4-FFF2-40B4-BE49-F238E27FC236}">
                <a16:creationId xmlns:a16="http://schemas.microsoft.com/office/drawing/2014/main" id="{0765CAA7-1909-4E98-9012-E6A30AB909A4}"/>
              </a:ext>
            </a:extLst>
          </p:cNvPr>
          <p:cNvGrpSpPr>
            <a:grpSpLocks/>
          </p:cNvGrpSpPr>
          <p:nvPr/>
        </p:nvGrpSpPr>
        <p:grpSpPr bwMode="auto">
          <a:xfrm>
            <a:off x="609600" y="2133600"/>
            <a:ext cx="1143000" cy="566738"/>
            <a:chOff x="1200" y="1248"/>
            <a:chExt cx="720" cy="357"/>
          </a:xfrm>
        </p:grpSpPr>
        <p:pic>
          <p:nvPicPr>
            <p:cNvPr id="692237" name="Picture 13">
              <a:extLst>
                <a:ext uri="{FF2B5EF4-FFF2-40B4-BE49-F238E27FC236}">
                  <a16:creationId xmlns:a16="http://schemas.microsoft.com/office/drawing/2014/main" id="{12E76349-31CC-4F83-975F-A0F8FCDFF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2238" name="Text Box 14">
              <a:extLst>
                <a:ext uri="{FF2B5EF4-FFF2-40B4-BE49-F238E27FC236}">
                  <a16:creationId xmlns:a16="http://schemas.microsoft.com/office/drawing/2014/main" id="{11DFF578-DD13-4632-A47E-45854CA93011}"/>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hlink"/>
                  </a:solidFill>
                  <a:ea typeface="宋体" panose="02010600030101010101" pitchFamily="2" charset="-122"/>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22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692236"/>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692233"/>
                                        </p:tgtEl>
                                        <p:attrNameLst>
                                          <p:attrName>style.visibility</p:attrName>
                                        </p:attrNameLst>
                                      </p:cBhvr>
                                      <p:to>
                                        <p:strVal val="visible"/>
                                      </p:to>
                                    </p:set>
                                    <p:animEffect transition="in" filter="checkerboard(across)">
                                      <p:cBhvr>
                                        <p:cTn id="15" dur="500"/>
                                        <p:tgtEl>
                                          <p:spTgt spid="692233"/>
                                        </p:tgtEl>
                                      </p:cBhvr>
                                    </p:animEffect>
                                  </p:childTnLst>
                                </p:cTn>
                              </p:par>
                              <p:par>
                                <p:cTn id="16" presetID="5" presetClass="entr" presetSubtype="10" fill="hold" nodeType="withEffect">
                                  <p:stCondLst>
                                    <p:cond delay="0"/>
                                  </p:stCondLst>
                                  <p:childTnLst>
                                    <p:set>
                                      <p:cBhvr>
                                        <p:cTn id="17" dur="1" fill="hold">
                                          <p:stCondLst>
                                            <p:cond delay="0"/>
                                          </p:stCondLst>
                                        </p:cTn>
                                        <p:tgtEl>
                                          <p:spTgt spid="692234"/>
                                        </p:tgtEl>
                                        <p:attrNameLst>
                                          <p:attrName>style.visibility</p:attrName>
                                        </p:attrNameLst>
                                      </p:cBhvr>
                                      <p:to>
                                        <p:strVal val="visible"/>
                                      </p:to>
                                    </p:set>
                                    <p:animEffect transition="in" filter="checkerboard(across)">
                                      <p:cBhvr>
                                        <p:cTn id="18" dur="500"/>
                                        <p:tgtEl>
                                          <p:spTgt spid="69223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692235"/>
                                        </p:tgtEl>
                                        <p:attrNameLst>
                                          <p:attrName>style.visibility</p:attrName>
                                        </p:attrNameLst>
                                      </p:cBhvr>
                                      <p:to>
                                        <p:strVal val="visible"/>
                                      </p:to>
                                    </p:set>
                                    <p:animEffect transition="in" filter="checkerboard(across)">
                                      <p:cBhvr>
                                        <p:cTn id="21" dur="500"/>
                                        <p:tgtEl>
                                          <p:spTgt spid="69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598&quot;/&gt;&lt;/object&gt;&lt;object type=&quot;3&quot; unique_id=&quot;10005&quot;&gt;&lt;property id=&quot;20148&quot; value=&quot;5&quot;/&gt;&lt;property id=&quot;20300&quot; value=&quot;Slide 2 - &amp;quot;OBJECTIVES:&amp;quot;&quot;/&gt;&lt;property id=&quot;20307&quot; value=&quot;599&quot;/&gt;&lt;/object&gt;&lt;object type=&quot;3&quot; unique_id=&quot;10006&quot;&gt;&lt;property id=&quot;20148&quot; value=&quot;5&quot;/&gt;&lt;property id=&quot;20300&quot; value=&quot;Slide 3&quot;/&gt;&lt;property id=&quot;20307&quot; value=&quot;600&quot;/&gt;&lt;/object&gt;&lt;object type=&quot;3&quot; unique_id=&quot;10007&quot;&gt;&lt;property id=&quot;20148&quot; value=&quot;5&quot;/&gt;&lt;property id=&quot;20300&quot; value=&quot;Slide 4&quot;/&gt;&lt;property id=&quot;20307&quot; value=&quot;601&quot;/&gt;&lt;/object&gt;&lt;object type=&quot;3&quot; unique_id=&quot;10008&quot;&gt;&lt;property id=&quot;20148&quot; value=&quot;5&quot;/&gt;&lt;property id=&quot;20300&quot; value=&quot;Slide 5&quot;/&gt;&lt;property id=&quot;20307&quot; value=&quot;602&quot;/&gt;&lt;/object&gt;&lt;object type=&quot;3&quot; unique_id=&quot;10009&quot;&gt;&lt;property id=&quot;20148&quot; value=&quot;5&quot;/&gt;&lt;property id=&quot;20300&quot; value=&quot;Slide 6&quot;/&gt;&lt;property id=&quot;20307&quot; value=&quot;529&quot;/&gt;&lt;/object&gt;&lt;object type=&quot;3&quot; unique_id=&quot;10010&quot;&gt;&lt;property id=&quot;20148&quot; value=&quot;5&quot;/&gt;&lt;property id=&quot;20300&quot; value=&quot;Slide 7&quot;/&gt;&lt;property id=&quot;20307&quot; value=&quot;584&quot;/&gt;&lt;/object&gt;&lt;object type=&quot;3&quot; unique_id=&quot;10011&quot;&gt;&lt;property id=&quot;20148&quot; value=&quot;5&quot;/&gt;&lt;property id=&quot;20300&quot; value=&quot;Slide 8&quot;/&gt;&lt;property id=&quot;20307&quot; value=&quot;530&quot;/&gt;&lt;/object&gt;&lt;object type=&quot;3&quot; unique_id=&quot;10012&quot;&gt;&lt;property id=&quot;20148&quot; value=&quot;5&quot;/&gt;&lt;property id=&quot;20300&quot; value=&quot;Slide 9&quot;/&gt;&lt;property id=&quot;20307&quot; value=&quot;616&quot;/&gt;&lt;/object&gt;&lt;object type=&quot;3&quot; unique_id=&quot;10013&quot;&gt;&lt;property id=&quot;20148&quot; value=&quot;5&quot;/&gt;&lt;property id=&quot;20300&quot; value=&quot;Slide 10&quot;/&gt;&lt;property id=&quot;20307&quot; value=&quot;531&quot;/&gt;&lt;/object&gt;&lt;object type=&quot;3&quot; unique_id=&quot;10014&quot;&gt;&lt;property id=&quot;20148&quot; value=&quot;5&quot;/&gt;&lt;property id=&quot;20300&quot; value=&quot;Slide 11&quot;/&gt;&lt;property id=&quot;20307&quot; value=&quot;532&quot;/&gt;&lt;/object&gt;&lt;object type=&quot;3&quot; unique_id=&quot;10015&quot;&gt;&lt;property id=&quot;20148&quot; value=&quot;5&quot;/&gt;&lt;property id=&quot;20300&quot; value=&quot;Slide 12&quot;/&gt;&lt;property id=&quot;20307&quot; value=&quot;618&quot;/&gt;&lt;/object&gt;&lt;object type=&quot;3&quot; unique_id=&quot;10016&quot;&gt;&lt;property id=&quot;20148&quot; value=&quot;5&quot;/&gt;&lt;property id=&quot;20300&quot; value=&quot;Slide 13&quot;/&gt;&lt;property id=&quot;20307&quot; value=&quot;619&quot;/&gt;&lt;/object&gt;&lt;object type=&quot;3&quot; unique_id=&quot;10017&quot;&gt;&lt;property id=&quot;20148&quot; value=&quot;5&quot;/&gt;&lt;property id=&quot;20300&quot; value=&quot;Slide 14&quot;/&gt;&lt;property id=&quot;20307&quot; value=&quot;613&quot;/&gt;&lt;/object&gt;&lt;object type=&quot;3&quot; unique_id=&quot;10018&quot;&gt;&lt;property id=&quot;20148&quot; value=&quot;5&quot;/&gt;&lt;property id=&quot;20300&quot; value=&quot;Slide 15&quot;/&gt;&lt;property id=&quot;20307&quot; value=&quot;614&quot;/&gt;&lt;/object&gt;&lt;object type=&quot;3&quot; unique_id=&quot;10019&quot;&gt;&lt;property id=&quot;20148&quot; value=&quot;5&quot;/&gt;&lt;property id=&quot;20300&quot; value=&quot;Slide 16&quot;/&gt;&lt;property id=&quot;20307&quot; value=&quot;533&quot;/&gt;&lt;/object&gt;&lt;object type=&quot;3&quot; unique_id=&quot;10020&quot;&gt;&lt;property id=&quot;20148&quot; value=&quot;5&quot;/&gt;&lt;property id=&quot;20300&quot; value=&quot;Slide 17&quot;/&gt;&lt;property id=&quot;20307&quot; value=&quot;534&quot;/&gt;&lt;/object&gt;&lt;object type=&quot;3&quot; unique_id=&quot;10021&quot;&gt;&lt;property id=&quot;20148&quot; value=&quot;5&quot;/&gt;&lt;property id=&quot;20300&quot; value=&quot;Slide 18&quot;/&gt;&lt;property id=&quot;20307&quot; value=&quot;535&quot;/&gt;&lt;/object&gt;&lt;object type=&quot;3&quot; unique_id=&quot;10022&quot;&gt;&lt;property id=&quot;20148&quot; value=&quot;5&quot;/&gt;&lt;property id=&quot;20300&quot; value=&quot;Slide 19&quot;/&gt;&lt;property id=&quot;20307&quot; value=&quot;615&quot;/&gt;&lt;/object&gt;&lt;object type=&quot;3&quot; unique_id=&quot;10023&quot;&gt;&lt;property id=&quot;20148&quot; value=&quot;5&quot;/&gt;&lt;property id=&quot;20300&quot; value=&quot;Slide 20&quot;/&gt;&lt;property id=&quot;20307&quot; value=&quot;536&quot;/&gt;&lt;/object&gt;&lt;object type=&quot;3&quot; unique_id=&quot;10024&quot;&gt;&lt;property id=&quot;20148&quot; value=&quot;5&quot;/&gt;&lt;property id=&quot;20300&quot; value=&quot;Slide 21&quot;/&gt;&lt;property id=&quot;20307&quot; value=&quot;641&quot;/&gt;&lt;/object&gt;&lt;object type=&quot;3&quot; unique_id=&quot;10025&quot;&gt;&lt;property id=&quot;20148&quot; value=&quot;5&quot;/&gt;&lt;property id=&quot;20300&quot; value=&quot;Slide 22&quot;/&gt;&lt;property id=&quot;20307&quot; value=&quot;579&quot;/&gt;&lt;/object&gt;&lt;object type=&quot;3&quot; unique_id=&quot;10026&quot;&gt;&lt;property id=&quot;20148&quot; value=&quot;5&quot;/&gt;&lt;property id=&quot;20300&quot; value=&quot;Slide 23&quot;/&gt;&lt;property id=&quot;20307&quot; value=&quot;642&quot;/&gt;&lt;/object&gt;&lt;object type=&quot;3&quot; unique_id=&quot;10027&quot;&gt;&lt;property id=&quot;20148&quot; value=&quot;5&quot;/&gt;&lt;property id=&quot;20300&quot; value=&quot;Slide 24&quot;/&gt;&lt;property id=&quot;20307&quot; value=&quot;538&quot;/&gt;&lt;/object&gt;&lt;object type=&quot;3&quot; unique_id=&quot;10028&quot;&gt;&lt;property id=&quot;20148&quot; value=&quot;5&quot;/&gt;&lt;property id=&quot;20300&quot; value=&quot;Slide 25&quot;/&gt;&lt;property id=&quot;20307&quot; value=&quot;643&quot;/&gt;&lt;/object&gt;&lt;object type=&quot;3&quot; unique_id=&quot;10029&quot;&gt;&lt;property id=&quot;20148&quot; value=&quot;5&quot;/&gt;&lt;property id=&quot;20300&quot; value=&quot;Slide 26&quot;/&gt;&lt;property id=&quot;20307&quot; value=&quot;620&quot;/&gt;&lt;/object&gt;&lt;object type=&quot;3&quot; unique_id=&quot;10030&quot;&gt;&lt;property id=&quot;20148&quot; value=&quot;5&quot;/&gt;&lt;property id=&quot;20300&quot; value=&quot;Slide 27&quot;/&gt;&lt;property id=&quot;20307&quot; value=&quot;539&quot;/&gt;&lt;/object&gt;&lt;object type=&quot;3&quot; unique_id=&quot;10031&quot;&gt;&lt;property id=&quot;20148&quot; value=&quot;5&quot;/&gt;&lt;property id=&quot;20300&quot; value=&quot;Slide 28&quot;/&gt;&lt;property id=&quot;20307&quot; value=&quot;644&quot;/&gt;&lt;/object&gt;&lt;object type=&quot;3&quot; unique_id=&quot;10032&quot;&gt;&lt;property id=&quot;20148&quot; value=&quot;5&quot;/&gt;&lt;property id=&quot;20300&quot; value=&quot;Slide 29&quot;/&gt;&lt;property id=&quot;20307&quot; value=&quot;603&quot;/&gt;&lt;/object&gt;&lt;object type=&quot;3&quot; unique_id=&quot;10033&quot;&gt;&lt;property id=&quot;20148&quot; value=&quot;5&quot;/&gt;&lt;property id=&quot;20300&quot; value=&quot;Slide 30&quot;/&gt;&lt;property id=&quot;20307&quot; value=&quot;604&quot;/&gt;&lt;/object&gt;&lt;object type=&quot;3&quot; unique_id=&quot;10034&quot;&gt;&lt;property id=&quot;20148&quot; value=&quot;5&quot;/&gt;&lt;property id=&quot;20300&quot; value=&quot;Slide 31&quot;/&gt;&lt;property id=&quot;20307&quot; value=&quot;540&quot;/&gt;&lt;/object&gt;&lt;object type=&quot;3&quot; unique_id=&quot;10035&quot;&gt;&lt;property id=&quot;20148&quot; value=&quot;5&quot;/&gt;&lt;property id=&quot;20300&quot; value=&quot;Slide 32&quot;/&gt;&lt;property id=&quot;20307&quot; value=&quot;541&quot;/&gt;&lt;/object&gt;&lt;object type=&quot;3&quot; unique_id=&quot;10036&quot;&gt;&lt;property id=&quot;20148&quot; value=&quot;5&quot;/&gt;&lt;property id=&quot;20300&quot; value=&quot;Slide 33&quot;/&gt;&lt;property id=&quot;20307&quot; value=&quot;542&quot;/&gt;&lt;/object&gt;&lt;object type=&quot;3&quot; unique_id=&quot;10037&quot;&gt;&lt;property id=&quot;20148&quot; value=&quot;5&quot;/&gt;&lt;property id=&quot;20300&quot; value=&quot;Slide 34&quot;/&gt;&lt;property id=&quot;20307&quot; value=&quot;545&quot;/&gt;&lt;/object&gt;&lt;object type=&quot;3&quot; unique_id=&quot;10038&quot;&gt;&lt;property id=&quot;20148&quot; value=&quot;5&quot;/&gt;&lt;property id=&quot;20300&quot; value=&quot;Slide 35&quot;/&gt;&lt;property id=&quot;20307&quot; value=&quot;547&quot;/&gt;&lt;/object&gt;&lt;object type=&quot;3&quot; unique_id=&quot;10039&quot;&gt;&lt;property id=&quot;20148&quot; value=&quot;5&quot;/&gt;&lt;property id=&quot;20300&quot; value=&quot;Slide 36&quot;/&gt;&lt;property id=&quot;20307&quot; value=&quot;645&quot;/&gt;&lt;/object&gt;&lt;object type=&quot;3&quot; unique_id=&quot;10040&quot;&gt;&lt;property id=&quot;20148&quot; value=&quot;5&quot;/&gt;&lt;property id=&quot;20300&quot; value=&quot;Slide 37&quot;/&gt;&lt;property id=&quot;20307&quot; value=&quot;596&quot;/&gt;&lt;/object&gt;&lt;object type=&quot;3&quot; unique_id=&quot;10041&quot;&gt;&lt;property id=&quot;20148&quot; value=&quot;5&quot;/&gt;&lt;property id=&quot;20300&quot; value=&quot;Slide 38&quot;/&gt;&lt;property id=&quot;20307&quot; value=&quot;646&quot;/&gt;&lt;/object&gt;&lt;object type=&quot;3&quot; unique_id=&quot;10042&quot;&gt;&lt;property id=&quot;20148&quot; value=&quot;5&quot;/&gt;&lt;property id=&quot;20300&quot; value=&quot;Slide 39&quot;/&gt;&lt;property id=&quot;20307&quot; value=&quot;647&quot;/&gt;&lt;/object&gt;&lt;object type=&quot;3&quot; unique_id=&quot;10043&quot;&gt;&lt;property id=&quot;20148&quot; value=&quot;5&quot;/&gt;&lt;property id=&quot;20300&quot; value=&quot;Slide 40&quot;/&gt;&lt;property id=&quot;20307&quot; value=&quot;548&quot;/&gt;&lt;/object&gt;&lt;object type=&quot;3&quot; unique_id=&quot;10044&quot;&gt;&lt;property id=&quot;20148&quot; value=&quot;5&quot;/&gt;&lt;property id=&quot;20300&quot; value=&quot;Slide 41&quot;/&gt;&lt;property id=&quot;20307&quot; value=&quot;621&quot;/&gt;&lt;/object&gt;&lt;object type=&quot;3&quot; unique_id=&quot;10045&quot;&gt;&lt;property id=&quot;20148&quot; value=&quot;5&quot;/&gt;&lt;property id=&quot;20300&quot; value=&quot;Slide 42&quot;/&gt;&lt;property id=&quot;20307&quot; value=&quot;549&quot;/&gt;&lt;/object&gt;&lt;object type=&quot;3&quot; unique_id=&quot;10046&quot;&gt;&lt;property id=&quot;20148&quot; value=&quot;5&quot;/&gt;&lt;property id=&quot;20300&quot; value=&quot;Slide 43&quot;/&gt;&lt;property id=&quot;20307&quot; value=&quot;581&quot;/&gt;&lt;/object&gt;&lt;object type=&quot;3&quot; unique_id=&quot;10047&quot;&gt;&lt;property id=&quot;20148&quot; value=&quot;5&quot;/&gt;&lt;property id=&quot;20300&quot; value=&quot;Slide 44&quot;/&gt;&lt;property id=&quot;20307&quot; value=&quot;583&quot;/&gt;&lt;/object&gt;&lt;object type=&quot;3&quot; unique_id=&quot;10048&quot;&gt;&lt;property id=&quot;20148&quot; value=&quot;5&quot;/&gt;&lt;property id=&quot;20300&quot; value=&quot;Slide 45&quot;/&gt;&lt;property id=&quot;20307&quot; value=&quot;556&quot;/&gt;&lt;/object&gt;&lt;object type=&quot;3&quot; unique_id=&quot;10049&quot;&gt;&lt;property id=&quot;20148&quot; value=&quot;5&quot;/&gt;&lt;property id=&quot;20300&quot; value=&quot;Slide 46&quot;/&gt;&lt;property id=&quot;20307&quot; value=&quot;557&quot;/&gt;&lt;/object&gt;&lt;object type=&quot;3&quot; unique_id=&quot;10050&quot;&gt;&lt;property id=&quot;20148&quot; value=&quot;5&quot;/&gt;&lt;property id=&quot;20300&quot; value=&quot;Slide 47&quot;/&gt;&lt;property id=&quot;20307&quot; value=&quot;558&quot;/&gt;&lt;/object&gt;&lt;object type=&quot;3&quot; unique_id=&quot;10051&quot;&gt;&lt;property id=&quot;20148&quot; value=&quot;5&quot;/&gt;&lt;property id=&quot;20300&quot; value=&quot;Slide 48&quot;/&gt;&lt;property id=&quot;20307&quot; value=&quot;605&quot;/&gt;&lt;/object&gt;&lt;object type=&quot;3&quot; unique_id=&quot;10052&quot;&gt;&lt;property id=&quot;20148&quot; value=&quot;5&quot;/&gt;&lt;property id=&quot;20300&quot; value=&quot;Slide 49&quot;/&gt;&lt;property id=&quot;20307&quot; value=&quot;606&quot;/&gt;&lt;/object&gt;&lt;object type=&quot;3&quot; unique_id=&quot;10053&quot;&gt;&lt;property id=&quot;20148&quot; value=&quot;5&quot;/&gt;&lt;property id=&quot;20300&quot; value=&quot;Slide 50&quot;/&gt;&lt;property id=&quot;20307&quot; value=&quot;560&quot;/&gt;&lt;/object&gt;&lt;object type=&quot;3&quot; unique_id=&quot;10054&quot;&gt;&lt;property id=&quot;20148&quot; value=&quot;5&quot;/&gt;&lt;property id=&quot;20300&quot; value=&quot;Slide 51&quot;/&gt;&lt;property id=&quot;20307&quot; value=&quot;622&quot;/&gt;&lt;/object&gt;&lt;object type=&quot;3&quot; unique_id=&quot;10055&quot;&gt;&lt;property id=&quot;20148&quot; value=&quot;5&quot;/&gt;&lt;property id=&quot;20300&quot; value=&quot;Slide 52&quot;/&gt;&lt;property id=&quot;20307&quot; value=&quot;565&quot;/&gt;&lt;/object&gt;&lt;object type=&quot;3&quot; unique_id=&quot;10056&quot;&gt;&lt;property id=&quot;20148&quot; value=&quot;5&quot;/&gt;&lt;property id=&quot;20300&quot; value=&quot;Slide 53&quot;/&gt;&lt;property id=&quot;20307&quot; value=&quot;597&quot;/&gt;&lt;/object&gt;&lt;object type=&quot;3&quot; unique_id=&quot;10057&quot;&gt;&lt;property id=&quot;20148&quot; value=&quot;5&quot;/&gt;&lt;property id=&quot;20300&quot; value=&quot;Slide 54&quot;/&gt;&lt;property id=&quot;20307&quot; value=&quot;566&quot;/&gt;&lt;/object&gt;&lt;object type=&quot;3&quot; unique_id=&quot;10058&quot;&gt;&lt;property id=&quot;20148&quot; value=&quot;5&quot;/&gt;&lt;property id=&quot;20300&quot; value=&quot;Slide 55&quot;/&gt;&lt;property id=&quot;20307&quot; value=&quot;570&quot;/&gt;&lt;/object&gt;&lt;object type=&quot;3&quot; unique_id=&quot;10059&quot;&gt;&lt;property id=&quot;20148&quot; value=&quot;5&quot;/&gt;&lt;property id=&quot;20300&quot; value=&quot;Slide 56&quot;/&gt;&lt;property id=&quot;20307&quot; value=&quot;648&quot;/&gt;&lt;/object&gt;&lt;object type=&quot;3&quot; unique_id=&quot;10060&quot;&gt;&lt;property id=&quot;20148&quot; value=&quot;5&quot;/&gt;&lt;property id=&quot;20300&quot; value=&quot;Slide 57&quot;/&gt;&lt;property id=&quot;20307&quot; value=&quot;649&quot;/&gt;&lt;/object&gt;&lt;object type=&quot;3&quot; unique_id=&quot;10061&quot;&gt;&lt;property id=&quot;20148&quot; value=&quot;5&quot;/&gt;&lt;property id=&quot;20300&quot; value=&quot;Slide 58&quot;/&gt;&lt;property id=&quot;20307&quot; value=&quot;572&quot;/&gt;&lt;/object&gt;&lt;object type=&quot;3&quot; unique_id=&quot;10062&quot;&gt;&lt;property id=&quot;20148&quot; value=&quot;5&quot;/&gt;&lt;property id=&quot;20300&quot; value=&quot;Slide 59&quot;/&gt;&lt;property id=&quot;20307&quot; value=&quot;607&quot;/&gt;&lt;/object&gt;&lt;object type=&quot;3&quot; unique_id=&quot;10063&quot;&gt;&lt;property id=&quot;20148&quot; value=&quot;5&quot;/&gt;&lt;property id=&quot;20300&quot; value=&quot;Slide 60&quot;/&gt;&lt;property id=&quot;20307&quot; value=&quot;608&quot;/&gt;&lt;/object&gt;&lt;object type=&quot;3&quot; unique_id=&quot;10064&quot;&gt;&lt;property id=&quot;20148&quot; value=&quot;5&quot;/&gt;&lt;property id=&quot;20300&quot; value=&quot;Slide 61&quot;/&gt;&lt;property id=&quot;20307&quot; value=&quot;623&quot;/&gt;&lt;/object&gt;&lt;object type=&quot;3&quot; unique_id=&quot;10065&quot;&gt;&lt;property id=&quot;20148&quot; value=&quot;5&quot;/&gt;&lt;property id=&quot;20300&quot; value=&quot;Slide 62&quot;/&gt;&lt;property id=&quot;20307&quot; value=&quot;574&quot;/&gt;&lt;/object&gt;&lt;object type=&quot;3&quot; unique_id=&quot;10066&quot;&gt;&lt;property id=&quot;20148&quot; value=&quot;5&quot;/&gt;&lt;property id=&quot;20300&quot; value=&quot;Slide 63&quot;/&gt;&lt;property id=&quot;20307&quot; value=&quot;578&quot;/&gt;&lt;/object&gt;&lt;object type=&quot;3&quot; unique_id=&quot;10067&quot;&gt;&lt;property id=&quot;20148&quot; value=&quot;5&quot;/&gt;&lt;property id=&quot;20300&quot; value=&quot;Slide 64&quot;/&gt;&lt;property id=&quot;20307&quot; value=&quot;585&quot;/&gt;&lt;/object&gt;&lt;object type=&quot;3&quot; unique_id=&quot;10068&quot;&gt;&lt;property id=&quot;20148&quot; value=&quot;5&quot;/&gt;&lt;property id=&quot;20300&quot; value=&quot;Slide 65&quot;/&gt;&lt;property id=&quot;20307&quot; value=&quot;624&quot;/&gt;&lt;/object&gt;&lt;object type=&quot;3&quot; unique_id=&quot;10069&quot;&gt;&lt;property id=&quot;20148&quot; value=&quot;5&quot;/&gt;&lt;property id=&quot;20300&quot; value=&quot;Slide 66&quot;/&gt;&lt;property id=&quot;20307&quot; value=&quot;586&quot;/&gt;&lt;/object&gt;&lt;object type=&quot;3&quot; unique_id=&quot;10070&quot;&gt;&lt;property id=&quot;20148&quot; value=&quot;5&quot;/&gt;&lt;property id=&quot;20300&quot; value=&quot;Slide 67&quot;/&gt;&lt;property id=&quot;20307&quot; value=&quot;587&quot;/&gt;&lt;/object&gt;&lt;object type=&quot;3&quot; unique_id=&quot;10071&quot;&gt;&lt;property id=&quot;20148&quot; value=&quot;5&quot;/&gt;&lt;property id=&quot;20300&quot; value=&quot;Slide 68&quot;/&gt;&lt;property id=&quot;20307&quot; value=&quot;630&quot;/&gt;&lt;/object&gt;&lt;object type=&quot;3&quot; unique_id=&quot;10072&quot;&gt;&lt;property id=&quot;20148&quot; value=&quot;5&quot;/&gt;&lt;property id=&quot;20300&quot; value=&quot;Slide 69&quot;/&gt;&lt;property id=&quot;20307&quot; value=&quot;588&quot;/&gt;&lt;/object&gt;&lt;object type=&quot;3&quot; unique_id=&quot;10073&quot;&gt;&lt;property id=&quot;20148&quot; value=&quot;5&quot;/&gt;&lt;property id=&quot;20300&quot; value=&quot;Slide 70&quot;/&gt;&lt;property id=&quot;20307&quot; value=&quot;589&quot;/&gt;&lt;/object&gt;&lt;object type=&quot;3&quot; unique_id=&quot;10074&quot;&gt;&lt;property id=&quot;20148&quot; value=&quot;5&quot;/&gt;&lt;property id=&quot;20300&quot; value=&quot;Slide 71&quot;/&gt;&lt;property id=&quot;20307&quot; value=&quot;590&quot;/&gt;&lt;/object&gt;&lt;object type=&quot;3&quot; unique_id=&quot;10075&quot;&gt;&lt;property id=&quot;20148&quot; value=&quot;5&quot;/&gt;&lt;property id=&quot;20300&quot; value=&quot;Slide 72&quot;/&gt;&lt;property id=&quot;20307&quot; value=&quot;609&quot;/&gt;&lt;/object&gt;&lt;object type=&quot;3&quot; unique_id=&quot;10076&quot;&gt;&lt;property id=&quot;20148&quot; value=&quot;5&quot;/&gt;&lt;property id=&quot;20300&quot; value=&quot;Slide 73&quot;/&gt;&lt;property id=&quot;20307&quot; value=&quot;610&quot;/&gt;&lt;/object&gt;&lt;object type=&quot;3&quot; unique_id=&quot;10077&quot;&gt;&lt;property id=&quot;20148&quot; value=&quot;5&quot;/&gt;&lt;property id=&quot;20300&quot; value=&quot;Slide 74&quot;/&gt;&lt;property id=&quot;20307&quot; value=&quot;591&quot;/&gt;&lt;/object&gt;&lt;object type=&quot;3&quot; unique_id=&quot;10078&quot;&gt;&lt;property id=&quot;20148&quot; value=&quot;5&quot;/&gt;&lt;property id=&quot;20300&quot; value=&quot;Slide 75&quot;/&gt;&lt;property id=&quot;20307&quot; value=&quot;592&quot;/&gt;&lt;/object&gt;&lt;object type=&quot;3&quot; unique_id=&quot;10079&quot;&gt;&lt;property id=&quot;20148&quot; value=&quot;5&quot;/&gt;&lt;property id=&quot;20300&quot; value=&quot;Slide 76&quot;/&gt;&lt;property id=&quot;20307&quot; value=&quot;625&quot;/&gt;&lt;/object&gt;&lt;object type=&quot;3&quot; unique_id=&quot;10080&quot;&gt;&lt;property id=&quot;20148&quot; value=&quot;5&quot;/&gt;&lt;property id=&quot;20300&quot; value=&quot;Slide 77&quot;/&gt;&lt;property id=&quot;20307&quot; value=&quot;626&quot;/&gt;&lt;/object&gt;&lt;object type=&quot;3&quot; unique_id=&quot;10081&quot;&gt;&lt;property id=&quot;20148&quot; value=&quot;5&quot;/&gt;&lt;property id=&quot;20300&quot; value=&quot;Slide 78&quot;/&gt;&lt;property id=&quot;20307&quot; value=&quot;627&quot;/&gt;&lt;/object&gt;&lt;object type=&quot;3&quot; unique_id=&quot;10082&quot;&gt;&lt;property id=&quot;20148&quot; value=&quot;5&quot;/&gt;&lt;property id=&quot;20300&quot; value=&quot;Slide 79&quot;/&gt;&lt;property id=&quot;20307&quot; value=&quot;593&quot;/&gt;&lt;/object&gt;&lt;object type=&quot;3&quot; unique_id=&quot;10083&quot;&gt;&lt;property id=&quot;20148&quot; value=&quot;5&quot;/&gt;&lt;property id=&quot;20300&quot; value=&quot;Slide 80&quot;/&gt;&lt;property id=&quot;20307&quot; value=&quot;595&quot;/&gt;&lt;/object&gt;&lt;object type=&quot;3&quot; unique_id=&quot;10084&quot;&gt;&lt;property id=&quot;20148&quot; value=&quot;5&quot;/&gt;&lt;property id=&quot;20300&quot; value=&quot;Slide 81&quot;/&gt;&lt;property id=&quot;20307&quot; value=&quot;628&quot;/&gt;&lt;/object&gt;&lt;object type=&quot;3&quot; unique_id=&quot;10085&quot;&gt;&lt;property id=&quot;20148&quot; value=&quot;5&quot;/&gt;&lt;property id=&quot;20300&quot; value=&quot;Slide 82&quot;/&gt;&lt;property id=&quot;20307&quot; value=&quot;629&quot;/&gt;&lt;/object&gt;&lt;object type=&quot;3&quot; unique_id=&quot;10086&quot;&gt;&lt;property id=&quot;20148&quot; value=&quot;5&quot;/&gt;&lt;property id=&quot;20300&quot; value=&quot;Slide 83&quot;/&gt;&lt;property id=&quot;20307&quot; value=&quot;594&quot;/&gt;&lt;/object&gt;&lt;object type=&quot;3&quot; unique_id=&quot;10087&quot;&gt;&lt;property id=&quot;20148&quot; value=&quot;5&quot;/&gt;&lt;property id=&quot;20300&quot; value=&quot;Slide 84&quot;/&gt;&lt;property id=&quot;20307&quot; value=&quot;611&quot;/&gt;&lt;/object&gt;&lt;/object&gt;&lt;/object&gt;&lt;/database&g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4735</TotalTime>
  <Words>4728</Words>
  <Application>Microsoft Office PowerPoint</Application>
  <PresentationFormat>全屏显示(4:3)</PresentationFormat>
  <Paragraphs>735</Paragraphs>
  <Slides>105</Slides>
  <Notes>105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105</vt:i4>
      </vt:variant>
    </vt:vector>
  </HeadingPairs>
  <TitlesOfParts>
    <vt:vector size="118" baseType="lpstr">
      <vt:lpstr>Adobe Heiti Std R</vt:lpstr>
      <vt:lpstr>Arial Unicode MS</vt:lpstr>
      <vt:lpstr>McGrawHill-Italic</vt:lpstr>
      <vt:lpstr>Zurich Ex BT</vt:lpstr>
      <vt:lpstr>宋体</vt:lpstr>
      <vt:lpstr>Arial</vt:lpstr>
      <vt:lpstr>Comic Sans MS</vt:lpstr>
      <vt:lpstr>Symbol</vt:lpstr>
      <vt:lpstr>Tahoma</vt:lpstr>
      <vt:lpstr>Times</vt:lpstr>
      <vt:lpstr>Times New Roman</vt:lpstr>
      <vt:lpstr>Wingdings</vt:lpstr>
      <vt:lpstr>Blends</vt:lpstr>
      <vt:lpstr>PowerPoint 演示文稿</vt:lpstr>
      <vt:lpstr>Internet Model</vt:lpstr>
      <vt:lpstr>OBJECTIVES: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单模光纤和多模光纤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Zhao Zhengang</cp:lastModifiedBy>
  <cp:revision>251</cp:revision>
  <dcterms:created xsi:type="dcterms:W3CDTF">2000-01-15T04:50:39Z</dcterms:created>
  <dcterms:modified xsi:type="dcterms:W3CDTF">2020-09-29T05:53:39Z</dcterms:modified>
</cp:coreProperties>
</file>